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4" r:id="rId4"/>
    <p:sldMasterId id="2147483866" r:id="rId5"/>
    <p:sldMasterId id="2147483878" r:id="rId6"/>
    <p:sldMasterId id="2147483898" r:id="rId7"/>
    <p:sldMasterId id="2147484581" r:id="rId8"/>
    <p:sldMasterId id="2147484593" r:id="rId9"/>
  </p:sldMasterIdLst>
  <p:notesMasterIdLst>
    <p:notesMasterId r:id="rId51"/>
  </p:notesMasterIdLst>
  <p:handoutMasterIdLst>
    <p:handoutMasterId r:id="rId52"/>
  </p:handoutMasterIdLst>
  <p:sldIdLst>
    <p:sldId id="643" r:id="rId10"/>
    <p:sldId id="1540" r:id="rId11"/>
    <p:sldId id="1482" r:id="rId12"/>
    <p:sldId id="1483" r:id="rId13"/>
    <p:sldId id="1521" r:id="rId14"/>
    <p:sldId id="1499" r:id="rId15"/>
    <p:sldId id="1522" r:id="rId16"/>
    <p:sldId id="1523" r:id="rId17"/>
    <p:sldId id="1524" r:id="rId18"/>
    <p:sldId id="1525" r:id="rId19"/>
    <p:sldId id="1526" r:id="rId20"/>
    <p:sldId id="1527" r:id="rId21"/>
    <p:sldId id="1520" r:id="rId22"/>
    <p:sldId id="1484" r:id="rId23"/>
    <p:sldId id="1517" r:id="rId24"/>
    <p:sldId id="1486" r:id="rId25"/>
    <p:sldId id="1487" r:id="rId26"/>
    <p:sldId id="1485" r:id="rId27"/>
    <p:sldId id="1496" r:id="rId28"/>
    <p:sldId id="1535" r:id="rId29"/>
    <p:sldId id="1536" r:id="rId30"/>
    <p:sldId id="1537" r:id="rId31"/>
    <p:sldId id="1538" r:id="rId32"/>
    <p:sldId id="1539" r:id="rId33"/>
    <p:sldId id="1493" r:id="rId34"/>
    <p:sldId id="1494" r:id="rId35"/>
    <p:sldId id="1507" r:id="rId36"/>
    <p:sldId id="1506" r:id="rId37"/>
    <p:sldId id="1510" r:id="rId38"/>
    <p:sldId id="1511" r:id="rId39"/>
    <p:sldId id="1512" r:id="rId40"/>
    <p:sldId id="1528" r:id="rId41"/>
    <p:sldId id="1529" r:id="rId42"/>
    <p:sldId id="1530" r:id="rId43"/>
    <p:sldId id="1531" r:id="rId44"/>
    <p:sldId id="1533" r:id="rId45"/>
    <p:sldId id="1532" r:id="rId46"/>
    <p:sldId id="1534" r:id="rId47"/>
    <p:sldId id="1513" r:id="rId48"/>
    <p:sldId id="1514" r:id="rId49"/>
    <p:sldId id="1497" r:id="rId50"/>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3504">
          <p15:clr>
            <a:srgbClr val="A4A3A4"/>
          </p15:clr>
        </p15:guide>
        <p15:guide id="2" orient="horz" pos="624">
          <p15:clr>
            <a:srgbClr val="A4A3A4"/>
          </p15:clr>
        </p15:guide>
        <p15:guide id="3" pos="2880">
          <p15:clr>
            <a:srgbClr val="A4A3A4"/>
          </p15:clr>
        </p15:guide>
        <p15:guide id="4" pos="480">
          <p15:clr>
            <a:srgbClr val="A4A3A4"/>
          </p15:clr>
        </p15:guide>
        <p15:guide id="5" pos="52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guide id="3"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pel, Sherry/DCA" initials="AS" lastIdx="2" clrIdx="0"/>
  <p:cmAuthor id="1" name="David Peshkin" initials="D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800"/>
    <a:srgbClr val="006000"/>
    <a:srgbClr val="F79646"/>
    <a:srgbClr val="006600"/>
    <a:srgbClr val="0066FF"/>
    <a:srgbClr val="22368B"/>
    <a:srgbClr val="253C88"/>
    <a:srgbClr val="FFFFFF"/>
    <a:srgbClr val="CCCC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9" autoAdjust="0"/>
    <p:restoredTop sz="94872" autoAdjust="0"/>
  </p:normalViewPr>
  <p:slideViewPr>
    <p:cSldViewPr>
      <p:cViewPr varScale="1">
        <p:scale>
          <a:sx n="115" d="100"/>
          <a:sy n="115" d="100"/>
        </p:scale>
        <p:origin x="2256" y="67"/>
      </p:cViewPr>
      <p:guideLst>
        <p:guide orient="horz" pos="3504"/>
        <p:guide orient="horz" pos="624"/>
        <p:guide pos="2880"/>
        <p:guide pos="480"/>
        <p:guide pos="5280"/>
      </p:guideLst>
    </p:cSldViewPr>
  </p:slideViewPr>
  <p:notesTextViewPr>
    <p:cViewPr>
      <p:scale>
        <a:sx n="3" d="2"/>
        <a:sy n="3" d="2"/>
      </p:scale>
      <p:origin x="0" y="0"/>
    </p:cViewPr>
  </p:notesTextViewPr>
  <p:sorterViewPr>
    <p:cViewPr>
      <p:scale>
        <a:sx n="90" d="100"/>
        <a:sy n="90" d="100"/>
      </p:scale>
      <p:origin x="0" y="8304"/>
    </p:cViewPr>
  </p:sorterViewPr>
  <p:notesViewPr>
    <p:cSldViewPr>
      <p:cViewPr>
        <p:scale>
          <a:sx n="88" d="100"/>
          <a:sy n="88" d="100"/>
        </p:scale>
        <p:origin x="-3078" y="78"/>
      </p:cViewPr>
      <p:guideLst>
        <p:guide orient="horz" pos="2957"/>
        <p:guide pos="223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6D611-5327-457A-884B-8C69C1CCB380}" type="doc">
      <dgm:prSet loTypeId="urn:microsoft.com/office/officeart/2005/8/layout/cycle2" loCatId="cycle" qsTypeId="urn:microsoft.com/office/officeart/2005/8/quickstyle/3d3" qsCatId="3D" csTypeId="urn:microsoft.com/office/officeart/2005/8/colors/accent2_5" csCatId="accent2" phldr="1"/>
      <dgm:spPr/>
      <dgm:t>
        <a:bodyPr/>
        <a:lstStyle/>
        <a:p>
          <a:endParaRPr lang="en-US"/>
        </a:p>
      </dgm:t>
    </dgm:pt>
    <dgm:pt modelId="{5CCA7731-4953-43B1-8D24-D6E18EF55D7D}">
      <dgm:prSet phldrT="[Text]" custT="1"/>
      <dgm:spPr/>
      <dgm:t>
        <a:bodyPr/>
        <a:lstStyle/>
        <a:p>
          <a:r>
            <a:rPr lang="en-US" sz="1800" b="1" dirty="0">
              <a:effectLst>
                <a:outerShdw blurRad="38100" dist="38100" dir="2700000" algn="tl">
                  <a:srgbClr val="000000">
                    <a:alpha val="43137"/>
                  </a:srgbClr>
                </a:outerShdw>
              </a:effectLst>
            </a:rPr>
            <a:t>SHRP2</a:t>
          </a:r>
        </a:p>
        <a:p>
          <a:r>
            <a:rPr lang="en-US" sz="1800" b="1" dirty="0">
              <a:effectLst>
                <a:outerShdw blurRad="38100" dist="38100" dir="2700000" algn="tl">
                  <a:srgbClr val="000000">
                    <a:alpha val="43137"/>
                  </a:srgbClr>
                </a:outerShdw>
              </a:effectLst>
            </a:rPr>
            <a:t>Solutions</a:t>
          </a:r>
        </a:p>
        <a:p>
          <a:r>
            <a:rPr lang="en-US" sz="1800" b="1" dirty="0">
              <a:effectLst>
                <a:outerShdw blurRad="38100" dist="38100" dir="2700000" algn="tl">
                  <a:srgbClr val="000000">
                    <a:alpha val="43137"/>
                  </a:srgbClr>
                </a:outerShdw>
              </a:effectLst>
            </a:rPr>
            <a:t>Products</a:t>
          </a:r>
        </a:p>
      </dgm:t>
    </dgm:pt>
    <dgm:pt modelId="{26D714E1-68BA-4EA4-986E-63A505BBF43C}" type="parTrans" cxnId="{49760BAE-70C7-4A63-A79F-893C339D171D}">
      <dgm:prSet/>
      <dgm:spPr/>
      <dgm:t>
        <a:bodyPr/>
        <a:lstStyle/>
        <a:p>
          <a:endParaRPr lang="en-US" b="1">
            <a:effectLst>
              <a:outerShdw blurRad="38100" dist="38100" dir="2700000" algn="tl">
                <a:srgbClr val="000000">
                  <a:alpha val="43137"/>
                </a:srgbClr>
              </a:outerShdw>
            </a:effectLst>
          </a:endParaRPr>
        </a:p>
      </dgm:t>
    </dgm:pt>
    <dgm:pt modelId="{7FBBFD9C-278F-4221-9316-E12567F7191E}" type="sibTrans" cxnId="{49760BAE-70C7-4A63-A79F-893C339D171D}">
      <dgm:prSet/>
      <dgm:spPr/>
      <dgm:t>
        <a:bodyPr/>
        <a:lstStyle/>
        <a:p>
          <a:endParaRPr lang="en-US" b="1" dirty="0">
            <a:effectLst>
              <a:outerShdw blurRad="38100" dist="38100" dir="2700000" algn="tl">
                <a:srgbClr val="000000">
                  <a:alpha val="43137"/>
                </a:srgbClr>
              </a:outerShdw>
            </a:effectLst>
          </a:endParaRPr>
        </a:p>
      </dgm:t>
    </dgm:pt>
    <dgm:pt modelId="{4B9B5A9C-2E82-4B11-B833-A443FBA0EE4E}">
      <dgm:prSet phldrT="[Text]" custT="1"/>
      <dgm:spPr/>
      <dgm:t>
        <a:bodyPr/>
        <a:lstStyle/>
        <a:p>
          <a:r>
            <a:rPr lang="en-US" sz="1800" b="1" dirty="0">
              <a:effectLst>
                <a:outerShdw blurRad="38100" dist="38100" dir="2700000" algn="tl">
                  <a:srgbClr val="000000">
                    <a:alpha val="43137"/>
                  </a:srgbClr>
                </a:outerShdw>
              </a:effectLst>
            </a:rPr>
            <a:t>Solution </a:t>
          </a:r>
          <a:r>
            <a:rPr lang="en-US" sz="1400" b="1" dirty="0">
              <a:effectLst>
                <a:outerShdw blurRad="38100" dist="38100" dir="2700000" algn="tl">
                  <a:srgbClr val="000000">
                    <a:alpha val="43137"/>
                  </a:srgbClr>
                </a:outerShdw>
              </a:effectLst>
            </a:rPr>
            <a:t>Development</a:t>
          </a:r>
        </a:p>
      </dgm:t>
    </dgm:pt>
    <dgm:pt modelId="{73392EF2-CDDC-434A-AD43-4A348417FB54}" type="parTrans" cxnId="{C04D07B6-446F-4064-B015-BD3BBB205747}">
      <dgm:prSet/>
      <dgm:spPr/>
      <dgm:t>
        <a:bodyPr/>
        <a:lstStyle/>
        <a:p>
          <a:endParaRPr lang="en-US" b="1">
            <a:effectLst>
              <a:outerShdw blurRad="38100" dist="38100" dir="2700000" algn="tl">
                <a:srgbClr val="000000">
                  <a:alpha val="43137"/>
                </a:srgbClr>
              </a:outerShdw>
            </a:effectLst>
          </a:endParaRPr>
        </a:p>
      </dgm:t>
    </dgm:pt>
    <dgm:pt modelId="{580C4B38-6D24-442D-AE17-9BE1FEDE8011}" type="sibTrans" cxnId="{C04D07B6-446F-4064-B015-BD3BBB205747}">
      <dgm:prSet/>
      <dgm:spPr/>
      <dgm:t>
        <a:bodyPr/>
        <a:lstStyle/>
        <a:p>
          <a:endParaRPr lang="en-US" b="1" dirty="0">
            <a:effectLst>
              <a:outerShdw blurRad="38100" dist="38100" dir="2700000" algn="tl">
                <a:srgbClr val="000000">
                  <a:alpha val="43137"/>
                </a:srgbClr>
              </a:outerShdw>
            </a:effectLst>
          </a:endParaRPr>
        </a:p>
      </dgm:t>
    </dgm:pt>
    <dgm:pt modelId="{A0D717F4-DAA1-412D-9D2D-DC580E9510AF}">
      <dgm:prSet phldrT="[Text]" custT="1"/>
      <dgm:spPr/>
      <dgm:t>
        <a:bodyPr/>
        <a:lstStyle/>
        <a:p>
          <a:r>
            <a:rPr lang="en-US" sz="1800" b="1" dirty="0">
              <a:effectLst>
                <a:outerShdw blurRad="38100" dist="38100" dir="2700000" algn="tl">
                  <a:srgbClr val="000000">
                    <a:alpha val="43137"/>
                  </a:srgbClr>
                </a:outerShdw>
              </a:effectLst>
            </a:rPr>
            <a:t>Field Testing</a:t>
          </a:r>
        </a:p>
      </dgm:t>
    </dgm:pt>
    <dgm:pt modelId="{297425CC-1C6C-46C3-9068-D3AD5A9DA69C}" type="parTrans" cxnId="{CFE01800-F51D-4E69-908E-3B03499AEFF7}">
      <dgm:prSet/>
      <dgm:spPr/>
      <dgm:t>
        <a:bodyPr/>
        <a:lstStyle/>
        <a:p>
          <a:endParaRPr lang="en-US" b="1">
            <a:effectLst>
              <a:outerShdw blurRad="38100" dist="38100" dir="2700000" algn="tl">
                <a:srgbClr val="000000">
                  <a:alpha val="43137"/>
                </a:srgbClr>
              </a:outerShdw>
            </a:effectLst>
          </a:endParaRPr>
        </a:p>
      </dgm:t>
    </dgm:pt>
    <dgm:pt modelId="{206573A0-E916-43F4-A646-9358F0958D18}" type="sibTrans" cxnId="{CFE01800-F51D-4E69-908E-3B03499AEFF7}">
      <dgm:prSet/>
      <dgm:spPr/>
      <dgm:t>
        <a:bodyPr/>
        <a:lstStyle/>
        <a:p>
          <a:endParaRPr lang="en-US" b="1" dirty="0">
            <a:effectLst>
              <a:outerShdw blurRad="38100" dist="38100" dir="2700000" algn="tl">
                <a:srgbClr val="000000">
                  <a:alpha val="43137"/>
                </a:srgbClr>
              </a:outerShdw>
            </a:effectLst>
          </a:endParaRPr>
        </a:p>
      </dgm:t>
    </dgm:pt>
    <dgm:pt modelId="{DBD19C84-6814-4409-961C-A153E34D65E8}">
      <dgm:prSet phldrT="[Text]"/>
      <dgm:spPr/>
      <dgm:t>
        <a:bodyPr/>
        <a:lstStyle/>
        <a:p>
          <a:r>
            <a:rPr lang="en-US" b="1" dirty="0">
              <a:effectLst>
                <a:outerShdw blurRad="38100" dist="38100" dir="2700000" algn="tl">
                  <a:srgbClr val="000000">
                    <a:alpha val="43137"/>
                  </a:srgbClr>
                </a:outerShdw>
              </a:effectLst>
            </a:rPr>
            <a:t>Implemen-tation</a:t>
          </a:r>
        </a:p>
      </dgm:t>
    </dgm:pt>
    <dgm:pt modelId="{2BE37A9F-D765-46B0-89B6-EF914FAB511B}" type="parTrans" cxnId="{EDFFD6EA-864C-4E82-8FB0-E93A6BA45D81}">
      <dgm:prSet/>
      <dgm:spPr/>
      <dgm:t>
        <a:bodyPr/>
        <a:lstStyle/>
        <a:p>
          <a:endParaRPr lang="en-US" b="1">
            <a:effectLst>
              <a:outerShdw blurRad="38100" dist="38100" dir="2700000" algn="tl">
                <a:srgbClr val="000000">
                  <a:alpha val="43137"/>
                </a:srgbClr>
              </a:outerShdw>
            </a:effectLst>
          </a:endParaRPr>
        </a:p>
      </dgm:t>
    </dgm:pt>
    <dgm:pt modelId="{7201F174-315A-4E0F-A6C6-4DC6CAFF2045}" type="sibTrans" cxnId="{EDFFD6EA-864C-4E82-8FB0-E93A6BA45D81}">
      <dgm:prSet/>
      <dgm:spPr/>
      <dgm:t>
        <a:bodyPr/>
        <a:lstStyle/>
        <a:p>
          <a:endParaRPr lang="en-US" b="1" dirty="0">
            <a:effectLst>
              <a:outerShdw blurRad="38100" dist="38100" dir="2700000" algn="tl">
                <a:srgbClr val="000000">
                  <a:alpha val="43137"/>
                </a:srgbClr>
              </a:outerShdw>
            </a:effectLst>
          </a:endParaRPr>
        </a:p>
      </dgm:t>
    </dgm:pt>
    <dgm:pt modelId="{2E7FBC9E-D659-464F-B533-B666A6D9530C}">
      <dgm:prSet phldrT="[Text]" custT="1"/>
      <dgm:spPr/>
      <dgm:t>
        <a:bodyPr/>
        <a:lstStyle/>
        <a:p>
          <a:r>
            <a:rPr lang="en-US" sz="1800" b="1" dirty="0">
              <a:effectLst>
                <a:outerShdw blurRad="38100" dist="38100" dir="2700000" algn="tl">
                  <a:srgbClr val="000000">
                    <a:alpha val="43137"/>
                  </a:srgbClr>
                </a:outerShdw>
              </a:effectLst>
            </a:rPr>
            <a:t>SHRP2 Education </a:t>
          </a:r>
          <a:r>
            <a:rPr lang="en-US" sz="1600" b="1" dirty="0">
              <a:effectLst>
                <a:outerShdw blurRad="38100" dist="38100" dir="2700000" algn="tl">
                  <a:srgbClr val="000000">
                    <a:alpha val="43137"/>
                  </a:srgbClr>
                </a:outerShdw>
              </a:effectLst>
            </a:rPr>
            <a:t>Connection</a:t>
          </a:r>
        </a:p>
      </dgm:t>
    </dgm:pt>
    <dgm:pt modelId="{89BF84A0-D10B-49CA-8D0A-D4729696D83C}" type="parTrans" cxnId="{6772EC44-96DA-4728-8D4B-61B927509DAE}">
      <dgm:prSet/>
      <dgm:spPr/>
      <dgm:t>
        <a:bodyPr/>
        <a:lstStyle/>
        <a:p>
          <a:endParaRPr lang="en-US" b="1">
            <a:effectLst>
              <a:outerShdw blurRad="38100" dist="38100" dir="2700000" algn="tl">
                <a:srgbClr val="000000">
                  <a:alpha val="43137"/>
                </a:srgbClr>
              </a:outerShdw>
            </a:effectLst>
          </a:endParaRPr>
        </a:p>
      </dgm:t>
    </dgm:pt>
    <dgm:pt modelId="{A4FAC132-2A70-421A-9A9A-3A963E63BB33}" type="sibTrans" cxnId="{6772EC44-96DA-4728-8D4B-61B927509DAE}">
      <dgm:prSet/>
      <dgm:spPr/>
      <dgm:t>
        <a:bodyPr/>
        <a:lstStyle/>
        <a:p>
          <a:endParaRPr lang="en-US" b="1" dirty="0">
            <a:effectLst>
              <a:outerShdw blurRad="38100" dist="38100" dir="2700000" algn="tl">
                <a:srgbClr val="000000">
                  <a:alpha val="43137"/>
                </a:srgbClr>
              </a:outerShdw>
            </a:effectLst>
          </a:endParaRPr>
        </a:p>
      </dgm:t>
    </dgm:pt>
    <dgm:pt modelId="{24AF5213-F5E4-40AC-8524-AD157AA315CE}" type="pres">
      <dgm:prSet presAssocID="{B4B6D611-5327-457A-884B-8C69C1CCB380}" presName="cycle" presStyleCnt="0">
        <dgm:presLayoutVars>
          <dgm:dir/>
          <dgm:resizeHandles val="exact"/>
        </dgm:presLayoutVars>
      </dgm:prSet>
      <dgm:spPr/>
    </dgm:pt>
    <dgm:pt modelId="{FF100474-2E68-4C53-8739-414BCCC0F9C3}" type="pres">
      <dgm:prSet presAssocID="{5CCA7731-4953-43B1-8D24-D6E18EF55D7D}" presName="node" presStyleLbl="node1" presStyleIdx="0" presStyleCnt="5" custScaleX="115245" custScaleY="115245">
        <dgm:presLayoutVars>
          <dgm:bulletEnabled val="1"/>
        </dgm:presLayoutVars>
      </dgm:prSet>
      <dgm:spPr/>
    </dgm:pt>
    <dgm:pt modelId="{13FBD2DE-C254-4933-9722-E0C6FDEA1BC8}" type="pres">
      <dgm:prSet presAssocID="{7FBBFD9C-278F-4221-9316-E12567F7191E}" presName="sibTrans" presStyleLbl="sibTrans2D1" presStyleIdx="0" presStyleCnt="5"/>
      <dgm:spPr/>
    </dgm:pt>
    <dgm:pt modelId="{034BF6B8-7DC0-4550-8EBD-6D1A37F7DB67}" type="pres">
      <dgm:prSet presAssocID="{7FBBFD9C-278F-4221-9316-E12567F7191E}" presName="connectorText" presStyleLbl="sibTrans2D1" presStyleIdx="0" presStyleCnt="5"/>
      <dgm:spPr/>
    </dgm:pt>
    <dgm:pt modelId="{96AE03E2-EFC6-412D-BE06-99B8AF5330AC}" type="pres">
      <dgm:prSet presAssocID="{4B9B5A9C-2E82-4B11-B833-A443FBA0EE4E}" presName="node" presStyleLbl="node1" presStyleIdx="1" presStyleCnt="5" custScaleX="115245" custScaleY="115245">
        <dgm:presLayoutVars>
          <dgm:bulletEnabled val="1"/>
        </dgm:presLayoutVars>
      </dgm:prSet>
      <dgm:spPr/>
    </dgm:pt>
    <dgm:pt modelId="{48921890-B6C2-4DF9-A81C-6656398394ED}" type="pres">
      <dgm:prSet presAssocID="{580C4B38-6D24-442D-AE17-9BE1FEDE8011}" presName="sibTrans" presStyleLbl="sibTrans2D1" presStyleIdx="1" presStyleCnt="5"/>
      <dgm:spPr/>
    </dgm:pt>
    <dgm:pt modelId="{4A8B8F94-158D-4D5D-AC7E-583375EF70B5}" type="pres">
      <dgm:prSet presAssocID="{580C4B38-6D24-442D-AE17-9BE1FEDE8011}" presName="connectorText" presStyleLbl="sibTrans2D1" presStyleIdx="1" presStyleCnt="5"/>
      <dgm:spPr/>
    </dgm:pt>
    <dgm:pt modelId="{B997CE48-DC29-4851-BFD6-12D011C78FC2}" type="pres">
      <dgm:prSet presAssocID="{A0D717F4-DAA1-412D-9D2D-DC580E9510AF}" presName="node" presStyleLbl="node1" presStyleIdx="2" presStyleCnt="5" custScaleX="115245" custScaleY="115245">
        <dgm:presLayoutVars>
          <dgm:bulletEnabled val="1"/>
        </dgm:presLayoutVars>
      </dgm:prSet>
      <dgm:spPr/>
    </dgm:pt>
    <dgm:pt modelId="{4BC442E4-ABFD-4BC8-891E-12149FDDCFE1}" type="pres">
      <dgm:prSet presAssocID="{206573A0-E916-43F4-A646-9358F0958D18}" presName="sibTrans" presStyleLbl="sibTrans2D1" presStyleIdx="2" presStyleCnt="5"/>
      <dgm:spPr/>
    </dgm:pt>
    <dgm:pt modelId="{E92758F7-123D-43D7-A8BE-EFD350ACD69B}" type="pres">
      <dgm:prSet presAssocID="{206573A0-E916-43F4-A646-9358F0958D18}" presName="connectorText" presStyleLbl="sibTrans2D1" presStyleIdx="2" presStyleCnt="5"/>
      <dgm:spPr/>
    </dgm:pt>
    <dgm:pt modelId="{181C5BA6-4231-449A-B8C0-5F12C7E03050}" type="pres">
      <dgm:prSet presAssocID="{DBD19C84-6814-4409-961C-A153E34D65E8}" presName="node" presStyleLbl="node1" presStyleIdx="3" presStyleCnt="5" custScaleX="115245" custScaleY="115245">
        <dgm:presLayoutVars>
          <dgm:bulletEnabled val="1"/>
        </dgm:presLayoutVars>
      </dgm:prSet>
      <dgm:spPr/>
    </dgm:pt>
    <dgm:pt modelId="{6CC15753-0280-46F1-B1D3-8D067E86DBB0}" type="pres">
      <dgm:prSet presAssocID="{7201F174-315A-4E0F-A6C6-4DC6CAFF2045}" presName="sibTrans" presStyleLbl="sibTrans2D1" presStyleIdx="3" presStyleCnt="5"/>
      <dgm:spPr/>
    </dgm:pt>
    <dgm:pt modelId="{1A667E7B-6A95-4151-AFE6-B444C6C21CA1}" type="pres">
      <dgm:prSet presAssocID="{7201F174-315A-4E0F-A6C6-4DC6CAFF2045}" presName="connectorText" presStyleLbl="sibTrans2D1" presStyleIdx="3" presStyleCnt="5"/>
      <dgm:spPr/>
    </dgm:pt>
    <dgm:pt modelId="{D5BC5BBE-394B-4733-8FF9-DFA373C14BC3}" type="pres">
      <dgm:prSet presAssocID="{2E7FBC9E-D659-464F-B533-B666A6D9530C}" presName="node" presStyleLbl="node1" presStyleIdx="4" presStyleCnt="5" custScaleX="115245" custScaleY="115245">
        <dgm:presLayoutVars>
          <dgm:bulletEnabled val="1"/>
        </dgm:presLayoutVars>
      </dgm:prSet>
      <dgm:spPr/>
    </dgm:pt>
    <dgm:pt modelId="{3A8192D3-EE2A-47A0-8402-CABD95AD513F}" type="pres">
      <dgm:prSet presAssocID="{A4FAC132-2A70-421A-9A9A-3A963E63BB33}" presName="sibTrans" presStyleLbl="sibTrans2D1" presStyleIdx="4" presStyleCnt="5"/>
      <dgm:spPr/>
    </dgm:pt>
    <dgm:pt modelId="{3E5036BB-D4A4-4882-9FD5-D15EAF308329}" type="pres">
      <dgm:prSet presAssocID="{A4FAC132-2A70-421A-9A9A-3A963E63BB33}" presName="connectorText" presStyleLbl="sibTrans2D1" presStyleIdx="4" presStyleCnt="5"/>
      <dgm:spPr/>
    </dgm:pt>
  </dgm:ptLst>
  <dgm:cxnLst>
    <dgm:cxn modelId="{6772EC44-96DA-4728-8D4B-61B927509DAE}" srcId="{B4B6D611-5327-457A-884B-8C69C1CCB380}" destId="{2E7FBC9E-D659-464F-B533-B666A6D9530C}" srcOrd="4" destOrd="0" parTransId="{89BF84A0-D10B-49CA-8D0A-D4729696D83C}" sibTransId="{A4FAC132-2A70-421A-9A9A-3A963E63BB33}"/>
    <dgm:cxn modelId="{AE8998A3-1C5A-4A76-8C54-4A77B2EA41FB}" type="presOf" srcId="{A4FAC132-2A70-421A-9A9A-3A963E63BB33}" destId="{3E5036BB-D4A4-4882-9FD5-D15EAF308329}" srcOrd="1" destOrd="0" presId="urn:microsoft.com/office/officeart/2005/8/layout/cycle2"/>
    <dgm:cxn modelId="{EDFFD6EA-864C-4E82-8FB0-E93A6BA45D81}" srcId="{B4B6D611-5327-457A-884B-8C69C1CCB380}" destId="{DBD19C84-6814-4409-961C-A153E34D65E8}" srcOrd="3" destOrd="0" parTransId="{2BE37A9F-D765-46B0-89B6-EF914FAB511B}" sibTransId="{7201F174-315A-4E0F-A6C6-4DC6CAFF2045}"/>
    <dgm:cxn modelId="{8C134BA7-DB74-4E48-9B03-676CB2B1BE77}" type="presOf" srcId="{2E7FBC9E-D659-464F-B533-B666A6D9530C}" destId="{D5BC5BBE-394B-4733-8FF9-DFA373C14BC3}" srcOrd="0" destOrd="0" presId="urn:microsoft.com/office/officeart/2005/8/layout/cycle2"/>
    <dgm:cxn modelId="{81D24CB3-FDFB-4C35-AC61-DDF812854C8C}" type="presOf" srcId="{DBD19C84-6814-4409-961C-A153E34D65E8}" destId="{181C5BA6-4231-449A-B8C0-5F12C7E03050}" srcOrd="0" destOrd="0" presId="urn:microsoft.com/office/officeart/2005/8/layout/cycle2"/>
    <dgm:cxn modelId="{CFE01800-F51D-4E69-908E-3B03499AEFF7}" srcId="{B4B6D611-5327-457A-884B-8C69C1CCB380}" destId="{A0D717F4-DAA1-412D-9D2D-DC580E9510AF}" srcOrd="2" destOrd="0" parTransId="{297425CC-1C6C-46C3-9068-D3AD5A9DA69C}" sibTransId="{206573A0-E916-43F4-A646-9358F0958D18}"/>
    <dgm:cxn modelId="{96C2E16E-E631-4841-93D3-0D1B2897481C}" type="presOf" srcId="{7FBBFD9C-278F-4221-9316-E12567F7191E}" destId="{034BF6B8-7DC0-4550-8EBD-6D1A37F7DB67}" srcOrd="1" destOrd="0" presId="urn:microsoft.com/office/officeart/2005/8/layout/cycle2"/>
    <dgm:cxn modelId="{C04D07B6-446F-4064-B015-BD3BBB205747}" srcId="{B4B6D611-5327-457A-884B-8C69C1CCB380}" destId="{4B9B5A9C-2E82-4B11-B833-A443FBA0EE4E}" srcOrd="1" destOrd="0" parTransId="{73392EF2-CDDC-434A-AD43-4A348417FB54}" sibTransId="{580C4B38-6D24-442D-AE17-9BE1FEDE8011}"/>
    <dgm:cxn modelId="{F26C25DA-7D7C-41A1-A7E7-64F1E5A39760}" type="presOf" srcId="{206573A0-E916-43F4-A646-9358F0958D18}" destId="{4BC442E4-ABFD-4BC8-891E-12149FDDCFE1}" srcOrd="0" destOrd="0" presId="urn:microsoft.com/office/officeart/2005/8/layout/cycle2"/>
    <dgm:cxn modelId="{F36D3B34-EF9F-4032-A2C8-D0DA3E7ACAC2}" type="presOf" srcId="{206573A0-E916-43F4-A646-9358F0958D18}" destId="{E92758F7-123D-43D7-A8BE-EFD350ACD69B}" srcOrd="1" destOrd="0" presId="urn:microsoft.com/office/officeart/2005/8/layout/cycle2"/>
    <dgm:cxn modelId="{8073F9B0-7380-4FCE-A506-134A13665F7A}" type="presOf" srcId="{A0D717F4-DAA1-412D-9D2D-DC580E9510AF}" destId="{B997CE48-DC29-4851-BFD6-12D011C78FC2}" srcOrd="0" destOrd="0" presId="urn:microsoft.com/office/officeart/2005/8/layout/cycle2"/>
    <dgm:cxn modelId="{D9FAF07A-3FA0-4BCD-86D8-D2B56DFE37AA}" type="presOf" srcId="{7FBBFD9C-278F-4221-9316-E12567F7191E}" destId="{13FBD2DE-C254-4933-9722-E0C6FDEA1BC8}" srcOrd="0" destOrd="0" presId="urn:microsoft.com/office/officeart/2005/8/layout/cycle2"/>
    <dgm:cxn modelId="{294A2A0B-35EB-4384-8BB2-D11DE6B8E21D}" type="presOf" srcId="{580C4B38-6D24-442D-AE17-9BE1FEDE8011}" destId="{4A8B8F94-158D-4D5D-AC7E-583375EF70B5}" srcOrd="1" destOrd="0" presId="urn:microsoft.com/office/officeart/2005/8/layout/cycle2"/>
    <dgm:cxn modelId="{555C004F-5E17-47EC-B0B5-4205ABA68CCD}" type="presOf" srcId="{7201F174-315A-4E0F-A6C6-4DC6CAFF2045}" destId="{1A667E7B-6A95-4151-AFE6-B444C6C21CA1}" srcOrd="1" destOrd="0" presId="urn:microsoft.com/office/officeart/2005/8/layout/cycle2"/>
    <dgm:cxn modelId="{801148B3-C0D9-454B-88B9-D4BF9CB763F1}" type="presOf" srcId="{A4FAC132-2A70-421A-9A9A-3A963E63BB33}" destId="{3A8192D3-EE2A-47A0-8402-CABD95AD513F}" srcOrd="0" destOrd="0" presId="urn:microsoft.com/office/officeart/2005/8/layout/cycle2"/>
    <dgm:cxn modelId="{6C86A1CC-4078-437D-8DA7-E5D3D603264C}" type="presOf" srcId="{B4B6D611-5327-457A-884B-8C69C1CCB380}" destId="{24AF5213-F5E4-40AC-8524-AD157AA315CE}" srcOrd="0" destOrd="0" presId="urn:microsoft.com/office/officeart/2005/8/layout/cycle2"/>
    <dgm:cxn modelId="{83DA2948-C10E-46C1-A5B1-8827D6A99997}" type="presOf" srcId="{4B9B5A9C-2E82-4B11-B833-A443FBA0EE4E}" destId="{96AE03E2-EFC6-412D-BE06-99B8AF5330AC}" srcOrd="0" destOrd="0" presId="urn:microsoft.com/office/officeart/2005/8/layout/cycle2"/>
    <dgm:cxn modelId="{EA6D38A2-DE95-46CD-8ECA-107D07C3CBE6}" type="presOf" srcId="{7201F174-315A-4E0F-A6C6-4DC6CAFF2045}" destId="{6CC15753-0280-46F1-B1D3-8D067E86DBB0}" srcOrd="0" destOrd="0" presId="urn:microsoft.com/office/officeart/2005/8/layout/cycle2"/>
    <dgm:cxn modelId="{B82EF760-52AE-411E-B487-8149CA852163}" type="presOf" srcId="{5CCA7731-4953-43B1-8D24-D6E18EF55D7D}" destId="{FF100474-2E68-4C53-8739-414BCCC0F9C3}" srcOrd="0" destOrd="0" presId="urn:microsoft.com/office/officeart/2005/8/layout/cycle2"/>
    <dgm:cxn modelId="{7CB6C6E0-BD1C-431F-A1B7-C87FEDE3FD55}" type="presOf" srcId="{580C4B38-6D24-442D-AE17-9BE1FEDE8011}" destId="{48921890-B6C2-4DF9-A81C-6656398394ED}" srcOrd="0" destOrd="0" presId="urn:microsoft.com/office/officeart/2005/8/layout/cycle2"/>
    <dgm:cxn modelId="{49760BAE-70C7-4A63-A79F-893C339D171D}" srcId="{B4B6D611-5327-457A-884B-8C69C1CCB380}" destId="{5CCA7731-4953-43B1-8D24-D6E18EF55D7D}" srcOrd="0" destOrd="0" parTransId="{26D714E1-68BA-4EA4-986E-63A505BBF43C}" sibTransId="{7FBBFD9C-278F-4221-9316-E12567F7191E}"/>
    <dgm:cxn modelId="{74963BCD-E64E-4066-8BCA-EBBCCA2E0CD2}" type="presParOf" srcId="{24AF5213-F5E4-40AC-8524-AD157AA315CE}" destId="{FF100474-2E68-4C53-8739-414BCCC0F9C3}" srcOrd="0" destOrd="0" presId="urn:microsoft.com/office/officeart/2005/8/layout/cycle2"/>
    <dgm:cxn modelId="{251A2E09-5CBD-4745-96FF-96EA2C19FC3F}" type="presParOf" srcId="{24AF5213-F5E4-40AC-8524-AD157AA315CE}" destId="{13FBD2DE-C254-4933-9722-E0C6FDEA1BC8}" srcOrd="1" destOrd="0" presId="urn:microsoft.com/office/officeart/2005/8/layout/cycle2"/>
    <dgm:cxn modelId="{DF5ECE2F-40C5-4817-A859-9F6ADDDFCFE5}" type="presParOf" srcId="{13FBD2DE-C254-4933-9722-E0C6FDEA1BC8}" destId="{034BF6B8-7DC0-4550-8EBD-6D1A37F7DB67}" srcOrd="0" destOrd="0" presId="urn:microsoft.com/office/officeart/2005/8/layout/cycle2"/>
    <dgm:cxn modelId="{7182735F-2220-4CF4-8FF3-A71D2BB72D13}" type="presParOf" srcId="{24AF5213-F5E4-40AC-8524-AD157AA315CE}" destId="{96AE03E2-EFC6-412D-BE06-99B8AF5330AC}" srcOrd="2" destOrd="0" presId="urn:microsoft.com/office/officeart/2005/8/layout/cycle2"/>
    <dgm:cxn modelId="{C5000984-A129-4385-AA17-E3186682DCFE}" type="presParOf" srcId="{24AF5213-F5E4-40AC-8524-AD157AA315CE}" destId="{48921890-B6C2-4DF9-A81C-6656398394ED}" srcOrd="3" destOrd="0" presId="urn:microsoft.com/office/officeart/2005/8/layout/cycle2"/>
    <dgm:cxn modelId="{3C8E565D-03C8-4161-BD06-F5CB439BD4F8}" type="presParOf" srcId="{48921890-B6C2-4DF9-A81C-6656398394ED}" destId="{4A8B8F94-158D-4D5D-AC7E-583375EF70B5}" srcOrd="0" destOrd="0" presId="urn:microsoft.com/office/officeart/2005/8/layout/cycle2"/>
    <dgm:cxn modelId="{9AFF9148-4125-44C2-95D7-9B71DD56EB3B}" type="presParOf" srcId="{24AF5213-F5E4-40AC-8524-AD157AA315CE}" destId="{B997CE48-DC29-4851-BFD6-12D011C78FC2}" srcOrd="4" destOrd="0" presId="urn:microsoft.com/office/officeart/2005/8/layout/cycle2"/>
    <dgm:cxn modelId="{A0A393A3-789E-433C-8466-E9F56E7FED36}" type="presParOf" srcId="{24AF5213-F5E4-40AC-8524-AD157AA315CE}" destId="{4BC442E4-ABFD-4BC8-891E-12149FDDCFE1}" srcOrd="5" destOrd="0" presId="urn:microsoft.com/office/officeart/2005/8/layout/cycle2"/>
    <dgm:cxn modelId="{4B4CCE4D-9978-4A68-B8BF-27066B763EBD}" type="presParOf" srcId="{4BC442E4-ABFD-4BC8-891E-12149FDDCFE1}" destId="{E92758F7-123D-43D7-A8BE-EFD350ACD69B}" srcOrd="0" destOrd="0" presId="urn:microsoft.com/office/officeart/2005/8/layout/cycle2"/>
    <dgm:cxn modelId="{76842ED0-3278-4996-B647-6964A4030670}" type="presParOf" srcId="{24AF5213-F5E4-40AC-8524-AD157AA315CE}" destId="{181C5BA6-4231-449A-B8C0-5F12C7E03050}" srcOrd="6" destOrd="0" presId="urn:microsoft.com/office/officeart/2005/8/layout/cycle2"/>
    <dgm:cxn modelId="{F03B786F-4CD9-4C8A-82E4-9F72D3C0BAF3}" type="presParOf" srcId="{24AF5213-F5E4-40AC-8524-AD157AA315CE}" destId="{6CC15753-0280-46F1-B1D3-8D067E86DBB0}" srcOrd="7" destOrd="0" presId="urn:microsoft.com/office/officeart/2005/8/layout/cycle2"/>
    <dgm:cxn modelId="{6C2BD9C2-B0E0-4CC2-80E8-8251F3CB5C9B}" type="presParOf" srcId="{6CC15753-0280-46F1-B1D3-8D067E86DBB0}" destId="{1A667E7B-6A95-4151-AFE6-B444C6C21CA1}" srcOrd="0" destOrd="0" presId="urn:microsoft.com/office/officeart/2005/8/layout/cycle2"/>
    <dgm:cxn modelId="{A54F2502-D7A0-43E0-964D-E201E3EB36C6}" type="presParOf" srcId="{24AF5213-F5E4-40AC-8524-AD157AA315CE}" destId="{D5BC5BBE-394B-4733-8FF9-DFA373C14BC3}" srcOrd="8" destOrd="0" presId="urn:microsoft.com/office/officeart/2005/8/layout/cycle2"/>
    <dgm:cxn modelId="{A8DF91A9-8E59-4551-806F-C434B92887B6}" type="presParOf" srcId="{24AF5213-F5E4-40AC-8524-AD157AA315CE}" destId="{3A8192D3-EE2A-47A0-8402-CABD95AD513F}" srcOrd="9" destOrd="0" presId="urn:microsoft.com/office/officeart/2005/8/layout/cycle2"/>
    <dgm:cxn modelId="{AE69669F-4C17-4EB2-BB07-F5300C51E992}" type="presParOf" srcId="{3A8192D3-EE2A-47A0-8402-CABD95AD513F}" destId="{3E5036BB-D4A4-4882-9FD5-D15EAF308329}"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4AC413-E141-4E21-A441-A93D9BB73231}" type="doc">
      <dgm:prSet loTypeId="urn:microsoft.com/office/officeart/2005/8/layout/vList4" loCatId="list" qsTypeId="urn:microsoft.com/office/officeart/2005/8/quickstyle/3d3" qsCatId="3D" csTypeId="urn:microsoft.com/office/officeart/2005/8/colors/accent2_3" csCatId="accent2" phldr="1"/>
      <dgm:spPr/>
      <dgm:t>
        <a:bodyPr/>
        <a:lstStyle/>
        <a:p>
          <a:endParaRPr lang="en-US"/>
        </a:p>
      </dgm:t>
    </dgm:pt>
    <dgm:pt modelId="{AEB36841-75B2-43D4-B679-116A34B6C505}">
      <dgm:prSet phldrT="[Text]"/>
      <dgm:spPr/>
      <dgm:t>
        <a:bodyPr/>
        <a:lstStyle/>
        <a:p>
          <a:r>
            <a:rPr lang="en-US" dirty="0">
              <a:effectLst>
                <a:outerShdw blurRad="38100" dist="38100" dir="2700000" algn="tl">
                  <a:srgbClr val="000000">
                    <a:alpha val="43137"/>
                  </a:srgbClr>
                </a:outerShdw>
              </a:effectLst>
            </a:rPr>
            <a:t>R04, R09, R10, </a:t>
          </a:r>
          <a:r>
            <a:rPr lang="en-US" b="1" dirty="0">
              <a:solidFill>
                <a:srgbClr val="FFFF00"/>
              </a:solidFill>
              <a:effectLst>
                <a:outerShdw blurRad="38100" dist="38100" dir="2700000" algn="tl">
                  <a:srgbClr val="000000">
                    <a:alpha val="43137"/>
                  </a:srgbClr>
                </a:outerShdw>
              </a:effectLst>
            </a:rPr>
            <a:t>R26</a:t>
          </a:r>
        </a:p>
      </dgm:t>
    </dgm:pt>
    <dgm:pt modelId="{8B348388-13EB-4D76-9E1B-0073AB2ACFA9}" type="parTrans" cxnId="{385535DB-EB34-47D5-BFF0-6E7F32E506C6}">
      <dgm:prSet/>
      <dgm:spPr/>
      <dgm:t>
        <a:bodyPr/>
        <a:lstStyle/>
        <a:p>
          <a:endParaRPr lang="en-US">
            <a:effectLst>
              <a:outerShdw blurRad="38100" dist="38100" dir="2700000" algn="tl">
                <a:srgbClr val="000000">
                  <a:alpha val="43137"/>
                </a:srgbClr>
              </a:outerShdw>
            </a:effectLst>
          </a:endParaRPr>
        </a:p>
      </dgm:t>
    </dgm:pt>
    <dgm:pt modelId="{189E7514-DAC1-4E12-B337-48319C49E3B6}" type="sibTrans" cxnId="{385535DB-EB34-47D5-BFF0-6E7F32E506C6}">
      <dgm:prSet/>
      <dgm:spPr/>
      <dgm:t>
        <a:bodyPr/>
        <a:lstStyle/>
        <a:p>
          <a:endParaRPr lang="en-US">
            <a:effectLst>
              <a:outerShdw blurRad="38100" dist="38100" dir="2700000" algn="tl">
                <a:srgbClr val="000000">
                  <a:alpha val="43137"/>
                </a:srgbClr>
              </a:outerShdw>
            </a:effectLst>
          </a:endParaRPr>
        </a:p>
      </dgm:t>
    </dgm:pt>
    <dgm:pt modelId="{017098C1-CA3C-4B99-AFDD-D36B736F8D37}">
      <dgm:prSet phldrT="[Text]"/>
      <dgm:spPr/>
      <dgm:t>
        <a:bodyPr/>
        <a:lstStyle/>
        <a:p>
          <a:r>
            <a:rPr lang="en-US" dirty="0">
              <a:effectLst>
                <a:outerShdw blurRad="38100" dist="38100" dir="2700000" algn="tl">
                  <a:srgbClr val="000000">
                    <a:alpha val="43137"/>
                  </a:srgbClr>
                </a:outerShdw>
              </a:effectLst>
            </a:rPr>
            <a:t>R07, R09, R19</a:t>
          </a:r>
        </a:p>
      </dgm:t>
    </dgm:pt>
    <dgm:pt modelId="{D3B247A5-5996-489C-B58D-703D5323D5FB}" type="parTrans" cxnId="{FC1EB085-874D-42A6-AB9E-64A4274B5553}">
      <dgm:prSet/>
      <dgm:spPr/>
      <dgm:t>
        <a:bodyPr/>
        <a:lstStyle/>
        <a:p>
          <a:endParaRPr lang="en-US">
            <a:effectLst>
              <a:outerShdw blurRad="38100" dist="38100" dir="2700000" algn="tl">
                <a:srgbClr val="000000">
                  <a:alpha val="43137"/>
                </a:srgbClr>
              </a:outerShdw>
            </a:effectLst>
          </a:endParaRPr>
        </a:p>
      </dgm:t>
    </dgm:pt>
    <dgm:pt modelId="{4E8B72BA-C1C6-4FDE-ADF8-5BD0B16FC7C3}" type="sibTrans" cxnId="{FC1EB085-874D-42A6-AB9E-64A4274B5553}">
      <dgm:prSet/>
      <dgm:spPr/>
      <dgm:t>
        <a:bodyPr/>
        <a:lstStyle/>
        <a:p>
          <a:endParaRPr lang="en-US">
            <a:effectLst>
              <a:outerShdw blurRad="38100" dist="38100" dir="2700000" algn="tl">
                <a:srgbClr val="000000">
                  <a:alpha val="43137"/>
                </a:srgbClr>
              </a:outerShdw>
            </a:effectLst>
          </a:endParaRPr>
        </a:p>
      </dgm:t>
    </dgm:pt>
    <dgm:pt modelId="{62159920-5158-4C19-893D-B56DBB056E5D}">
      <dgm:prSet phldrT="[Text]"/>
      <dgm:spPr/>
      <dgm:t>
        <a:bodyPr/>
        <a:lstStyle/>
        <a:p>
          <a:r>
            <a:rPr lang="en-US" b="0" dirty="0">
              <a:solidFill>
                <a:schemeClr val="bg1"/>
              </a:solidFill>
              <a:effectLst>
                <a:outerShdw blurRad="38100" dist="38100" dir="2700000" algn="tl">
                  <a:srgbClr val="000000">
                    <a:alpha val="43137"/>
                  </a:srgbClr>
                </a:outerShdw>
              </a:effectLst>
            </a:rPr>
            <a:t>R02</a:t>
          </a:r>
          <a:r>
            <a:rPr lang="en-US" b="0" dirty="0">
              <a:effectLst>
                <a:outerShdw blurRad="38100" dist="38100" dir="2700000" algn="tl">
                  <a:srgbClr val="000000">
                    <a:alpha val="43137"/>
                  </a:srgbClr>
                </a:outerShdw>
              </a:effectLst>
            </a:rPr>
            <a:t>, </a:t>
          </a:r>
          <a:r>
            <a:rPr lang="en-US" b="0" dirty="0">
              <a:solidFill>
                <a:schemeClr val="bg1"/>
              </a:solidFill>
              <a:effectLst>
                <a:outerShdw blurRad="38100" dist="38100" dir="2700000" algn="tl">
                  <a:srgbClr val="000000">
                    <a:alpha val="43137"/>
                  </a:srgbClr>
                </a:outerShdw>
              </a:effectLst>
            </a:rPr>
            <a:t>R05</a:t>
          </a:r>
          <a:r>
            <a:rPr lang="en-US" dirty="0">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R23</a:t>
          </a:r>
          <a:r>
            <a:rPr lang="en-US" dirty="0">
              <a:effectLst>
                <a:outerShdw blurRad="38100" dist="38100" dir="2700000" algn="tl">
                  <a:srgbClr val="000000">
                    <a:alpha val="43137"/>
                  </a:srgbClr>
                </a:outerShdw>
              </a:effectLst>
            </a:rPr>
            <a:t>, R15B</a:t>
          </a:r>
        </a:p>
      </dgm:t>
    </dgm:pt>
    <dgm:pt modelId="{1ED39064-A6C9-403F-BE31-FA7F267A8C69}" type="parTrans" cxnId="{4C1E627E-00A1-4918-9A37-FA5911C2A5E4}">
      <dgm:prSet/>
      <dgm:spPr/>
      <dgm:t>
        <a:bodyPr/>
        <a:lstStyle/>
        <a:p>
          <a:endParaRPr lang="en-US">
            <a:effectLst>
              <a:outerShdw blurRad="38100" dist="38100" dir="2700000" algn="tl">
                <a:srgbClr val="000000">
                  <a:alpha val="43137"/>
                </a:srgbClr>
              </a:outerShdw>
            </a:effectLst>
          </a:endParaRPr>
        </a:p>
      </dgm:t>
    </dgm:pt>
    <dgm:pt modelId="{58350774-4772-487B-8AFD-6C604B19F959}" type="sibTrans" cxnId="{4C1E627E-00A1-4918-9A37-FA5911C2A5E4}">
      <dgm:prSet/>
      <dgm:spPr/>
      <dgm:t>
        <a:bodyPr/>
        <a:lstStyle/>
        <a:p>
          <a:endParaRPr lang="en-US">
            <a:effectLst>
              <a:outerShdw blurRad="38100" dist="38100" dir="2700000" algn="tl">
                <a:srgbClr val="000000">
                  <a:alpha val="43137"/>
                </a:srgbClr>
              </a:outerShdw>
            </a:effectLst>
          </a:endParaRPr>
        </a:p>
      </dgm:t>
    </dgm:pt>
    <dgm:pt modelId="{FA5AE1DD-7A4D-42DE-B8AC-DBF10D66F76F}">
      <dgm:prSet phldrT="[Text]"/>
      <dgm:spPr/>
      <dgm:t>
        <a:bodyPr/>
        <a:lstStyle/>
        <a:p>
          <a:r>
            <a:rPr lang="en-US" dirty="0">
              <a:effectLst>
                <a:outerShdw blurRad="38100" dist="38100" dir="2700000" algn="tl">
                  <a:srgbClr val="000000">
                    <a:alpha val="43137"/>
                  </a:srgbClr>
                </a:outerShdw>
              </a:effectLst>
            </a:rPr>
            <a:t>R06A, </a:t>
          </a:r>
          <a:r>
            <a:rPr lang="en-US" b="1" dirty="0">
              <a:solidFill>
                <a:schemeClr val="bg1"/>
              </a:solidFill>
              <a:effectLst>
                <a:outerShdw blurRad="38100" dist="38100" dir="2700000" algn="tl">
                  <a:srgbClr val="000000">
                    <a:alpha val="43137"/>
                  </a:srgbClr>
                </a:outerShdw>
              </a:effectLst>
            </a:rPr>
            <a:t>R06C IR, R06 GPR</a:t>
          </a:r>
          <a:r>
            <a:rPr lang="en-US" dirty="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R06E</a:t>
          </a:r>
          <a:r>
            <a:rPr lang="en-US" dirty="0">
              <a:effectLst>
                <a:outerShdw blurRad="38100" dist="38100" dir="2700000" algn="tl">
                  <a:srgbClr val="000000">
                    <a:alpha val="43137"/>
                  </a:srgbClr>
                </a:outerShdw>
              </a:effectLst>
            </a:rPr>
            <a:t>, R06G, R09, R10, R19A, </a:t>
          </a:r>
          <a:r>
            <a:rPr lang="en-US" b="1" dirty="0">
              <a:solidFill>
                <a:schemeClr val="bg1"/>
              </a:solidFill>
              <a:effectLst>
                <a:outerShdw blurRad="38100" dist="38100" dir="2700000" algn="tl">
                  <a:srgbClr val="000000">
                    <a:alpha val="43137"/>
                  </a:srgbClr>
                </a:outerShdw>
              </a:effectLst>
            </a:rPr>
            <a:t>R21</a:t>
          </a:r>
        </a:p>
      </dgm:t>
    </dgm:pt>
    <dgm:pt modelId="{1B39BD9E-477F-40BE-8348-C7D68C45183F}" type="parTrans" cxnId="{DF022B4B-EFFC-4E8F-8BF5-A0D4124647DB}">
      <dgm:prSet/>
      <dgm:spPr/>
      <dgm:t>
        <a:bodyPr/>
        <a:lstStyle/>
        <a:p>
          <a:endParaRPr lang="en-US">
            <a:effectLst>
              <a:outerShdw blurRad="38100" dist="38100" dir="2700000" algn="tl">
                <a:srgbClr val="000000">
                  <a:alpha val="43137"/>
                </a:srgbClr>
              </a:outerShdw>
            </a:effectLst>
          </a:endParaRPr>
        </a:p>
      </dgm:t>
    </dgm:pt>
    <dgm:pt modelId="{6B68E1FA-B645-4C5A-84B3-01689A6C94D8}" type="sibTrans" cxnId="{DF022B4B-EFFC-4E8F-8BF5-A0D4124647DB}">
      <dgm:prSet/>
      <dgm:spPr/>
      <dgm:t>
        <a:bodyPr/>
        <a:lstStyle/>
        <a:p>
          <a:endParaRPr lang="en-US">
            <a:effectLst>
              <a:outerShdw blurRad="38100" dist="38100" dir="2700000" algn="tl">
                <a:srgbClr val="000000">
                  <a:alpha val="43137"/>
                </a:srgbClr>
              </a:outerShdw>
            </a:effectLst>
          </a:endParaRPr>
        </a:p>
      </dgm:t>
    </dgm:pt>
    <dgm:pt modelId="{39C9BE0B-E588-4A2C-B2CB-F73F49513ADC}">
      <dgm:prSet phldrT="[Text]"/>
      <dgm:spPr/>
      <dgm:t>
        <a:bodyPr/>
        <a:lstStyle/>
        <a:p>
          <a:r>
            <a:rPr lang="en-US" dirty="0">
              <a:solidFill>
                <a:schemeClr val="bg1"/>
              </a:solidFill>
              <a:effectLst>
                <a:outerShdw blurRad="38100" dist="38100" dir="2700000" algn="tl">
                  <a:srgbClr val="000000">
                    <a:alpha val="43137"/>
                  </a:srgbClr>
                </a:outerShdw>
              </a:effectLst>
            </a:rPr>
            <a:t>R01A, R07, R16</a:t>
          </a:r>
        </a:p>
      </dgm:t>
    </dgm:pt>
    <dgm:pt modelId="{BE6591BE-A545-413B-95CE-CC46C3313740}" type="parTrans" cxnId="{2111635A-C6CF-457D-B45B-AE8B537EE6FA}">
      <dgm:prSet/>
      <dgm:spPr/>
      <dgm:t>
        <a:bodyPr/>
        <a:lstStyle/>
        <a:p>
          <a:endParaRPr lang="en-US">
            <a:effectLst>
              <a:outerShdw blurRad="38100" dist="38100" dir="2700000" algn="tl">
                <a:srgbClr val="000000">
                  <a:alpha val="43137"/>
                </a:srgbClr>
              </a:outerShdw>
            </a:effectLst>
          </a:endParaRPr>
        </a:p>
      </dgm:t>
    </dgm:pt>
    <dgm:pt modelId="{3C31632E-33D8-4EF9-867C-F4B27119C039}" type="sibTrans" cxnId="{2111635A-C6CF-457D-B45B-AE8B537EE6FA}">
      <dgm:prSet/>
      <dgm:spPr/>
      <dgm:t>
        <a:bodyPr/>
        <a:lstStyle/>
        <a:p>
          <a:endParaRPr lang="en-US">
            <a:effectLst>
              <a:outerShdw blurRad="38100" dist="38100" dir="2700000" algn="tl">
                <a:srgbClr val="000000">
                  <a:alpha val="43137"/>
                </a:srgbClr>
              </a:outerShdw>
            </a:effectLst>
          </a:endParaRPr>
        </a:p>
      </dgm:t>
    </dgm:pt>
    <dgm:pt modelId="{1D04A1A0-A8D9-4B79-8E17-C045F926D954}">
      <dgm:prSet phldrT="[Text]"/>
      <dgm:spPr/>
      <dgm:t>
        <a:bodyPr/>
        <a:lstStyle/>
        <a:p>
          <a:r>
            <a:rPr lang="en-US" dirty="0">
              <a:solidFill>
                <a:schemeClr val="bg1"/>
              </a:solidFill>
              <a:effectLst>
                <a:outerShdw blurRad="38100" dist="38100" dir="2700000" algn="tl">
                  <a:srgbClr val="000000">
                    <a:alpha val="43137"/>
                  </a:srgbClr>
                </a:outerShdw>
              </a:effectLst>
            </a:rPr>
            <a:t>R01B</a:t>
          </a:r>
          <a:r>
            <a:rPr lang="en-US" b="1" dirty="0">
              <a:solidFill>
                <a:schemeClr val="bg1"/>
              </a:solidFill>
              <a:effectLst>
                <a:outerShdw blurRad="38100" dist="38100" dir="2700000" algn="tl">
                  <a:srgbClr val="000000">
                    <a:alpha val="43137"/>
                  </a:srgbClr>
                </a:outerShdw>
              </a:effectLst>
            </a:rPr>
            <a:t>, </a:t>
          </a:r>
          <a:r>
            <a:rPr lang="en-US" b="0" dirty="0">
              <a:solidFill>
                <a:schemeClr val="bg1"/>
              </a:solidFill>
              <a:effectLst>
                <a:outerShdw blurRad="38100" dist="38100" dir="2700000" algn="tl">
                  <a:srgbClr val="000000">
                    <a:alpha val="43137"/>
                  </a:srgbClr>
                </a:outerShdw>
              </a:effectLst>
            </a:rPr>
            <a:t>R05,</a:t>
          </a:r>
          <a:r>
            <a:rPr lang="en-US" dirty="0">
              <a:solidFill>
                <a:schemeClr val="bg1"/>
              </a:solidFill>
              <a:effectLst>
                <a:outerShdw blurRad="38100" dist="38100" dir="2700000" algn="tl">
                  <a:srgbClr val="000000">
                    <a:alpha val="43137"/>
                  </a:srgbClr>
                </a:outerShdw>
              </a:effectLst>
            </a:rPr>
            <a:t> R15B, </a:t>
          </a:r>
          <a:r>
            <a:rPr lang="en-US" b="1" dirty="0">
              <a:solidFill>
                <a:schemeClr val="bg1"/>
              </a:solidFill>
              <a:effectLst>
                <a:outerShdw blurRad="38100" dist="38100" dir="2700000" algn="tl">
                  <a:srgbClr val="000000">
                    <a:alpha val="43137"/>
                  </a:srgbClr>
                </a:outerShdw>
              </a:effectLst>
            </a:rPr>
            <a:t>R21</a:t>
          </a:r>
        </a:p>
      </dgm:t>
    </dgm:pt>
    <dgm:pt modelId="{0FC8584D-2316-4DEF-A77C-43B140A61353}" type="parTrans" cxnId="{DDA3F6D2-3C1E-471B-8E09-47D45D1E93A3}">
      <dgm:prSet/>
      <dgm:spPr/>
      <dgm:t>
        <a:bodyPr/>
        <a:lstStyle/>
        <a:p>
          <a:endParaRPr lang="en-US">
            <a:effectLst>
              <a:outerShdw blurRad="38100" dist="38100" dir="2700000" algn="tl">
                <a:srgbClr val="000000">
                  <a:alpha val="43137"/>
                </a:srgbClr>
              </a:outerShdw>
            </a:effectLst>
          </a:endParaRPr>
        </a:p>
      </dgm:t>
    </dgm:pt>
    <dgm:pt modelId="{0FD0EA10-3C64-4FDF-885C-680EB4FAD518}" type="sibTrans" cxnId="{DDA3F6D2-3C1E-471B-8E09-47D45D1E93A3}">
      <dgm:prSet/>
      <dgm:spPr/>
      <dgm:t>
        <a:bodyPr/>
        <a:lstStyle/>
        <a:p>
          <a:endParaRPr lang="en-US">
            <a:effectLst>
              <a:outerShdw blurRad="38100" dist="38100" dir="2700000" algn="tl">
                <a:srgbClr val="000000">
                  <a:alpha val="43137"/>
                </a:srgbClr>
              </a:outerShdw>
            </a:effectLst>
          </a:endParaRPr>
        </a:p>
      </dgm:t>
    </dgm:pt>
    <dgm:pt modelId="{E2D809B4-BB76-4769-8007-B1008640AC16}">
      <dgm:prSet/>
      <dgm:spPr/>
      <dgm:t>
        <a:bodyPr/>
        <a:lstStyle/>
        <a:p>
          <a:endParaRPr lang="en-US"/>
        </a:p>
      </dgm:t>
    </dgm:pt>
    <dgm:pt modelId="{1480C0C7-51CC-4AD0-83A6-960DDDEC313E}" type="parTrans" cxnId="{D7DDABF6-34E2-4EC4-8110-B677E4596E3A}">
      <dgm:prSet/>
      <dgm:spPr/>
      <dgm:t>
        <a:bodyPr/>
        <a:lstStyle/>
        <a:p>
          <a:endParaRPr lang="en-US"/>
        </a:p>
      </dgm:t>
    </dgm:pt>
    <dgm:pt modelId="{6061BCCE-EAD3-4E37-8C79-E04A043B0C0B}" type="sibTrans" cxnId="{D7DDABF6-34E2-4EC4-8110-B677E4596E3A}">
      <dgm:prSet/>
      <dgm:spPr/>
      <dgm:t>
        <a:bodyPr/>
        <a:lstStyle/>
        <a:p>
          <a:endParaRPr lang="en-US"/>
        </a:p>
      </dgm:t>
    </dgm:pt>
    <dgm:pt modelId="{E008AE4C-2E6F-47A2-8B68-C5CD3F505C21}" type="pres">
      <dgm:prSet presAssocID="{CB4AC413-E141-4E21-A441-A93D9BB73231}" presName="linear" presStyleCnt="0">
        <dgm:presLayoutVars>
          <dgm:dir/>
          <dgm:resizeHandles val="exact"/>
        </dgm:presLayoutVars>
      </dgm:prSet>
      <dgm:spPr/>
    </dgm:pt>
    <dgm:pt modelId="{523120A0-5F6A-435B-84C5-7A7B1010F9CF}" type="pres">
      <dgm:prSet presAssocID="{AEB36841-75B2-43D4-B679-116A34B6C505}" presName="comp" presStyleCnt="0"/>
      <dgm:spPr/>
    </dgm:pt>
    <dgm:pt modelId="{F33B8756-05C2-47AF-B39D-5681C8BB4544}" type="pres">
      <dgm:prSet presAssocID="{AEB36841-75B2-43D4-B679-116A34B6C505}" presName="box" presStyleLbl="node1" presStyleIdx="0" presStyleCnt="7" custLinFactNeighborY="4743"/>
      <dgm:spPr/>
    </dgm:pt>
    <dgm:pt modelId="{3C3E3A8C-5D60-4E33-9AF4-3E27E2A9C46F}" type="pres">
      <dgm:prSet presAssocID="{AEB36841-75B2-43D4-B679-116A34B6C505}" presName="img" presStyleLbl="fgImgPlace1" presStyleIdx="0" presStyleCnt="7"/>
      <dgm:spPr/>
    </dgm:pt>
    <dgm:pt modelId="{61C4D4E5-461A-452B-89DF-E9EC9CF67FE0}" type="pres">
      <dgm:prSet presAssocID="{AEB36841-75B2-43D4-B679-116A34B6C505}" presName="text" presStyleLbl="node1" presStyleIdx="0" presStyleCnt="7">
        <dgm:presLayoutVars>
          <dgm:bulletEnabled val="1"/>
        </dgm:presLayoutVars>
      </dgm:prSet>
      <dgm:spPr/>
    </dgm:pt>
    <dgm:pt modelId="{CC7B31B4-46B5-4C86-8DBD-F5EE2F92CCBD}" type="pres">
      <dgm:prSet presAssocID="{189E7514-DAC1-4E12-B337-48319C49E3B6}" presName="spacer" presStyleCnt="0"/>
      <dgm:spPr/>
    </dgm:pt>
    <dgm:pt modelId="{E18AD51E-F5A5-4F2A-935F-2E4B82928F0E}" type="pres">
      <dgm:prSet presAssocID="{017098C1-CA3C-4B99-AFDD-D36B736F8D37}" presName="comp" presStyleCnt="0"/>
      <dgm:spPr/>
    </dgm:pt>
    <dgm:pt modelId="{6C956AF5-3FA0-409E-A5E1-844FA2A5031C}" type="pres">
      <dgm:prSet presAssocID="{017098C1-CA3C-4B99-AFDD-D36B736F8D37}" presName="box" presStyleLbl="node1" presStyleIdx="1" presStyleCnt="7" custLinFactNeighborX="26344" custLinFactNeighborY="-11728"/>
      <dgm:spPr/>
    </dgm:pt>
    <dgm:pt modelId="{17480520-F3D2-4A33-80E8-1CE144A2E32C}" type="pres">
      <dgm:prSet presAssocID="{017098C1-CA3C-4B99-AFDD-D36B736F8D37}" presName="img" presStyleLbl="fgImgPlace1" presStyleIdx="1" presStyleCnt="7"/>
      <dgm:spPr/>
    </dgm:pt>
    <dgm:pt modelId="{496C27CC-18B1-41E6-9B7E-3CEB9BB6971B}" type="pres">
      <dgm:prSet presAssocID="{017098C1-CA3C-4B99-AFDD-D36B736F8D37}" presName="text" presStyleLbl="node1" presStyleIdx="1" presStyleCnt="7">
        <dgm:presLayoutVars>
          <dgm:bulletEnabled val="1"/>
        </dgm:presLayoutVars>
      </dgm:prSet>
      <dgm:spPr/>
    </dgm:pt>
    <dgm:pt modelId="{2D0CB427-7AEF-452A-B88E-372AA6F365A7}" type="pres">
      <dgm:prSet presAssocID="{4E8B72BA-C1C6-4FDE-ADF8-5BD0B16FC7C3}" presName="spacer" presStyleCnt="0"/>
      <dgm:spPr/>
    </dgm:pt>
    <dgm:pt modelId="{A44F4CF1-9919-491B-A07B-BC917681F58C}" type="pres">
      <dgm:prSet presAssocID="{62159920-5158-4C19-893D-B56DBB056E5D}" presName="comp" presStyleCnt="0"/>
      <dgm:spPr/>
    </dgm:pt>
    <dgm:pt modelId="{4CA8681D-0B48-41F2-94B9-E5E546B06342}" type="pres">
      <dgm:prSet presAssocID="{62159920-5158-4C19-893D-B56DBB056E5D}" presName="box" presStyleLbl="node1" presStyleIdx="2" presStyleCnt="7"/>
      <dgm:spPr/>
    </dgm:pt>
    <dgm:pt modelId="{AE11B265-AC90-44F8-9890-C04EC3B869E4}" type="pres">
      <dgm:prSet presAssocID="{62159920-5158-4C19-893D-B56DBB056E5D}" presName="img" presStyleLbl="fgImgPlace1" presStyleIdx="2" presStyleCnt="7"/>
      <dgm:spPr/>
    </dgm:pt>
    <dgm:pt modelId="{7F0BA86B-E545-4732-9E4F-AA1BEA4493D0}" type="pres">
      <dgm:prSet presAssocID="{62159920-5158-4C19-893D-B56DBB056E5D}" presName="text" presStyleLbl="node1" presStyleIdx="2" presStyleCnt="7">
        <dgm:presLayoutVars>
          <dgm:bulletEnabled val="1"/>
        </dgm:presLayoutVars>
      </dgm:prSet>
      <dgm:spPr/>
    </dgm:pt>
    <dgm:pt modelId="{0E695B62-CBC4-4C1B-AD18-53E02A09DA3F}" type="pres">
      <dgm:prSet presAssocID="{58350774-4772-487B-8AFD-6C604B19F959}" presName="spacer" presStyleCnt="0"/>
      <dgm:spPr/>
    </dgm:pt>
    <dgm:pt modelId="{22641C92-A68F-4F60-A113-EB159A559395}" type="pres">
      <dgm:prSet presAssocID="{FA5AE1DD-7A4D-42DE-B8AC-DBF10D66F76F}" presName="comp" presStyleCnt="0"/>
      <dgm:spPr/>
    </dgm:pt>
    <dgm:pt modelId="{1D9B641A-43D3-48C6-B13A-8A1FEF9A729D}" type="pres">
      <dgm:prSet presAssocID="{FA5AE1DD-7A4D-42DE-B8AC-DBF10D66F76F}" presName="box" presStyleLbl="node1" presStyleIdx="3" presStyleCnt="7"/>
      <dgm:spPr/>
    </dgm:pt>
    <dgm:pt modelId="{2D2B3B4D-7BBB-46A2-8BEF-B8CE03C5AD29}" type="pres">
      <dgm:prSet presAssocID="{FA5AE1DD-7A4D-42DE-B8AC-DBF10D66F76F}" presName="img" presStyleLbl="fgImgPlace1" presStyleIdx="3" presStyleCnt="7"/>
      <dgm:spPr/>
    </dgm:pt>
    <dgm:pt modelId="{1E6D2977-6A72-42A0-B99A-CE6BCABFB527}" type="pres">
      <dgm:prSet presAssocID="{FA5AE1DD-7A4D-42DE-B8AC-DBF10D66F76F}" presName="text" presStyleLbl="node1" presStyleIdx="3" presStyleCnt="7">
        <dgm:presLayoutVars>
          <dgm:bulletEnabled val="1"/>
        </dgm:presLayoutVars>
      </dgm:prSet>
      <dgm:spPr/>
    </dgm:pt>
    <dgm:pt modelId="{F417FA29-F9BD-456D-9A7A-A807BD4E14EA}" type="pres">
      <dgm:prSet presAssocID="{6B68E1FA-B645-4C5A-84B3-01689A6C94D8}" presName="spacer" presStyleCnt="0"/>
      <dgm:spPr/>
    </dgm:pt>
    <dgm:pt modelId="{66DEED1D-F176-4637-9C8B-C0BE8F84AE26}" type="pres">
      <dgm:prSet presAssocID="{39C9BE0B-E588-4A2C-B2CB-F73F49513ADC}" presName="comp" presStyleCnt="0"/>
      <dgm:spPr/>
    </dgm:pt>
    <dgm:pt modelId="{9A0C5388-9286-4034-B925-49654101E363}" type="pres">
      <dgm:prSet presAssocID="{39C9BE0B-E588-4A2C-B2CB-F73F49513ADC}" presName="box" presStyleLbl="node1" presStyleIdx="4" presStyleCnt="7"/>
      <dgm:spPr/>
    </dgm:pt>
    <dgm:pt modelId="{D52BCBAA-009E-4F3B-89BC-6ADCEE459639}" type="pres">
      <dgm:prSet presAssocID="{39C9BE0B-E588-4A2C-B2CB-F73F49513ADC}" presName="img" presStyleLbl="fgImgPlace1" presStyleIdx="4" presStyleCnt="7"/>
      <dgm:spPr/>
    </dgm:pt>
    <dgm:pt modelId="{31D75235-2DB2-4087-A13B-356F90E1CB2C}" type="pres">
      <dgm:prSet presAssocID="{39C9BE0B-E588-4A2C-B2CB-F73F49513ADC}" presName="text" presStyleLbl="node1" presStyleIdx="4" presStyleCnt="7">
        <dgm:presLayoutVars>
          <dgm:bulletEnabled val="1"/>
        </dgm:presLayoutVars>
      </dgm:prSet>
      <dgm:spPr/>
    </dgm:pt>
    <dgm:pt modelId="{EC73AE9C-E688-47E5-8F1B-2323D1F55BFD}" type="pres">
      <dgm:prSet presAssocID="{3C31632E-33D8-4EF9-867C-F4B27119C039}" presName="spacer" presStyleCnt="0"/>
      <dgm:spPr/>
    </dgm:pt>
    <dgm:pt modelId="{707B69E1-D8A9-4807-9BB3-8D514DDE557C}" type="pres">
      <dgm:prSet presAssocID="{1D04A1A0-A8D9-4B79-8E17-C045F926D954}" presName="comp" presStyleCnt="0"/>
      <dgm:spPr/>
    </dgm:pt>
    <dgm:pt modelId="{3D51943E-CF02-4FDC-9A66-F1E93E2146CD}" type="pres">
      <dgm:prSet presAssocID="{1D04A1A0-A8D9-4B79-8E17-C045F926D954}" presName="box" presStyleLbl="node1" presStyleIdx="5" presStyleCnt="7"/>
      <dgm:spPr/>
    </dgm:pt>
    <dgm:pt modelId="{9E70D06D-D7B3-4BB3-B501-B64052BA3916}" type="pres">
      <dgm:prSet presAssocID="{1D04A1A0-A8D9-4B79-8E17-C045F926D954}" presName="img" presStyleLbl="fgImgPlace1" presStyleIdx="5" presStyleCnt="7"/>
      <dgm:spPr/>
    </dgm:pt>
    <dgm:pt modelId="{FD172C9C-18BA-446F-A26C-1877CCAE93C4}" type="pres">
      <dgm:prSet presAssocID="{1D04A1A0-A8D9-4B79-8E17-C045F926D954}" presName="text" presStyleLbl="node1" presStyleIdx="5" presStyleCnt="7">
        <dgm:presLayoutVars>
          <dgm:bulletEnabled val="1"/>
        </dgm:presLayoutVars>
      </dgm:prSet>
      <dgm:spPr/>
    </dgm:pt>
    <dgm:pt modelId="{EC88677F-96DE-4A4A-B611-9858AA2834AD}" type="pres">
      <dgm:prSet presAssocID="{0FD0EA10-3C64-4FDF-885C-680EB4FAD518}" presName="spacer" presStyleCnt="0"/>
      <dgm:spPr/>
    </dgm:pt>
    <dgm:pt modelId="{21F6628F-4FAE-4AAE-90FB-B6FC1131E77D}" type="pres">
      <dgm:prSet presAssocID="{E2D809B4-BB76-4769-8007-B1008640AC16}" presName="comp" presStyleCnt="0"/>
      <dgm:spPr/>
    </dgm:pt>
    <dgm:pt modelId="{29B36F1E-4237-45DA-B671-3FFD8AF06D2D}" type="pres">
      <dgm:prSet presAssocID="{E2D809B4-BB76-4769-8007-B1008640AC16}" presName="box" presStyleLbl="node1" presStyleIdx="6" presStyleCnt="7"/>
      <dgm:spPr/>
    </dgm:pt>
    <dgm:pt modelId="{626B4799-92D3-4AA9-92D6-B29CD3C4AB57}" type="pres">
      <dgm:prSet presAssocID="{E2D809B4-BB76-4769-8007-B1008640AC16}" presName="img" presStyleLbl="fgImgPlace1" presStyleIdx="6" presStyleCnt="7"/>
      <dgm:spPr/>
    </dgm:pt>
    <dgm:pt modelId="{2E5677C1-0245-466D-93FB-4531DEE38CD3}" type="pres">
      <dgm:prSet presAssocID="{E2D809B4-BB76-4769-8007-B1008640AC16}" presName="text" presStyleLbl="node1" presStyleIdx="6" presStyleCnt="7">
        <dgm:presLayoutVars>
          <dgm:bulletEnabled val="1"/>
        </dgm:presLayoutVars>
      </dgm:prSet>
      <dgm:spPr/>
    </dgm:pt>
  </dgm:ptLst>
  <dgm:cxnLst>
    <dgm:cxn modelId="{D7DDABF6-34E2-4EC4-8110-B677E4596E3A}" srcId="{CB4AC413-E141-4E21-A441-A93D9BB73231}" destId="{E2D809B4-BB76-4769-8007-B1008640AC16}" srcOrd="6" destOrd="0" parTransId="{1480C0C7-51CC-4AD0-83A6-960DDDEC313E}" sibTransId="{6061BCCE-EAD3-4E37-8C79-E04A043B0C0B}"/>
    <dgm:cxn modelId="{33C5B378-53C7-4AA3-8132-73E2A21FF4D3}" type="presOf" srcId="{FA5AE1DD-7A4D-42DE-B8AC-DBF10D66F76F}" destId="{1D9B641A-43D3-48C6-B13A-8A1FEF9A729D}" srcOrd="0" destOrd="0" presId="urn:microsoft.com/office/officeart/2005/8/layout/vList4"/>
    <dgm:cxn modelId="{A868F92F-DA8F-4091-8C81-ED537859F200}" type="presOf" srcId="{AEB36841-75B2-43D4-B679-116A34B6C505}" destId="{F33B8756-05C2-47AF-B39D-5681C8BB4544}" srcOrd="0" destOrd="0" presId="urn:microsoft.com/office/officeart/2005/8/layout/vList4"/>
    <dgm:cxn modelId="{19E7E0A6-F6CD-48CC-8A46-58EED8D88F87}" type="presOf" srcId="{E2D809B4-BB76-4769-8007-B1008640AC16}" destId="{2E5677C1-0245-466D-93FB-4531DEE38CD3}" srcOrd="1" destOrd="0" presId="urn:microsoft.com/office/officeart/2005/8/layout/vList4"/>
    <dgm:cxn modelId="{DE1AD419-A1D2-46C4-B70D-7AE8AB719B33}" type="presOf" srcId="{017098C1-CA3C-4B99-AFDD-D36B736F8D37}" destId="{496C27CC-18B1-41E6-9B7E-3CEB9BB6971B}" srcOrd="1" destOrd="0" presId="urn:microsoft.com/office/officeart/2005/8/layout/vList4"/>
    <dgm:cxn modelId="{1426FFC9-7C98-4B09-86A2-70F09CBA95D3}" type="presOf" srcId="{39C9BE0B-E588-4A2C-B2CB-F73F49513ADC}" destId="{31D75235-2DB2-4087-A13B-356F90E1CB2C}" srcOrd="1" destOrd="0" presId="urn:microsoft.com/office/officeart/2005/8/layout/vList4"/>
    <dgm:cxn modelId="{DF022B4B-EFFC-4E8F-8BF5-A0D4124647DB}" srcId="{CB4AC413-E141-4E21-A441-A93D9BB73231}" destId="{FA5AE1DD-7A4D-42DE-B8AC-DBF10D66F76F}" srcOrd="3" destOrd="0" parTransId="{1B39BD9E-477F-40BE-8348-C7D68C45183F}" sibTransId="{6B68E1FA-B645-4C5A-84B3-01689A6C94D8}"/>
    <dgm:cxn modelId="{DDA3F6D2-3C1E-471B-8E09-47D45D1E93A3}" srcId="{CB4AC413-E141-4E21-A441-A93D9BB73231}" destId="{1D04A1A0-A8D9-4B79-8E17-C045F926D954}" srcOrd="5" destOrd="0" parTransId="{0FC8584D-2316-4DEF-A77C-43B140A61353}" sibTransId="{0FD0EA10-3C64-4FDF-885C-680EB4FAD518}"/>
    <dgm:cxn modelId="{108846E1-72DC-4021-BF13-B584F70BF74B}" type="presOf" srcId="{39C9BE0B-E588-4A2C-B2CB-F73F49513ADC}" destId="{9A0C5388-9286-4034-B925-49654101E363}" srcOrd="0" destOrd="0" presId="urn:microsoft.com/office/officeart/2005/8/layout/vList4"/>
    <dgm:cxn modelId="{D89A9365-14BD-40C5-B6FF-CCB147BCFD94}" type="presOf" srcId="{62159920-5158-4C19-893D-B56DBB056E5D}" destId="{7F0BA86B-E545-4732-9E4F-AA1BEA4493D0}" srcOrd="1" destOrd="0" presId="urn:microsoft.com/office/officeart/2005/8/layout/vList4"/>
    <dgm:cxn modelId="{4C1E627E-00A1-4918-9A37-FA5911C2A5E4}" srcId="{CB4AC413-E141-4E21-A441-A93D9BB73231}" destId="{62159920-5158-4C19-893D-B56DBB056E5D}" srcOrd="2" destOrd="0" parTransId="{1ED39064-A6C9-403F-BE31-FA7F267A8C69}" sibTransId="{58350774-4772-487B-8AFD-6C604B19F959}"/>
    <dgm:cxn modelId="{85061ACB-81DA-4FA6-B21A-4F9C8BB7F10A}" type="presOf" srcId="{FA5AE1DD-7A4D-42DE-B8AC-DBF10D66F76F}" destId="{1E6D2977-6A72-42A0-B99A-CE6BCABFB527}" srcOrd="1" destOrd="0" presId="urn:microsoft.com/office/officeart/2005/8/layout/vList4"/>
    <dgm:cxn modelId="{385535DB-EB34-47D5-BFF0-6E7F32E506C6}" srcId="{CB4AC413-E141-4E21-A441-A93D9BB73231}" destId="{AEB36841-75B2-43D4-B679-116A34B6C505}" srcOrd="0" destOrd="0" parTransId="{8B348388-13EB-4D76-9E1B-0073AB2ACFA9}" sibTransId="{189E7514-DAC1-4E12-B337-48319C49E3B6}"/>
    <dgm:cxn modelId="{FC1EB085-874D-42A6-AB9E-64A4274B5553}" srcId="{CB4AC413-E141-4E21-A441-A93D9BB73231}" destId="{017098C1-CA3C-4B99-AFDD-D36B736F8D37}" srcOrd="1" destOrd="0" parTransId="{D3B247A5-5996-489C-B58D-703D5323D5FB}" sibTransId="{4E8B72BA-C1C6-4FDE-ADF8-5BD0B16FC7C3}"/>
    <dgm:cxn modelId="{7DB10121-7215-4073-8854-32EF17DC679B}" type="presOf" srcId="{CB4AC413-E141-4E21-A441-A93D9BB73231}" destId="{E008AE4C-2E6F-47A2-8B68-C5CD3F505C21}" srcOrd="0" destOrd="0" presId="urn:microsoft.com/office/officeart/2005/8/layout/vList4"/>
    <dgm:cxn modelId="{60218C08-F149-4AD4-B481-444844B1A9E7}" type="presOf" srcId="{017098C1-CA3C-4B99-AFDD-D36B736F8D37}" destId="{6C956AF5-3FA0-409E-A5E1-844FA2A5031C}" srcOrd="0" destOrd="0" presId="urn:microsoft.com/office/officeart/2005/8/layout/vList4"/>
    <dgm:cxn modelId="{92A2AEA6-A77E-4B10-BF06-2CDAA0388A33}" type="presOf" srcId="{1D04A1A0-A8D9-4B79-8E17-C045F926D954}" destId="{FD172C9C-18BA-446F-A26C-1877CCAE93C4}" srcOrd="1" destOrd="0" presId="urn:microsoft.com/office/officeart/2005/8/layout/vList4"/>
    <dgm:cxn modelId="{DCB26C0D-62A2-4F5B-B0F4-683CBA695494}" type="presOf" srcId="{1D04A1A0-A8D9-4B79-8E17-C045F926D954}" destId="{3D51943E-CF02-4FDC-9A66-F1E93E2146CD}" srcOrd="0" destOrd="0" presId="urn:microsoft.com/office/officeart/2005/8/layout/vList4"/>
    <dgm:cxn modelId="{347D99F4-DA72-471F-A936-A2C1BD14F3A5}" type="presOf" srcId="{AEB36841-75B2-43D4-B679-116A34B6C505}" destId="{61C4D4E5-461A-452B-89DF-E9EC9CF67FE0}" srcOrd="1" destOrd="0" presId="urn:microsoft.com/office/officeart/2005/8/layout/vList4"/>
    <dgm:cxn modelId="{F92FD496-473E-4C23-B44D-4D9059A1CA6A}" type="presOf" srcId="{62159920-5158-4C19-893D-B56DBB056E5D}" destId="{4CA8681D-0B48-41F2-94B9-E5E546B06342}" srcOrd="0" destOrd="0" presId="urn:microsoft.com/office/officeart/2005/8/layout/vList4"/>
    <dgm:cxn modelId="{2111635A-C6CF-457D-B45B-AE8B537EE6FA}" srcId="{CB4AC413-E141-4E21-A441-A93D9BB73231}" destId="{39C9BE0B-E588-4A2C-B2CB-F73F49513ADC}" srcOrd="4" destOrd="0" parTransId="{BE6591BE-A545-413B-95CE-CC46C3313740}" sibTransId="{3C31632E-33D8-4EF9-867C-F4B27119C039}"/>
    <dgm:cxn modelId="{4AB29C6B-D3FF-4990-8617-4C7068BE3951}" type="presOf" srcId="{E2D809B4-BB76-4769-8007-B1008640AC16}" destId="{29B36F1E-4237-45DA-B671-3FFD8AF06D2D}" srcOrd="0" destOrd="0" presId="urn:microsoft.com/office/officeart/2005/8/layout/vList4"/>
    <dgm:cxn modelId="{6ECAC0D3-BA0B-4408-A71D-A49D83B2D1F5}" type="presParOf" srcId="{E008AE4C-2E6F-47A2-8B68-C5CD3F505C21}" destId="{523120A0-5F6A-435B-84C5-7A7B1010F9CF}" srcOrd="0" destOrd="0" presId="urn:microsoft.com/office/officeart/2005/8/layout/vList4"/>
    <dgm:cxn modelId="{E97835A7-E8A7-4A1F-8FE0-33EE1EFA684E}" type="presParOf" srcId="{523120A0-5F6A-435B-84C5-7A7B1010F9CF}" destId="{F33B8756-05C2-47AF-B39D-5681C8BB4544}" srcOrd="0" destOrd="0" presId="urn:microsoft.com/office/officeart/2005/8/layout/vList4"/>
    <dgm:cxn modelId="{6BCF52F1-BF10-4266-980A-BFBC2D737889}" type="presParOf" srcId="{523120A0-5F6A-435B-84C5-7A7B1010F9CF}" destId="{3C3E3A8C-5D60-4E33-9AF4-3E27E2A9C46F}" srcOrd="1" destOrd="0" presId="urn:microsoft.com/office/officeart/2005/8/layout/vList4"/>
    <dgm:cxn modelId="{0AF18621-644E-4222-8036-AAB3DDFFE0B0}" type="presParOf" srcId="{523120A0-5F6A-435B-84C5-7A7B1010F9CF}" destId="{61C4D4E5-461A-452B-89DF-E9EC9CF67FE0}" srcOrd="2" destOrd="0" presId="urn:microsoft.com/office/officeart/2005/8/layout/vList4"/>
    <dgm:cxn modelId="{5AE9A907-9B99-4FA4-BA08-50F511D34FE3}" type="presParOf" srcId="{E008AE4C-2E6F-47A2-8B68-C5CD3F505C21}" destId="{CC7B31B4-46B5-4C86-8DBD-F5EE2F92CCBD}" srcOrd="1" destOrd="0" presId="urn:microsoft.com/office/officeart/2005/8/layout/vList4"/>
    <dgm:cxn modelId="{83E1730E-3118-42B1-B1A6-1551A0CB2D7F}" type="presParOf" srcId="{E008AE4C-2E6F-47A2-8B68-C5CD3F505C21}" destId="{E18AD51E-F5A5-4F2A-935F-2E4B82928F0E}" srcOrd="2" destOrd="0" presId="urn:microsoft.com/office/officeart/2005/8/layout/vList4"/>
    <dgm:cxn modelId="{9E7C8C83-B939-45F1-BF2D-1FFB9A421A3F}" type="presParOf" srcId="{E18AD51E-F5A5-4F2A-935F-2E4B82928F0E}" destId="{6C956AF5-3FA0-409E-A5E1-844FA2A5031C}" srcOrd="0" destOrd="0" presId="urn:microsoft.com/office/officeart/2005/8/layout/vList4"/>
    <dgm:cxn modelId="{876F05AD-7955-49C8-9386-5DA05086B2A8}" type="presParOf" srcId="{E18AD51E-F5A5-4F2A-935F-2E4B82928F0E}" destId="{17480520-F3D2-4A33-80E8-1CE144A2E32C}" srcOrd="1" destOrd="0" presId="urn:microsoft.com/office/officeart/2005/8/layout/vList4"/>
    <dgm:cxn modelId="{59D11E70-7B68-41E7-9DF5-A055B02AC6C8}" type="presParOf" srcId="{E18AD51E-F5A5-4F2A-935F-2E4B82928F0E}" destId="{496C27CC-18B1-41E6-9B7E-3CEB9BB6971B}" srcOrd="2" destOrd="0" presId="urn:microsoft.com/office/officeart/2005/8/layout/vList4"/>
    <dgm:cxn modelId="{C2F9BFFF-2C68-4236-9BFA-FC7FAA25DF4A}" type="presParOf" srcId="{E008AE4C-2E6F-47A2-8B68-C5CD3F505C21}" destId="{2D0CB427-7AEF-452A-B88E-372AA6F365A7}" srcOrd="3" destOrd="0" presId="urn:microsoft.com/office/officeart/2005/8/layout/vList4"/>
    <dgm:cxn modelId="{CF6E5970-9C8B-42DA-9B01-C19208452498}" type="presParOf" srcId="{E008AE4C-2E6F-47A2-8B68-C5CD3F505C21}" destId="{A44F4CF1-9919-491B-A07B-BC917681F58C}" srcOrd="4" destOrd="0" presId="urn:microsoft.com/office/officeart/2005/8/layout/vList4"/>
    <dgm:cxn modelId="{1D1738DB-9B13-43DF-99C6-3369D4FE8DC2}" type="presParOf" srcId="{A44F4CF1-9919-491B-A07B-BC917681F58C}" destId="{4CA8681D-0B48-41F2-94B9-E5E546B06342}" srcOrd="0" destOrd="0" presId="urn:microsoft.com/office/officeart/2005/8/layout/vList4"/>
    <dgm:cxn modelId="{F5B0F276-FACA-4583-B4CF-D5DACEEC8B2C}" type="presParOf" srcId="{A44F4CF1-9919-491B-A07B-BC917681F58C}" destId="{AE11B265-AC90-44F8-9890-C04EC3B869E4}" srcOrd="1" destOrd="0" presId="urn:microsoft.com/office/officeart/2005/8/layout/vList4"/>
    <dgm:cxn modelId="{8A582F39-B412-41C5-A865-ACA8B3CDF475}" type="presParOf" srcId="{A44F4CF1-9919-491B-A07B-BC917681F58C}" destId="{7F0BA86B-E545-4732-9E4F-AA1BEA4493D0}" srcOrd="2" destOrd="0" presId="urn:microsoft.com/office/officeart/2005/8/layout/vList4"/>
    <dgm:cxn modelId="{F0451D53-B4D3-47FF-BBD0-C4ACECE4A333}" type="presParOf" srcId="{E008AE4C-2E6F-47A2-8B68-C5CD3F505C21}" destId="{0E695B62-CBC4-4C1B-AD18-53E02A09DA3F}" srcOrd="5" destOrd="0" presId="urn:microsoft.com/office/officeart/2005/8/layout/vList4"/>
    <dgm:cxn modelId="{763F37E6-B043-462A-9DBD-20671D44F2C0}" type="presParOf" srcId="{E008AE4C-2E6F-47A2-8B68-C5CD3F505C21}" destId="{22641C92-A68F-4F60-A113-EB159A559395}" srcOrd="6" destOrd="0" presId="urn:microsoft.com/office/officeart/2005/8/layout/vList4"/>
    <dgm:cxn modelId="{FFEB0B9A-F7DD-4BD1-9F50-E84C611CFEFA}" type="presParOf" srcId="{22641C92-A68F-4F60-A113-EB159A559395}" destId="{1D9B641A-43D3-48C6-B13A-8A1FEF9A729D}" srcOrd="0" destOrd="0" presId="urn:microsoft.com/office/officeart/2005/8/layout/vList4"/>
    <dgm:cxn modelId="{E9DE5138-9ACB-4CE9-BFEE-EEA7CF9BDBA9}" type="presParOf" srcId="{22641C92-A68F-4F60-A113-EB159A559395}" destId="{2D2B3B4D-7BBB-46A2-8BEF-B8CE03C5AD29}" srcOrd="1" destOrd="0" presId="urn:microsoft.com/office/officeart/2005/8/layout/vList4"/>
    <dgm:cxn modelId="{6726531F-9CC4-4518-94DF-774130D776D3}" type="presParOf" srcId="{22641C92-A68F-4F60-A113-EB159A559395}" destId="{1E6D2977-6A72-42A0-B99A-CE6BCABFB527}" srcOrd="2" destOrd="0" presId="urn:microsoft.com/office/officeart/2005/8/layout/vList4"/>
    <dgm:cxn modelId="{FC9EDA22-4F7C-4614-913C-83D4E21C21D4}" type="presParOf" srcId="{E008AE4C-2E6F-47A2-8B68-C5CD3F505C21}" destId="{F417FA29-F9BD-456D-9A7A-A807BD4E14EA}" srcOrd="7" destOrd="0" presId="urn:microsoft.com/office/officeart/2005/8/layout/vList4"/>
    <dgm:cxn modelId="{51BCE6B5-E6DA-4692-BB9E-E3047AA981E8}" type="presParOf" srcId="{E008AE4C-2E6F-47A2-8B68-C5CD3F505C21}" destId="{66DEED1D-F176-4637-9C8B-C0BE8F84AE26}" srcOrd="8" destOrd="0" presId="urn:microsoft.com/office/officeart/2005/8/layout/vList4"/>
    <dgm:cxn modelId="{B3A76F16-25F9-472C-8A8C-257522EAC753}" type="presParOf" srcId="{66DEED1D-F176-4637-9C8B-C0BE8F84AE26}" destId="{9A0C5388-9286-4034-B925-49654101E363}" srcOrd="0" destOrd="0" presId="urn:microsoft.com/office/officeart/2005/8/layout/vList4"/>
    <dgm:cxn modelId="{52F3806D-5BF5-48EE-A0E8-4120BB932EFF}" type="presParOf" srcId="{66DEED1D-F176-4637-9C8B-C0BE8F84AE26}" destId="{D52BCBAA-009E-4F3B-89BC-6ADCEE459639}" srcOrd="1" destOrd="0" presId="urn:microsoft.com/office/officeart/2005/8/layout/vList4"/>
    <dgm:cxn modelId="{21455E39-4958-4362-957F-EC2929673927}" type="presParOf" srcId="{66DEED1D-F176-4637-9C8B-C0BE8F84AE26}" destId="{31D75235-2DB2-4087-A13B-356F90E1CB2C}" srcOrd="2" destOrd="0" presId="urn:microsoft.com/office/officeart/2005/8/layout/vList4"/>
    <dgm:cxn modelId="{682D68E7-8935-46B9-AF40-2938980ED2C5}" type="presParOf" srcId="{E008AE4C-2E6F-47A2-8B68-C5CD3F505C21}" destId="{EC73AE9C-E688-47E5-8F1B-2323D1F55BFD}" srcOrd="9" destOrd="0" presId="urn:microsoft.com/office/officeart/2005/8/layout/vList4"/>
    <dgm:cxn modelId="{AB0ACFA2-3F8E-4ECA-93BB-7942A550DD2A}" type="presParOf" srcId="{E008AE4C-2E6F-47A2-8B68-C5CD3F505C21}" destId="{707B69E1-D8A9-4807-9BB3-8D514DDE557C}" srcOrd="10" destOrd="0" presId="urn:microsoft.com/office/officeart/2005/8/layout/vList4"/>
    <dgm:cxn modelId="{2E8EB853-A516-40BA-A40F-D48036696CD5}" type="presParOf" srcId="{707B69E1-D8A9-4807-9BB3-8D514DDE557C}" destId="{3D51943E-CF02-4FDC-9A66-F1E93E2146CD}" srcOrd="0" destOrd="0" presId="urn:microsoft.com/office/officeart/2005/8/layout/vList4"/>
    <dgm:cxn modelId="{9D4A90BC-7884-4C65-98A7-D04B566C2581}" type="presParOf" srcId="{707B69E1-D8A9-4807-9BB3-8D514DDE557C}" destId="{9E70D06D-D7B3-4BB3-B501-B64052BA3916}" srcOrd="1" destOrd="0" presId="urn:microsoft.com/office/officeart/2005/8/layout/vList4"/>
    <dgm:cxn modelId="{C70BC2E8-55B3-4D3B-B669-AE5EE6E3A3B5}" type="presParOf" srcId="{707B69E1-D8A9-4807-9BB3-8D514DDE557C}" destId="{FD172C9C-18BA-446F-A26C-1877CCAE93C4}" srcOrd="2" destOrd="0" presId="urn:microsoft.com/office/officeart/2005/8/layout/vList4"/>
    <dgm:cxn modelId="{B97EFDC0-6158-4BF6-847D-9787A5512192}" type="presParOf" srcId="{E008AE4C-2E6F-47A2-8B68-C5CD3F505C21}" destId="{EC88677F-96DE-4A4A-B611-9858AA2834AD}" srcOrd="11" destOrd="0" presId="urn:microsoft.com/office/officeart/2005/8/layout/vList4"/>
    <dgm:cxn modelId="{009141EC-605D-4190-8269-6970E1C95699}" type="presParOf" srcId="{E008AE4C-2E6F-47A2-8B68-C5CD3F505C21}" destId="{21F6628F-4FAE-4AAE-90FB-B6FC1131E77D}" srcOrd="12" destOrd="0" presId="urn:microsoft.com/office/officeart/2005/8/layout/vList4"/>
    <dgm:cxn modelId="{509A8372-82D6-419B-9F83-90706B5E6B72}" type="presParOf" srcId="{21F6628F-4FAE-4AAE-90FB-B6FC1131E77D}" destId="{29B36F1E-4237-45DA-B671-3FFD8AF06D2D}" srcOrd="0" destOrd="0" presId="urn:microsoft.com/office/officeart/2005/8/layout/vList4"/>
    <dgm:cxn modelId="{D5AE571D-E855-40FF-836A-7BD4E7DC21C4}" type="presParOf" srcId="{21F6628F-4FAE-4AAE-90FB-B6FC1131E77D}" destId="{626B4799-92D3-4AA9-92D6-B29CD3C4AB57}" srcOrd="1" destOrd="0" presId="urn:microsoft.com/office/officeart/2005/8/layout/vList4"/>
    <dgm:cxn modelId="{A0DB7047-4072-431B-BB4C-938ED3CB6584}" type="presParOf" srcId="{21F6628F-4FAE-4AAE-90FB-B6FC1131E77D}" destId="{2E5677C1-0245-466D-93FB-4531DEE38CD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00474-2E68-4C53-8739-414BCCC0F9C3}">
      <dsp:nvSpPr>
        <dsp:cNvPr id="0" name=""/>
        <dsp:cNvSpPr/>
      </dsp:nvSpPr>
      <dsp:spPr>
        <a:xfrm>
          <a:off x="2895600" y="-118827"/>
          <a:ext cx="1828799" cy="1828799"/>
        </a:xfrm>
        <a:prstGeom prst="ellipse">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SHRP2</a:t>
          </a:r>
        </a:p>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Solutions</a:t>
          </a:r>
        </a:p>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Products</a:t>
          </a:r>
        </a:p>
      </dsp:txBody>
      <dsp:txXfrm>
        <a:off x="3163421" y="148994"/>
        <a:ext cx="1293157" cy="1293157"/>
      </dsp:txXfrm>
    </dsp:sp>
    <dsp:sp modelId="{13FBD2DE-C254-4933-9722-E0C6FDEA1BC8}">
      <dsp:nvSpPr>
        <dsp:cNvPr id="0" name=""/>
        <dsp:cNvSpPr/>
      </dsp:nvSpPr>
      <dsp:spPr>
        <a:xfrm rot="2160000">
          <a:off x="4620321" y="1223171"/>
          <a:ext cx="293586" cy="535571"/>
        </a:xfrm>
        <a:prstGeom prst="rightArrow">
          <a:avLst>
            <a:gd name="adj1" fmla="val 60000"/>
            <a:gd name="adj2" fmla="val 50000"/>
          </a:avLst>
        </a:prstGeom>
        <a:solidFill>
          <a:schemeClr val="accent2">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dirty="0">
            <a:effectLst>
              <a:outerShdw blurRad="38100" dist="38100" dir="2700000" algn="tl">
                <a:srgbClr val="000000">
                  <a:alpha val="43137"/>
                </a:srgbClr>
              </a:outerShdw>
            </a:effectLst>
          </a:endParaRPr>
        </a:p>
      </dsp:txBody>
      <dsp:txXfrm>
        <a:off x="4628732" y="1304400"/>
        <a:ext cx="205510" cy="321343"/>
      </dsp:txXfrm>
    </dsp:sp>
    <dsp:sp modelId="{96AE03E2-EFC6-412D-BE06-99B8AF5330AC}">
      <dsp:nvSpPr>
        <dsp:cNvPr id="0" name=""/>
        <dsp:cNvSpPr/>
      </dsp:nvSpPr>
      <dsp:spPr>
        <a:xfrm>
          <a:off x="4823274" y="1281710"/>
          <a:ext cx="1828799" cy="1828799"/>
        </a:xfrm>
        <a:prstGeom prst="ellipse">
          <a:avLst/>
        </a:prstGeom>
        <a:solidFill>
          <a:schemeClr val="accent2">
            <a:alpha val="90000"/>
            <a:hueOff val="0"/>
            <a:satOff val="0"/>
            <a:lumOff val="0"/>
            <a:alphaOff val="-1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Solution </a:t>
          </a:r>
          <a:r>
            <a:rPr lang="en-US" sz="1400" b="1" kern="1200" dirty="0">
              <a:effectLst>
                <a:outerShdw blurRad="38100" dist="38100" dir="2700000" algn="tl">
                  <a:srgbClr val="000000">
                    <a:alpha val="43137"/>
                  </a:srgbClr>
                </a:outerShdw>
              </a:effectLst>
            </a:rPr>
            <a:t>Development</a:t>
          </a:r>
        </a:p>
      </dsp:txBody>
      <dsp:txXfrm>
        <a:off x="5091095" y="1549531"/>
        <a:ext cx="1293157" cy="1293157"/>
      </dsp:txXfrm>
    </dsp:sp>
    <dsp:sp modelId="{48921890-B6C2-4DF9-A81C-6656398394ED}">
      <dsp:nvSpPr>
        <dsp:cNvPr id="0" name=""/>
        <dsp:cNvSpPr/>
      </dsp:nvSpPr>
      <dsp:spPr>
        <a:xfrm rot="6480000">
          <a:off x="5225295" y="3053480"/>
          <a:ext cx="293586" cy="535571"/>
        </a:xfrm>
        <a:prstGeom prst="rightArrow">
          <a:avLst>
            <a:gd name="adj1" fmla="val 60000"/>
            <a:gd name="adj2" fmla="val 50000"/>
          </a:avLst>
        </a:prstGeom>
        <a:solidFill>
          <a:schemeClr val="accent2">
            <a:shade val="90000"/>
            <a:hueOff val="0"/>
            <a:satOff val="-7500"/>
            <a:lumOff val="102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dirty="0">
            <a:effectLst>
              <a:outerShdw blurRad="38100" dist="38100" dir="2700000" algn="tl">
                <a:srgbClr val="000000">
                  <a:alpha val="43137"/>
                </a:srgbClr>
              </a:outerShdw>
            </a:effectLst>
          </a:endParaRPr>
        </a:p>
      </dsp:txBody>
      <dsp:txXfrm rot="10800000">
        <a:off x="5282941" y="3118711"/>
        <a:ext cx="205510" cy="321343"/>
      </dsp:txXfrm>
    </dsp:sp>
    <dsp:sp modelId="{B997CE48-DC29-4851-BFD6-12D011C78FC2}">
      <dsp:nvSpPr>
        <dsp:cNvPr id="0" name=""/>
        <dsp:cNvSpPr/>
      </dsp:nvSpPr>
      <dsp:spPr>
        <a:xfrm>
          <a:off x="4086968" y="3547827"/>
          <a:ext cx="1828799" cy="1828799"/>
        </a:xfrm>
        <a:prstGeom prst="ellipse">
          <a:avLst/>
        </a:prstGeom>
        <a:solidFill>
          <a:schemeClr val="accent2">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Field Testing</a:t>
          </a:r>
        </a:p>
      </dsp:txBody>
      <dsp:txXfrm>
        <a:off x="4354789" y="3815648"/>
        <a:ext cx="1293157" cy="1293157"/>
      </dsp:txXfrm>
    </dsp:sp>
    <dsp:sp modelId="{4BC442E4-ABFD-4BC8-891E-12149FDDCFE1}">
      <dsp:nvSpPr>
        <dsp:cNvPr id="0" name=""/>
        <dsp:cNvSpPr/>
      </dsp:nvSpPr>
      <dsp:spPr>
        <a:xfrm rot="10800000">
          <a:off x="3671515" y="4194441"/>
          <a:ext cx="293586" cy="535571"/>
        </a:xfrm>
        <a:prstGeom prst="rightArrow">
          <a:avLst>
            <a:gd name="adj1" fmla="val 60000"/>
            <a:gd name="adj2" fmla="val 50000"/>
          </a:avLst>
        </a:prstGeom>
        <a:solidFill>
          <a:schemeClr val="accent2">
            <a:shade val="90000"/>
            <a:hueOff val="0"/>
            <a:satOff val="-14999"/>
            <a:lumOff val="2042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dirty="0">
            <a:effectLst>
              <a:outerShdw blurRad="38100" dist="38100" dir="2700000" algn="tl">
                <a:srgbClr val="000000">
                  <a:alpha val="43137"/>
                </a:srgbClr>
              </a:outerShdw>
            </a:effectLst>
          </a:endParaRPr>
        </a:p>
      </dsp:txBody>
      <dsp:txXfrm rot="10800000">
        <a:off x="3759591" y="4301555"/>
        <a:ext cx="205510" cy="321343"/>
      </dsp:txXfrm>
    </dsp:sp>
    <dsp:sp modelId="{181C5BA6-4231-449A-B8C0-5F12C7E03050}">
      <dsp:nvSpPr>
        <dsp:cNvPr id="0" name=""/>
        <dsp:cNvSpPr/>
      </dsp:nvSpPr>
      <dsp:spPr>
        <a:xfrm>
          <a:off x="1704231" y="3547827"/>
          <a:ext cx="1828799" cy="1828799"/>
        </a:xfrm>
        <a:prstGeom prst="ellipse">
          <a:avLst/>
        </a:prstGeom>
        <a:solidFill>
          <a:schemeClr val="accent2">
            <a:alpha val="90000"/>
            <a:hueOff val="0"/>
            <a:satOff val="0"/>
            <a:lumOff val="0"/>
            <a:alphaOff val="-3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effectLst>
                <a:outerShdw blurRad="38100" dist="38100" dir="2700000" algn="tl">
                  <a:srgbClr val="000000">
                    <a:alpha val="43137"/>
                  </a:srgbClr>
                </a:outerShdw>
              </a:effectLst>
            </a:rPr>
            <a:t>Implemen-tation</a:t>
          </a:r>
        </a:p>
      </dsp:txBody>
      <dsp:txXfrm>
        <a:off x="1972052" y="3815648"/>
        <a:ext cx="1293157" cy="1293157"/>
      </dsp:txXfrm>
    </dsp:sp>
    <dsp:sp modelId="{6CC15753-0280-46F1-B1D3-8D067E86DBB0}">
      <dsp:nvSpPr>
        <dsp:cNvPr id="0" name=""/>
        <dsp:cNvSpPr/>
      </dsp:nvSpPr>
      <dsp:spPr>
        <a:xfrm rot="15120000">
          <a:off x="2106252" y="3069285"/>
          <a:ext cx="293586" cy="535571"/>
        </a:xfrm>
        <a:prstGeom prst="rightArrow">
          <a:avLst>
            <a:gd name="adj1" fmla="val 60000"/>
            <a:gd name="adj2" fmla="val 50000"/>
          </a:avLst>
        </a:prstGeom>
        <a:solidFill>
          <a:schemeClr val="accent2">
            <a:shade val="90000"/>
            <a:hueOff val="0"/>
            <a:satOff val="-22499"/>
            <a:lumOff val="3064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dirty="0">
            <a:effectLst>
              <a:outerShdw blurRad="38100" dist="38100" dir="2700000" algn="tl">
                <a:srgbClr val="000000">
                  <a:alpha val="43137"/>
                </a:srgbClr>
              </a:outerShdw>
            </a:effectLst>
          </a:endParaRPr>
        </a:p>
      </dsp:txBody>
      <dsp:txXfrm rot="10800000">
        <a:off x="2163898" y="3218282"/>
        <a:ext cx="205510" cy="321343"/>
      </dsp:txXfrm>
    </dsp:sp>
    <dsp:sp modelId="{D5BC5BBE-394B-4733-8FF9-DFA373C14BC3}">
      <dsp:nvSpPr>
        <dsp:cNvPr id="0" name=""/>
        <dsp:cNvSpPr/>
      </dsp:nvSpPr>
      <dsp:spPr>
        <a:xfrm>
          <a:off x="967925" y="1281710"/>
          <a:ext cx="1828799" cy="1828799"/>
        </a:xfrm>
        <a:prstGeom prst="ellipse">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SHRP2 Education </a:t>
          </a:r>
          <a:r>
            <a:rPr lang="en-US" sz="1600" b="1" kern="1200" dirty="0">
              <a:effectLst>
                <a:outerShdw blurRad="38100" dist="38100" dir="2700000" algn="tl">
                  <a:srgbClr val="000000">
                    <a:alpha val="43137"/>
                  </a:srgbClr>
                </a:outerShdw>
              </a:effectLst>
            </a:rPr>
            <a:t>Connection</a:t>
          </a:r>
        </a:p>
      </dsp:txBody>
      <dsp:txXfrm>
        <a:off x="1235746" y="1549531"/>
        <a:ext cx="1293157" cy="1293157"/>
      </dsp:txXfrm>
    </dsp:sp>
    <dsp:sp modelId="{3A8192D3-EE2A-47A0-8402-CABD95AD513F}">
      <dsp:nvSpPr>
        <dsp:cNvPr id="0" name=""/>
        <dsp:cNvSpPr/>
      </dsp:nvSpPr>
      <dsp:spPr>
        <a:xfrm rot="19440000">
          <a:off x="2692647" y="1232939"/>
          <a:ext cx="293586" cy="535571"/>
        </a:xfrm>
        <a:prstGeom prst="rightArrow">
          <a:avLst>
            <a:gd name="adj1" fmla="val 60000"/>
            <a:gd name="adj2" fmla="val 50000"/>
          </a:avLst>
        </a:prstGeom>
        <a:solidFill>
          <a:schemeClr val="accent2">
            <a:shade val="90000"/>
            <a:hueOff val="0"/>
            <a:satOff val="-29999"/>
            <a:lumOff val="4085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dirty="0">
            <a:effectLst>
              <a:outerShdw blurRad="38100" dist="38100" dir="2700000" algn="tl">
                <a:srgbClr val="000000">
                  <a:alpha val="43137"/>
                </a:srgbClr>
              </a:outerShdw>
            </a:effectLst>
          </a:endParaRPr>
        </a:p>
      </dsp:txBody>
      <dsp:txXfrm>
        <a:off x="2701058" y="1365938"/>
        <a:ext cx="205510" cy="321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B8756-05C2-47AF-B39D-5681C8BB4544}">
      <dsp:nvSpPr>
        <dsp:cNvPr id="0" name=""/>
        <dsp:cNvSpPr/>
      </dsp:nvSpPr>
      <dsp:spPr>
        <a:xfrm>
          <a:off x="0" y="31805"/>
          <a:ext cx="6368023" cy="670582"/>
        </a:xfrm>
        <a:prstGeom prst="roundRect">
          <a:avLst>
            <a:gd name="adj" fmla="val 10000"/>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R04, R09, R10, </a:t>
          </a:r>
          <a:r>
            <a:rPr lang="en-US" sz="1900" b="1" kern="1200" dirty="0">
              <a:solidFill>
                <a:srgbClr val="FFFF00"/>
              </a:solidFill>
              <a:effectLst>
                <a:outerShdw blurRad="38100" dist="38100" dir="2700000" algn="tl">
                  <a:srgbClr val="000000">
                    <a:alpha val="43137"/>
                  </a:srgbClr>
                </a:outerShdw>
              </a:effectLst>
            </a:rPr>
            <a:t>R26</a:t>
          </a:r>
        </a:p>
      </dsp:txBody>
      <dsp:txXfrm>
        <a:off x="1340662" y="31805"/>
        <a:ext cx="5027360" cy="670582"/>
      </dsp:txXfrm>
    </dsp:sp>
    <dsp:sp modelId="{3C3E3A8C-5D60-4E33-9AF4-3E27E2A9C46F}">
      <dsp:nvSpPr>
        <dsp:cNvPr id="0" name=""/>
        <dsp:cNvSpPr/>
      </dsp:nvSpPr>
      <dsp:spPr>
        <a:xfrm>
          <a:off x="67058" y="67058"/>
          <a:ext cx="1273604" cy="536465"/>
        </a:xfrm>
        <a:prstGeom prst="roundRect">
          <a:avLst>
            <a:gd name="adj" fmla="val 10000"/>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C956AF5-3FA0-409E-A5E1-844FA2A5031C}">
      <dsp:nvSpPr>
        <dsp:cNvPr id="0" name=""/>
        <dsp:cNvSpPr/>
      </dsp:nvSpPr>
      <dsp:spPr>
        <a:xfrm>
          <a:off x="0" y="658994"/>
          <a:ext cx="6368023" cy="670582"/>
        </a:xfrm>
        <a:prstGeom prst="roundRect">
          <a:avLst>
            <a:gd name="adj" fmla="val 10000"/>
          </a:avLst>
        </a:prstGeom>
        <a:solidFill>
          <a:schemeClr val="accent2">
            <a:shade val="80000"/>
            <a:hueOff val="0"/>
            <a:satOff val="-4670"/>
            <a:lumOff val="529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R07, R09, R19</a:t>
          </a:r>
        </a:p>
      </dsp:txBody>
      <dsp:txXfrm>
        <a:off x="1340662" y="658994"/>
        <a:ext cx="5027360" cy="670582"/>
      </dsp:txXfrm>
    </dsp:sp>
    <dsp:sp modelId="{17480520-F3D2-4A33-80E8-1CE144A2E32C}">
      <dsp:nvSpPr>
        <dsp:cNvPr id="0" name=""/>
        <dsp:cNvSpPr/>
      </dsp:nvSpPr>
      <dsp:spPr>
        <a:xfrm>
          <a:off x="67058" y="804698"/>
          <a:ext cx="1273604" cy="536465"/>
        </a:xfrm>
        <a:prstGeom prst="roundRect">
          <a:avLst>
            <a:gd name="adj" fmla="val 10000"/>
          </a:avLst>
        </a:prstGeom>
        <a:solidFill>
          <a:schemeClr val="accent2">
            <a:tint val="50000"/>
            <a:hueOff val="0"/>
            <a:satOff val="-345"/>
            <a:lumOff val="2243"/>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CA8681D-0B48-41F2-94B9-E5E546B06342}">
      <dsp:nvSpPr>
        <dsp:cNvPr id="0" name=""/>
        <dsp:cNvSpPr/>
      </dsp:nvSpPr>
      <dsp:spPr>
        <a:xfrm>
          <a:off x="0" y="1475281"/>
          <a:ext cx="6368023" cy="670582"/>
        </a:xfrm>
        <a:prstGeom prst="roundRect">
          <a:avLst>
            <a:gd name="adj" fmla="val 10000"/>
          </a:avLst>
        </a:prstGeom>
        <a:solidFill>
          <a:schemeClr val="accent2">
            <a:shade val="80000"/>
            <a:hueOff val="0"/>
            <a:satOff val="-9340"/>
            <a:lumOff val="1058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dirty="0">
              <a:solidFill>
                <a:schemeClr val="bg1"/>
              </a:solidFill>
              <a:effectLst>
                <a:outerShdw blurRad="38100" dist="38100" dir="2700000" algn="tl">
                  <a:srgbClr val="000000">
                    <a:alpha val="43137"/>
                  </a:srgbClr>
                </a:outerShdw>
              </a:effectLst>
            </a:rPr>
            <a:t>R02</a:t>
          </a:r>
          <a:r>
            <a:rPr lang="en-US" sz="1900" b="0" kern="1200" dirty="0">
              <a:effectLst>
                <a:outerShdw blurRad="38100" dist="38100" dir="2700000" algn="tl">
                  <a:srgbClr val="000000">
                    <a:alpha val="43137"/>
                  </a:srgbClr>
                </a:outerShdw>
              </a:effectLst>
            </a:rPr>
            <a:t>, </a:t>
          </a:r>
          <a:r>
            <a:rPr lang="en-US" sz="1900" b="0" kern="1200" dirty="0">
              <a:solidFill>
                <a:schemeClr val="bg1"/>
              </a:solidFill>
              <a:effectLst>
                <a:outerShdw blurRad="38100" dist="38100" dir="2700000" algn="tl">
                  <a:srgbClr val="000000">
                    <a:alpha val="43137"/>
                  </a:srgbClr>
                </a:outerShdw>
              </a:effectLst>
            </a:rPr>
            <a:t>R05</a:t>
          </a:r>
          <a:r>
            <a:rPr lang="en-US" sz="1900" kern="1200" dirty="0">
              <a:effectLst>
                <a:outerShdw blurRad="38100" dist="38100" dir="2700000" algn="tl">
                  <a:srgbClr val="000000">
                    <a:alpha val="43137"/>
                  </a:srgbClr>
                </a:outerShdw>
              </a:effectLst>
            </a:rPr>
            <a:t>, </a:t>
          </a:r>
          <a:r>
            <a:rPr lang="en-US" sz="1900" b="1" kern="1200" dirty="0">
              <a:solidFill>
                <a:schemeClr val="bg1"/>
              </a:solidFill>
              <a:effectLst>
                <a:outerShdw blurRad="38100" dist="38100" dir="2700000" algn="tl">
                  <a:srgbClr val="000000">
                    <a:alpha val="43137"/>
                  </a:srgbClr>
                </a:outerShdw>
              </a:effectLst>
            </a:rPr>
            <a:t>R23</a:t>
          </a:r>
          <a:r>
            <a:rPr lang="en-US" sz="1900" kern="1200" dirty="0">
              <a:effectLst>
                <a:outerShdw blurRad="38100" dist="38100" dir="2700000" algn="tl">
                  <a:srgbClr val="000000">
                    <a:alpha val="43137"/>
                  </a:srgbClr>
                </a:outerShdw>
              </a:effectLst>
            </a:rPr>
            <a:t>, R15B</a:t>
          </a:r>
        </a:p>
      </dsp:txBody>
      <dsp:txXfrm>
        <a:off x="1340662" y="1475281"/>
        <a:ext cx="5027360" cy="670582"/>
      </dsp:txXfrm>
    </dsp:sp>
    <dsp:sp modelId="{AE11B265-AC90-44F8-9890-C04EC3B869E4}">
      <dsp:nvSpPr>
        <dsp:cNvPr id="0" name=""/>
        <dsp:cNvSpPr/>
      </dsp:nvSpPr>
      <dsp:spPr>
        <a:xfrm>
          <a:off x="67058" y="1542339"/>
          <a:ext cx="1273604" cy="536465"/>
        </a:xfrm>
        <a:prstGeom prst="roundRect">
          <a:avLst>
            <a:gd name="adj" fmla="val 10000"/>
          </a:avLst>
        </a:prstGeom>
        <a:solidFill>
          <a:schemeClr val="accent2">
            <a:tint val="50000"/>
            <a:hueOff val="0"/>
            <a:satOff val="-691"/>
            <a:lumOff val="4486"/>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D9B641A-43D3-48C6-B13A-8A1FEF9A729D}">
      <dsp:nvSpPr>
        <dsp:cNvPr id="0" name=""/>
        <dsp:cNvSpPr/>
      </dsp:nvSpPr>
      <dsp:spPr>
        <a:xfrm>
          <a:off x="0" y="2212921"/>
          <a:ext cx="6368023" cy="670582"/>
        </a:xfrm>
        <a:prstGeom prst="roundRect">
          <a:avLst>
            <a:gd name="adj" fmla="val 10000"/>
          </a:avLst>
        </a:prstGeom>
        <a:solidFill>
          <a:schemeClr val="accent2">
            <a:shade val="80000"/>
            <a:hueOff val="0"/>
            <a:satOff val="-14010"/>
            <a:lumOff val="15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R06A, </a:t>
          </a:r>
          <a:r>
            <a:rPr lang="en-US" sz="1900" b="1" kern="1200" dirty="0">
              <a:solidFill>
                <a:schemeClr val="bg1"/>
              </a:solidFill>
              <a:effectLst>
                <a:outerShdw blurRad="38100" dist="38100" dir="2700000" algn="tl">
                  <a:srgbClr val="000000">
                    <a:alpha val="43137"/>
                  </a:srgbClr>
                </a:outerShdw>
              </a:effectLst>
            </a:rPr>
            <a:t>R06C IR, R06 GPR</a:t>
          </a:r>
          <a:r>
            <a:rPr lang="en-US" sz="1900" kern="1200" dirty="0">
              <a:solidFill>
                <a:schemeClr val="bg1"/>
              </a:solidFill>
              <a:effectLst>
                <a:outerShdw blurRad="38100" dist="38100" dir="2700000" algn="tl">
                  <a:srgbClr val="000000">
                    <a:alpha val="43137"/>
                  </a:srgbClr>
                </a:outerShdw>
              </a:effectLst>
            </a:rPr>
            <a:t>, </a:t>
          </a:r>
          <a:r>
            <a:rPr lang="en-US" sz="1900" b="1" kern="1200" dirty="0">
              <a:solidFill>
                <a:schemeClr val="bg1"/>
              </a:solidFill>
              <a:effectLst>
                <a:outerShdw blurRad="38100" dist="38100" dir="2700000" algn="tl">
                  <a:srgbClr val="000000">
                    <a:alpha val="43137"/>
                  </a:srgbClr>
                </a:outerShdw>
              </a:effectLst>
            </a:rPr>
            <a:t>R06E</a:t>
          </a:r>
          <a:r>
            <a:rPr lang="en-US" sz="1900" kern="1200" dirty="0">
              <a:effectLst>
                <a:outerShdw blurRad="38100" dist="38100" dir="2700000" algn="tl">
                  <a:srgbClr val="000000">
                    <a:alpha val="43137"/>
                  </a:srgbClr>
                </a:outerShdw>
              </a:effectLst>
            </a:rPr>
            <a:t>, R06G, R09, R10, R19A, </a:t>
          </a:r>
          <a:r>
            <a:rPr lang="en-US" sz="1900" b="1" kern="1200" dirty="0">
              <a:solidFill>
                <a:schemeClr val="bg1"/>
              </a:solidFill>
              <a:effectLst>
                <a:outerShdw blurRad="38100" dist="38100" dir="2700000" algn="tl">
                  <a:srgbClr val="000000">
                    <a:alpha val="43137"/>
                  </a:srgbClr>
                </a:outerShdw>
              </a:effectLst>
            </a:rPr>
            <a:t>R21</a:t>
          </a:r>
        </a:p>
      </dsp:txBody>
      <dsp:txXfrm>
        <a:off x="1340662" y="2212921"/>
        <a:ext cx="5027360" cy="670582"/>
      </dsp:txXfrm>
    </dsp:sp>
    <dsp:sp modelId="{2D2B3B4D-7BBB-46A2-8BEF-B8CE03C5AD29}">
      <dsp:nvSpPr>
        <dsp:cNvPr id="0" name=""/>
        <dsp:cNvSpPr/>
      </dsp:nvSpPr>
      <dsp:spPr>
        <a:xfrm>
          <a:off x="67058" y="2279979"/>
          <a:ext cx="1273604" cy="536465"/>
        </a:xfrm>
        <a:prstGeom prst="roundRect">
          <a:avLst>
            <a:gd name="adj" fmla="val 10000"/>
          </a:avLst>
        </a:prstGeom>
        <a:solidFill>
          <a:schemeClr val="accent2">
            <a:tint val="50000"/>
            <a:hueOff val="0"/>
            <a:satOff val="-1036"/>
            <a:lumOff val="6729"/>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A0C5388-9286-4034-B925-49654101E363}">
      <dsp:nvSpPr>
        <dsp:cNvPr id="0" name=""/>
        <dsp:cNvSpPr/>
      </dsp:nvSpPr>
      <dsp:spPr>
        <a:xfrm>
          <a:off x="0" y="2950562"/>
          <a:ext cx="6368023" cy="670582"/>
        </a:xfrm>
        <a:prstGeom prst="roundRect">
          <a:avLst>
            <a:gd name="adj" fmla="val 10000"/>
          </a:avLst>
        </a:prstGeom>
        <a:solidFill>
          <a:schemeClr val="accent2">
            <a:shade val="80000"/>
            <a:hueOff val="0"/>
            <a:satOff val="-18679"/>
            <a:lumOff val="2116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effectLst>
                <a:outerShdw blurRad="38100" dist="38100" dir="2700000" algn="tl">
                  <a:srgbClr val="000000">
                    <a:alpha val="43137"/>
                  </a:srgbClr>
                </a:outerShdw>
              </a:effectLst>
            </a:rPr>
            <a:t>R01A, R07, R16</a:t>
          </a:r>
        </a:p>
      </dsp:txBody>
      <dsp:txXfrm>
        <a:off x="1340662" y="2950562"/>
        <a:ext cx="5027360" cy="670582"/>
      </dsp:txXfrm>
    </dsp:sp>
    <dsp:sp modelId="{D52BCBAA-009E-4F3B-89BC-6ADCEE459639}">
      <dsp:nvSpPr>
        <dsp:cNvPr id="0" name=""/>
        <dsp:cNvSpPr/>
      </dsp:nvSpPr>
      <dsp:spPr>
        <a:xfrm>
          <a:off x="67058" y="3017620"/>
          <a:ext cx="1273604" cy="536465"/>
        </a:xfrm>
        <a:prstGeom prst="roundRect">
          <a:avLst>
            <a:gd name="adj" fmla="val 10000"/>
          </a:avLst>
        </a:prstGeom>
        <a:solidFill>
          <a:schemeClr val="accent2">
            <a:tint val="50000"/>
            <a:hueOff val="0"/>
            <a:satOff val="-1381"/>
            <a:lumOff val="8971"/>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D51943E-CF02-4FDC-9A66-F1E93E2146CD}">
      <dsp:nvSpPr>
        <dsp:cNvPr id="0" name=""/>
        <dsp:cNvSpPr/>
      </dsp:nvSpPr>
      <dsp:spPr>
        <a:xfrm>
          <a:off x="0" y="3688202"/>
          <a:ext cx="6368023" cy="670582"/>
        </a:xfrm>
        <a:prstGeom prst="roundRect">
          <a:avLst>
            <a:gd name="adj" fmla="val 10000"/>
          </a:avLst>
        </a:prstGeom>
        <a:solidFill>
          <a:schemeClr val="accent2">
            <a:shade val="80000"/>
            <a:hueOff val="0"/>
            <a:satOff val="-23349"/>
            <a:lumOff val="2646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effectLst>
                <a:outerShdw blurRad="38100" dist="38100" dir="2700000" algn="tl">
                  <a:srgbClr val="000000">
                    <a:alpha val="43137"/>
                  </a:srgbClr>
                </a:outerShdw>
              </a:effectLst>
            </a:rPr>
            <a:t>R01B</a:t>
          </a:r>
          <a:r>
            <a:rPr lang="en-US" sz="1900" b="1" kern="1200" dirty="0">
              <a:solidFill>
                <a:schemeClr val="bg1"/>
              </a:solidFill>
              <a:effectLst>
                <a:outerShdw blurRad="38100" dist="38100" dir="2700000" algn="tl">
                  <a:srgbClr val="000000">
                    <a:alpha val="43137"/>
                  </a:srgbClr>
                </a:outerShdw>
              </a:effectLst>
            </a:rPr>
            <a:t>, </a:t>
          </a:r>
          <a:r>
            <a:rPr lang="en-US" sz="1900" b="0" kern="1200" dirty="0">
              <a:solidFill>
                <a:schemeClr val="bg1"/>
              </a:solidFill>
              <a:effectLst>
                <a:outerShdw blurRad="38100" dist="38100" dir="2700000" algn="tl">
                  <a:srgbClr val="000000">
                    <a:alpha val="43137"/>
                  </a:srgbClr>
                </a:outerShdw>
              </a:effectLst>
            </a:rPr>
            <a:t>R05,</a:t>
          </a:r>
          <a:r>
            <a:rPr lang="en-US" sz="1900" kern="1200" dirty="0">
              <a:solidFill>
                <a:schemeClr val="bg1"/>
              </a:solidFill>
              <a:effectLst>
                <a:outerShdw blurRad="38100" dist="38100" dir="2700000" algn="tl">
                  <a:srgbClr val="000000">
                    <a:alpha val="43137"/>
                  </a:srgbClr>
                </a:outerShdw>
              </a:effectLst>
            </a:rPr>
            <a:t> R15B, </a:t>
          </a:r>
          <a:r>
            <a:rPr lang="en-US" sz="1900" b="1" kern="1200" dirty="0">
              <a:solidFill>
                <a:schemeClr val="bg1"/>
              </a:solidFill>
              <a:effectLst>
                <a:outerShdw blurRad="38100" dist="38100" dir="2700000" algn="tl">
                  <a:srgbClr val="000000">
                    <a:alpha val="43137"/>
                  </a:srgbClr>
                </a:outerShdw>
              </a:effectLst>
            </a:rPr>
            <a:t>R21</a:t>
          </a:r>
        </a:p>
      </dsp:txBody>
      <dsp:txXfrm>
        <a:off x="1340662" y="3688202"/>
        <a:ext cx="5027360" cy="670582"/>
      </dsp:txXfrm>
    </dsp:sp>
    <dsp:sp modelId="{9E70D06D-D7B3-4BB3-B501-B64052BA3916}">
      <dsp:nvSpPr>
        <dsp:cNvPr id="0" name=""/>
        <dsp:cNvSpPr/>
      </dsp:nvSpPr>
      <dsp:spPr>
        <a:xfrm>
          <a:off x="67058" y="3755261"/>
          <a:ext cx="1273604" cy="536465"/>
        </a:xfrm>
        <a:prstGeom prst="roundRect">
          <a:avLst>
            <a:gd name="adj" fmla="val 10000"/>
          </a:avLst>
        </a:prstGeom>
        <a:solidFill>
          <a:schemeClr val="accent2">
            <a:tint val="50000"/>
            <a:hueOff val="0"/>
            <a:satOff val="-1727"/>
            <a:lumOff val="11214"/>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9B36F1E-4237-45DA-B671-3FFD8AF06D2D}">
      <dsp:nvSpPr>
        <dsp:cNvPr id="0" name=""/>
        <dsp:cNvSpPr/>
      </dsp:nvSpPr>
      <dsp:spPr>
        <a:xfrm>
          <a:off x="0" y="4425843"/>
          <a:ext cx="6368023" cy="670582"/>
        </a:xfrm>
        <a:prstGeom prst="roundRect">
          <a:avLst>
            <a:gd name="adj" fmla="val 10000"/>
          </a:avLst>
        </a:prstGeom>
        <a:solidFill>
          <a:schemeClr val="accent2">
            <a:shade val="80000"/>
            <a:hueOff val="0"/>
            <a:satOff val="-28019"/>
            <a:lumOff val="31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endParaRPr lang="en-US" sz="1900" kern="1200"/>
        </a:p>
      </dsp:txBody>
      <dsp:txXfrm>
        <a:off x="1340662" y="4425843"/>
        <a:ext cx="5027360" cy="670582"/>
      </dsp:txXfrm>
    </dsp:sp>
    <dsp:sp modelId="{626B4799-92D3-4AA9-92D6-B29CD3C4AB57}">
      <dsp:nvSpPr>
        <dsp:cNvPr id="0" name=""/>
        <dsp:cNvSpPr/>
      </dsp:nvSpPr>
      <dsp:spPr>
        <a:xfrm>
          <a:off x="67058" y="4492901"/>
          <a:ext cx="1273604" cy="536465"/>
        </a:xfrm>
        <a:prstGeom prst="roundRect">
          <a:avLst>
            <a:gd name="adj" fmla="val 10000"/>
          </a:avLst>
        </a:prstGeom>
        <a:solidFill>
          <a:schemeClr val="accent2">
            <a:tint val="50000"/>
            <a:hueOff val="0"/>
            <a:satOff val="-2072"/>
            <a:lumOff val="13457"/>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83" cy="469745"/>
          </a:xfrm>
          <a:prstGeom prst="rect">
            <a:avLst/>
          </a:prstGeom>
        </p:spPr>
        <p:txBody>
          <a:bodyPr vert="horz" lIns="92399" tIns="46200" rIns="92399" bIns="46200" rtlCol="0"/>
          <a:lstStyle>
            <a:lvl1pPr algn="l">
              <a:defRPr sz="1300">
                <a:ea typeface="ＭＳ Ｐゴシック"/>
                <a:cs typeface="ＭＳ Ｐゴシック"/>
              </a:defRPr>
            </a:lvl1pPr>
          </a:lstStyle>
          <a:p>
            <a:pPr>
              <a:defRPr/>
            </a:pPr>
            <a:endParaRPr lang="en-US" dirty="0"/>
          </a:p>
        </p:txBody>
      </p:sp>
      <p:sp>
        <p:nvSpPr>
          <p:cNvPr id="3" name="Date Placeholder 2"/>
          <p:cNvSpPr>
            <a:spLocks noGrp="1"/>
          </p:cNvSpPr>
          <p:nvPr>
            <p:ph type="dt" sz="quarter" idx="1"/>
          </p:nvPr>
        </p:nvSpPr>
        <p:spPr>
          <a:xfrm>
            <a:off x="4022486" y="0"/>
            <a:ext cx="3078383" cy="469745"/>
          </a:xfrm>
          <a:prstGeom prst="rect">
            <a:avLst/>
          </a:prstGeom>
        </p:spPr>
        <p:txBody>
          <a:bodyPr vert="horz" lIns="92399" tIns="46200" rIns="92399" bIns="46200" rtlCol="0"/>
          <a:lstStyle>
            <a:lvl1pPr algn="r">
              <a:defRPr sz="1300">
                <a:ea typeface="ＭＳ Ｐゴシック"/>
                <a:cs typeface="ＭＳ Ｐゴシック"/>
              </a:defRPr>
            </a:lvl1pPr>
          </a:lstStyle>
          <a:p>
            <a:pPr>
              <a:defRPr/>
            </a:pPr>
            <a:fld id="{C1C35B3A-1CD6-4199-9340-3D838347E232}" type="datetimeFigureOut">
              <a:rPr lang="en-US"/>
              <a:pPr>
                <a:defRPr/>
              </a:pPr>
              <a:t>8/14/2019</a:t>
            </a:fld>
            <a:endParaRPr lang="en-US" dirty="0"/>
          </a:p>
        </p:txBody>
      </p:sp>
      <p:sp>
        <p:nvSpPr>
          <p:cNvPr id="4" name="Footer Placeholder 3"/>
          <p:cNvSpPr>
            <a:spLocks noGrp="1"/>
          </p:cNvSpPr>
          <p:nvPr>
            <p:ph type="ftr" sz="quarter" idx="2"/>
          </p:nvPr>
        </p:nvSpPr>
        <p:spPr>
          <a:xfrm>
            <a:off x="1" y="8917128"/>
            <a:ext cx="3078383" cy="469745"/>
          </a:xfrm>
          <a:prstGeom prst="rect">
            <a:avLst/>
          </a:prstGeom>
        </p:spPr>
        <p:txBody>
          <a:bodyPr vert="horz" lIns="92399" tIns="46200" rIns="92399" bIns="46200" rtlCol="0" anchor="b"/>
          <a:lstStyle>
            <a:lvl1pPr algn="l">
              <a:defRPr sz="1300">
                <a:ea typeface="ＭＳ Ｐゴシック"/>
                <a:cs typeface="ＭＳ Ｐゴシック"/>
              </a:defRPr>
            </a:lvl1pPr>
          </a:lstStyle>
          <a:p>
            <a:pPr>
              <a:defRPr/>
            </a:pPr>
            <a:endParaRPr lang="en-US" dirty="0"/>
          </a:p>
        </p:txBody>
      </p:sp>
      <p:sp>
        <p:nvSpPr>
          <p:cNvPr id="5" name="Slide Number Placeholder 4"/>
          <p:cNvSpPr>
            <a:spLocks noGrp="1"/>
          </p:cNvSpPr>
          <p:nvPr>
            <p:ph type="sldNum" sz="quarter" idx="3"/>
          </p:nvPr>
        </p:nvSpPr>
        <p:spPr>
          <a:xfrm>
            <a:off x="4022486" y="8917128"/>
            <a:ext cx="3078383" cy="469745"/>
          </a:xfrm>
          <a:prstGeom prst="rect">
            <a:avLst/>
          </a:prstGeom>
        </p:spPr>
        <p:txBody>
          <a:bodyPr vert="horz" lIns="92399" tIns="46200" rIns="92399" bIns="46200" rtlCol="0" anchor="b"/>
          <a:lstStyle>
            <a:lvl1pPr algn="r">
              <a:defRPr sz="1300">
                <a:ea typeface="ＭＳ Ｐゴシック"/>
                <a:cs typeface="ＭＳ Ｐゴシック"/>
              </a:defRPr>
            </a:lvl1pPr>
          </a:lstStyle>
          <a:p>
            <a:pPr>
              <a:defRPr/>
            </a:pPr>
            <a:fld id="{7225A6BE-E4CF-44AB-8E4F-73EB58A15382}" type="slidenum">
              <a:rPr lang="en-US"/>
              <a:pPr>
                <a:defRPr/>
              </a:pPr>
              <a:t>‹#›</a:t>
            </a:fld>
            <a:endParaRPr lang="en-US" dirty="0"/>
          </a:p>
        </p:txBody>
      </p:sp>
    </p:spTree>
    <p:extLst>
      <p:ext uri="{BB962C8B-B14F-4D97-AF65-F5344CB8AC3E}">
        <p14:creationId xmlns:p14="http://schemas.microsoft.com/office/powerpoint/2010/main" val="763279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83" cy="469745"/>
          </a:xfrm>
          <a:prstGeom prst="rect">
            <a:avLst/>
          </a:prstGeom>
        </p:spPr>
        <p:txBody>
          <a:bodyPr vert="horz" lIns="93462" tIns="46732" rIns="93462" bIns="46732" rtlCol="0"/>
          <a:lstStyle>
            <a:lvl1pPr algn="l">
              <a:defRPr sz="1300">
                <a:latin typeface="Arial" charset="0"/>
                <a:ea typeface="ＭＳ Ｐゴシック" pitchFamily="64" charset="-128"/>
                <a:cs typeface="+mn-cs"/>
              </a:defRPr>
            </a:lvl1pPr>
          </a:lstStyle>
          <a:p>
            <a:pPr>
              <a:defRPr/>
            </a:pPr>
            <a:endParaRPr lang="en-US" dirty="0"/>
          </a:p>
        </p:txBody>
      </p:sp>
      <p:sp>
        <p:nvSpPr>
          <p:cNvPr id="3" name="Date Placeholder 2"/>
          <p:cNvSpPr>
            <a:spLocks noGrp="1"/>
          </p:cNvSpPr>
          <p:nvPr>
            <p:ph type="dt" idx="1"/>
          </p:nvPr>
        </p:nvSpPr>
        <p:spPr>
          <a:xfrm>
            <a:off x="4022486" y="0"/>
            <a:ext cx="3078383" cy="469745"/>
          </a:xfrm>
          <a:prstGeom prst="rect">
            <a:avLst/>
          </a:prstGeom>
        </p:spPr>
        <p:txBody>
          <a:bodyPr vert="horz" lIns="93462" tIns="46732" rIns="93462" bIns="46732" rtlCol="0"/>
          <a:lstStyle>
            <a:lvl1pPr algn="r">
              <a:defRPr sz="1300">
                <a:latin typeface="Arial" charset="0"/>
                <a:ea typeface="ＭＳ Ｐゴシック" pitchFamily="64" charset="-128"/>
                <a:cs typeface="+mn-cs"/>
              </a:defRPr>
            </a:lvl1pPr>
          </a:lstStyle>
          <a:p>
            <a:pPr>
              <a:defRPr/>
            </a:pPr>
            <a:fld id="{42B54447-D94A-43ED-86B6-9B338CD642EA}" type="datetimeFigureOut">
              <a:rPr lang="en-US"/>
              <a:pPr>
                <a:defRPr/>
              </a:pPr>
              <a:t>8/14/2019</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462" tIns="46732" rIns="93462" bIns="46732" rtlCol="0" anchor="ctr"/>
          <a:lstStyle/>
          <a:p>
            <a:pPr lvl="0"/>
            <a:endParaRPr lang="en-US" noProof="0" dirty="0"/>
          </a:p>
        </p:txBody>
      </p:sp>
      <p:sp>
        <p:nvSpPr>
          <p:cNvPr id="5" name="Notes Placeholder 4"/>
          <p:cNvSpPr>
            <a:spLocks noGrp="1"/>
          </p:cNvSpPr>
          <p:nvPr>
            <p:ph type="body" sz="quarter" idx="3"/>
          </p:nvPr>
        </p:nvSpPr>
        <p:spPr>
          <a:xfrm>
            <a:off x="710892" y="4460169"/>
            <a:ext cx="5680693" cy="4224494"/>
          </a:xfrm>
          <a:prstGeom prst="rect">
            <a:avLst/>
          </a:prstGeom>
        </p:spPr>
        <p:txBody>
          <a:bodyPr vert="horz" lIns="93462" tIns="46732" rIns="93462" bIns="4673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17128"/>
            <a:ext cx="3078383" cy="469745"/>
          </a:xfrm>
          <a:prstGeom prst="rect">
            <a:avLst/>
          </a:prstGeom>
        </p:spPr>
        <p:txBody>
          <a:bodyPr vert="horz" lIns="93462" tIns="46732" rIns="93462" bIns="46732" rtlCol="0" anchor="b"/>
          <a:lstStyle>
            <a:lvl1pPr algn="l">
              <a:defRPr sz="1300">
                <a:latin typeface="Arial" charset="0"/>
                <a:ea typeface="ＭＳ Ｐゴシック" pitchFamily="64" charset="-128"/>
                <a:cs typeface="+mn-cs"/>
              </a:defRPr>
            </a:lvl1pPr>
          </a:lstStyle>
          <a:p>
            <a:pPr>
              <a:defRPr/>
            </a:pPr>
            <a:endParaRPr lang="en-US" dirty="0"/>
          </a:p>
        </p:txBody>
      </p:sp>
      <p:sp>
        <p:nvSpPr>
          <p:cNvPr id="7" name="Slide Number Placeholder 6"/>
          <p:cNvSpPr>
            <a:spLocks noGrp="1"/>
          </p:cNvSpPr>
          <p:nvPr>
            <p:ph type="sldNum" sz="quarter" idx="5"/>
          </p:nvPr>
        </p:nvSpPr>
        <p:spPr>
          <a:xfrm>
            <a:off x="4022486" y="8917128"/>
            <a:ext cx="3078383" cy="469745"/>
          </a:xfrm>
          <a:prstGeom prst="rect">
            <a:avLst/>
          </a:prstGeom>
        </p:spPr>
        <p:txBody>
          <a:bodyPr vert="horz" lIns="93462" tIns="46732" rIns="93462" bIns="46732" rtlCol="0" anchor="b"/>
          <a:lstStyle>
            <a:lvl1pPr algn="r">
              <a:defRPr sz="1300">
                <a:latin typeface="Arial" charset="0"/>
                <a:ea typeface="ＭＳ Ｐゴシック" pitchFamily="64" charset="-128"/>
                <a:cs typeface="+mn-cs"/>
              </a:defRPr>
            </a:lvl1pPr>
          </a:lstStyle>
          <a:p>
            <a:pPr>
              <a:defRPr/>
            </a:pPr>
            <a:fld id="{5EAEE385-7D4E-41C6-980B-09B428B0FE10}" type="slidenum">
              <a:rPr lang="en-US"/>
              <a:pPr>
                <a:defRPr/>
              </a:pPr>
              <a:t>‹#›</a:t>
            </a:fld>
            <a:endParaRPr lang="en-US" dirty="0"/>
          </a:p>
        </p:txBody>
      </p:sp>
    </p:spTree>
    <p:extLst>
      <p:ext uri="{BB962C8B-B14F-4D97-AF65-F5344CB8AC3E}">
        <p14:creationId xmlns:p14="http://schemas.microsoft.com/office/powerpoint/2010/main" val="4281502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hrp2.transportation.org/Pages/R26_HighTrafficVolRoadways.aspx"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altLang="en-US" dirty="0">
              <a:latin typeface="+mn-lt"/>
              <a:cs typeface="Arial" pitchFamily="34" charset="0"/>
            </a:endParaRPr>
          </a:p>
          <a:p>
            <a:pPr defTabSz="924641">
              <a:defRPr/>
            </a:pPr>
            <a:endParaRPr lang="en-US" altLang="en-US" dirty="0">
              <a:latin typeface="+mn-lt"/>
              <a:cs typeface="Arial" pitchFamily="34" charset="0"/>
            </a:endParaRPr>
          </a:p>
          <a:p>
            <a:pPr defTabSz="924641">
              <a:defRPr/>
            </a:pPr>
            <a:r>
              <a:rPr lang="en-US" altLang="en-US" dirty="0">
                <a:latin typeface="+mn-lt"/>
                <a:cs typeface="Arial" pitchFamily="34" charset="0"/>
              </a:rPr>
              <a:t> …. I want to provide you with a short update on the SHRP2 Implementation Assistance Program which, as most of you are aware, is another program FHWA is leading … and it’s something I definitely have enjoyed being involved in.  </a:t>
            </a:r>
          </a:p>
          <a:p>
            <a:pPr defTabSz="924641">
              <a:defRPr/>
            </a:pPr>
            <a:endParaRPr lang="en-US" altLang="en-US" dirty="0">
              <a:latin typeface="+mn-lt"/>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a:t>
            </a:fld>
            <a:endParaRPr lang="en-US" dirty="0"/>
          </a:p>
        </p:txBody>
      </p:sp>
    </p:spTree>
    <p:extLst>
      <p:ext uri="{BB962C8B-B14F-4D97-AF65-F5344CB8AC3E}">
        <p14:creationId xmlns:p14="http://schemas.microsoft.com/office/powerpoint/2010/main" val="345416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8639D-BCD9-483A-951C-649070AE92B2}" type="slidenum">
              <a:rPr lang="en-US" smtClean="0"/>
              <a:pPr/>
              <a:t>10</a:t>
            </a:fld>
            <a:endParaRPr lang="en-US" dirty="0"/>
          </a:p>
        </p:txBody>
      </p:sp>
    </p:spTree>
    <p:extLst>
      <p:ext uri="{BB962C8B-B14F-4D97-AF65-F5344CB8AC3E}">
        <p14:creationId xmlns:p14="http://schemas.microsoft.com/office/powerpoint/2010/main" val="4027508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8639D-BCD9-483A-951C-649070AE92B2}" type="slidenum">
              <a:rPr lang="en-US" smtClean="0"/>
              <a:pPr/>
              <a:t>11</a:t>
            </a:fld>
            <a:endParaRPr lang="en-US" dirty="0"/>
          </a:p>
        </p:txBody>
      </p:sp>
    </p:spTree>
    <p:extLst>
      <p:ext uri="{BB962C8B-B14F-4D97-AF65-F5344CB8AC3E}">
        <p14:creationId xmlns:p14="http://schemas.microsoft.com/office/powerpoint/2010/main" val="3901628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0" i="0" dirty="0"/>
          </a:p>
        </p:txBody>
      </p:sp>
      <p:sp>
        <p:nvSpPr>
          <p:cNvPr id="4" name="Slide Number Placeholder 3"/>
          <p:cNvSpPr>
            <a:spLocks noGrp="1"/>
          </p:cNvSpPr>
          <p:nvPr>
            <p:ph type="sldNum" sz="quarter" idx="10"/>
          </p:nvPr>
        </p:nvSpPr>
        <p:spPr/>
        <p:txBody>
          <a:bodyPr/>
          <a:lstStyle/>
          <a:p>
            <a:fld id="{23A8639D-BCD9-483A-951C-649070AE92B2}" type="slidenum">
              <a:rPr lang="en-US" smtClean="0"/>
              <a:pPr/>
              <a:t>12</a:t>
            </a:fld>
            <a:endParaRPr lang="en-US" dirty="0"/>
          </a:p>
        </p:txBody>
      </p:sp>
    </p:spTree>
    <p:extLst>
      <p:ext uri="{BB962C8B-B14F-4D97-AF65-F5344CB8AC3E}">
        <p14:creationId xmlns:p14="http://schemas.microsoft.com/office/powerpoint/2010/main" val="2303011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defRPr/>
            </a:pPr>
            <a:r>
              <a:rPr lang="en-US" dirty="0"/>
              <a:t>In additional to the Implementation Assistance Program, AASHTO and FHWA will also offer peer-to-peer exchanges, extensive case studies, and, ultimately, an e-tool that documents the product’s success in determining accurate pavement options. Our goal is to expand the use of this product beyond the original 14 lead adopters and users. </a:t>
            </a:r>
          </a:p>
          <a:p>
            <a:pPr lvl="1">
              <a:spcBef>
                <a:spcPts val="0"/>
              </a:spcBef>
              <a:defRPr/>
            </a:pPr>
            <a:endParaRPr lang="en-US" dirty="0"/>
          </a:p>
          <a:p>
            <a:pPr lvl="1">
              <a:spcBef>
                <a:spcPts val="0"/>
              </a:spcBef>
              <a:defRPr/>
            </a:pPr>
            <a:r>
              <a:rPr lang="en-US" dirty="0"/>
              <a:t>We already have some connections through AASHTO to work with the TIG program.  We are looking to get the pavement preservation industry involved.  There is room for more partners as well such as ASCE, APWA. Etc.</a:t>
            </a:r>
          </a:p>
          <a:p>
            <a:pPr lvl="1">
              <a:spcBef>
                <a:spcPts val="0"/>
              </a:spcBef>
              <a:defRPr/>
            </a:pPr>
            <a:endParaRPr lang="en-US" i="1" dirty="0"/>
          </a:p>
          <a:p>
            <a:pPr lvl="1">
              <a:spcBef>
                <a:spcPts val="0"/>
              </a:spcBef>
              <a:defRPr/>
            </a:pPr>
            <a:endParaRPr lang="en-US" sz="1900" dirty="0"/>
          </a:p>
          <a:p>
            <a:pPr lvl="1">
              <a:spcBef>
                <a:spcPts val="0"/>
              </a:spcBef>
              <a:defRPr/>
            </a:pPr>
            <a:endParaRPr lang="en-US" sz="1900" dirty="0"/>
          </a:p>
          <a:p>
            <a:pPr lvl="1">
              <a:spcBef>
                <a:spcPts val="0"/>
              </a:spcBef>
              <a:defRPr/>
            </a:pPr>
            <a:endParaRPr lang="en-US" sz="1900" dirty="0"/>
          </a:p>
        </p:txBody>
      </p:sp>
      <p:sp>
        <p:nvSpPr>
          <p:cNvPr id="4" name="Header Placeholder 3"/>
          <p:cNvSpPr>
            <a:spLocks noGrp="1"/>
          </p:cNvSpPr>
          <p:nvPr>
            <p:ph type="hdr" sz="quarter" idx="10"/>
          </p:nvPr>
        </p:nvSpPr>
        <p:spPr/>
        <p:txBody>
          <a:bodyPr/>
          <a:lstStyle/>
          <a:p>
            <a:pPr>
              <a:defRPr/>
            </a:pPr>
            <a:r>
              <a:rPr lang="en-US"/>
              <a:t>DRAFT RENEWAL PRESENTATION</a:t>
            </a:r>
            <a:endParaRPr lang="en-US" dirty="0"/>
          </a:p>
        </p:txBody>
      </p:sp>
      <p:sp>
        <p:nvSpPr>
          <p:cNvPr id="5" name="Slide Number Placeholder 4"/>
          <p:cNvSpPr>
            <a:spLocks noGrp="1"/>
          </p:cNvSpPr>
          <p:nvPr>
            <p:ph type="sldNum" sz="quarter" idx="11"/>
          </p:nvPr>
        </p:nvSpPr>
        <p:spPr/>
        <p:txBody>
          <a:bodyPr/>
          <a:lstStyle/>
          <a:p>
            <a:pPr>
              <a:defRPr/>
            </a:pPr>
            <a:fld id="{1B1249FA-3784-4984-8481-5ED3EAB77173}" type="slidenum">
              <a:rPr lang="en-US" smtClean="0"/>
              <a:pPr>
                <a:defRPr/>
              </a:pPr>
              <a:t>13</a:t>
            </a:fld>
            <a:endParaRPr lang="en-US" dirty="0"/>
          </a:p>
        </p:txBody>
      </p:sp>
    </p:spTree>
    <p:extLst>
      <p:ext uri="{BB962C8B-B14F-4D97-AF65-F5344CB8AC3E}">
        <p14:creationId xmlns:p14="http://schemas.microsoft.com/office/powerpoint/2010/main" val="984950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formal implementation assistance program </a:t>
            </a:r>
            <a:r>
              <a:rPr lang="en-US" b="1" dirty="0"/>
              <a:t>started in 2013 </a:t>
            </a:r>
            <a:r>
              <a:rPr lang="en-US" dirty="0"/>
              <a:t>with typically 2 rounds of Solutions being offered each year, with </a:t>
            </a:r>
            <a:r>
              <a:rPr lang="en-US" b="1" dirty="0"/>
              <a:t>rounds 1 and 2 being offered in 2013</a:t>
            </a:r>
            <a:r>
              <a:rPr lang="en-US" dirty="0"/>
              <a:t>, Rounds 3 &amp; 4 in 2014, and Rounds 5 &amp; 6 being offered in 2015.  We also just advertised Round 7 last month which is our last and final round of solutions in our program … and I’ll talk about </a:t>
            </a:r>
            <a:r>
              <a:rPr lang="en-US" dirty="0" err="1"/>
              <a:t>thist</a:t>
            </a:r>
            <a:r>
              <a:rPr lang="en-US" dirty="0"/>
              <a:t> shortly.  If we just look at the Renewal Products in rounds 1 thru 6, we’ve had </a:t>
            </a:r>
            <a:r>
              <a:rPr lang="en-US" b="1" dirty="0"/>
              <a:t>19 solutions </a:t>
            </a:r>
            <a:r>
              <a:rPr lang="en-US" dirty="0"/>
              <a:t>being offered, with few being offered more than once to offer agencies with more opportunities to formally participate in the program.  Our renewal products fall into the categories of pavements, structures, utilities, railroad, and construction.  The </a:t>
            </a:r>
            <a:r>
              <a:rPr lang="en-US" b="1" dirty="0"/>
              <a:t>solutions highlight in yellow </a:t>
            </a:r>
            <a:r>
              <a:rPr lang="en-US" dirty="0"/>
              <a:t>are pavement related products that I’ll highlighting next.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14</a:t>
            </a:fld>
            <a:endParaRPr lang="en-US" dirty="0"/>
          </a:p>
        </p:txBody>
      </p:sp>
    </p:spTree>
    <p:extLst>
      <p:ext uri="{BB962C8B-B14F-4D97-AF65-F5344CB8AC3E}">
        <p14:creationId xmlns:p14="http://schemas.microsoft.com/office/powerpoint/2010/main" val="2065013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b="1" dirty="0"/>
          </a:p>
        </p:txBody>
      </p:sp>
      <p:sp>
        <p:nvSpPr>
          <p:cNvPr id="4" name="Slide Number Placeholder 3"/>
          <p:cNvSpPr>
            <a:spLocks noGrp="1"/>
          </p:cNvSpPr>
          <p:nvPr>
            <p:ph type="sldNum" sz="quarter" idx="10"/>
          </p:nvPr>
        </p:nvSpPr>
        <p:spPr/>
        <p:txBody>
          <a:bodyPr/>
          <a:lstStyle/>
          <a:p>
            <a:fld id="{23A8639D-BCD9-483A-951C-649070AE92B2}" type="slidenum">
              <a:rPr lang="en-US" smtClean="0"/>
              <a:pPr/>
              <a:t>15</a:t>
            </a:fld>
            <a:endParaRPr lang="en-US" dirty="0"/>
          </a:p>
        </p:txBody>
      </p:sp>
    </p:spTree>
    <p:extLst>
      <p:ext uri="{BB962C8B-B14F-4D97-AF65-F5344CB8AC3E}">
        <p14:creationId xmlns:p14="http://schemas.microsoft.com/office/powerpoint/2010/main" val="28121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16</a:t>
            </a:fld>
            <a:endParaRPr lang="en-US" dirty="0"/>
          </a:p>
        </p:txBody>
      </p:sp>
    </p:spTree>
    <p:extLst>
      <p:ext uri="{BB962C8B-B14F-4D97-AF65-F5344CB8AC3E}">
        <p14:creationId xmlns:p14="http://schemas.microsoft.com/office/powerpoint/2010/main" val="2296375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17</a:t>
            </a:fld>
            <a:endParaRPr lang="en-US" dirty="0"/>
          </a:p>
        </p:txBody>
      </p:sp>
    </p:spTree>
    <p:extLst>
      <p:ext uri="{BB962C8B-B14F-4D97-AF65-F5344CB8AC3E}">
        <p14:creationId xmlns:p14="http://schemas.microsoft.com/office/powerpoint/2010/main" val="3842809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In our Implementation Assistance Program we presently have 13 state agencies and the District of Columbia participating in R26.  I should say, we also included R26 in Round 7 of our program, and although the results have not been released yet, we did receive new applications from WV, NJ and AL, as well as another request from WA State.   WA DOT’s application was kind of interesting for they were requesting support in preparing web-based “just in time” training … something Jason Dietz also mentioned yesterday as a need.</a:t>
            </a:r>
          </a:p>
          <a:p>
            <a:endParaRPr lang="en-US" dirty="0"/>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18</a:t>
            </a:fld>
            <a:endParaRPr lang="en-US" dirty="0"/>
          </a:p>
        </p:txBody>
      </p:sp>
    </p:spTree>
    <p:extLst>
      <p:ext uri="{BB962C8B-B14F-4D97-AF65-F5344CB8AC3E}">
        <p14:creationId xmlns:p14="http://schemas.microsoft.com/office/powerpoint/2010/main" val="280371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19</a:t>
            </a:fld>
            <a:endParaRPr lang="en-US" dirty="0"/>
          </a:p>
        </p:txBody>
      </p:sp>
    </p:spTree>
    <p:extLst>
      <p:ext uri="{BB962C8B-B14F-4D97-AF65-F5344CB8AC3E}">
        <p14:creationId xmlns:p14="http://schemas.microsoft.com/office/powerpoint/2010/main" val="85581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Prompt for poll questions</a:t>
            </a: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a:t>
            </a:fld>
            <a:endParaRPr lang="en-US" dirty="0"/>
          </a:p>
        </p:txBody>
      </p:sp>
    </p:spTree>
    <p:extLst>
      <p:ext uri="{BB962C8B-B14F-4D97-AF65-F5344CB8AC3E}">
        <p14:creationId xmlns:p14="http://schemas.microsoft.com/office/powerpoint/2010/main" val="1465167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725488"/>
            <a:ext cx="4848225" cy="3636962"/>
          </a:xfrm>
        </p:spPr>
      </p:sp>
      <p:sp>
        <p:nvSpPr>
          <p:cNvPr id="3" name="Notes Placeholder 2"/>
          <p:cNvSpPr>
            <a:spLocks noGrp="1"/>
          </p:cNvSpPr>
          <p:nvPr>
            <p:ph type="body" idx="1"/>
          </p:nvPr>
        </p:nvSpPr>
        <p:spPr/>
        <p:txBody>
          <a:bodyPr/>
          <a:lstStyle/>
          <a:p>
            <a:r>
              <a:rPr lang="en-US" sz="1400" b="1" dirty="0"/>
              <a:t>Lesson Duration: 20 minutes</a:t>
            </a:r>
          </a:p>
          <a:p>
            <a:endParaRPr lang="en-US" sz="1400" b="1" dirty="0"/>
          </a:p>
          <a:p>
            <a:r>
              <a:rPr lang="en-US" sz="1400" b="1" dirty="0"/>
              <a:t>Duration</a:t>
            </a:r>
          </a:p>
          <a:p>
            <a:r>
              <a:rPr lang="en-US" sz="1400" dirty="0"/>
              <a:t>Present until you are ready to begin the workshop</a:t>
            </a:r>
          </a:p>
          <a:p>
            <a:endParaRPr lang="en-US" sz="1400" b="1" dirty="0"/>
          </a:p>
          <a:p>
            <a:r>
              <a:rPr lang="en-US" sz="1400" b="1" dirty="0"/>
              <a:t>Key message</a:t>
            </a:r>
            <a:endParaRPr lang="en-US" dirty="0"/>
          </a:p>
          <a:p>
            <a:r>
              <a:rPr lang="en-US" dirty="0"/>
              <a:t>This 4-hour workshop is based on the research and guidance developed for the SHRP 2 R26 project, “Guidelines for the Preservation of High-Traffic Volume Roadways,” and the lessons learned from the Federal Highway Administration (FHWA) and American Association of State Highway and Transportation Officials-supported implementing agencies. </a:t>
            </a:r>
            <a:endParaRPr lang="en-US" sz="1400" b="1" dirty="0"/>
          </a:p>
          <a:p>
            <a:endParaRPr lang="en-US" sz="1400" b="1" dirty="0"/>
          </a:p>
          <a:p>
            <a:r>
              <a:rPr lang="en-US" sz="1400" b="1" dirty="0"/>
              <a:t>Instruction</a:t>
            </a:r>
          </a:p>
          <a:p>
            <a:pPr marL="346740" indent="-346740">
              <a:buFont typeface="+mj-lt"/>
              <a:buAutoNum type="arabicPeriod"/>
            </a:pPr>
            <a:r>
              <a:rPr lang="en-US" sz="1400" dirty="0"/>
              <a:t>Welcome participants as they enter the room.</a:t>
            </a:r>
          </a:p>
          <a:p>
            <a:endParaRPr lang="en-US" sz="1300" i="1"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910903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Duration </a:t>
            </a:r>
          </a:p>
          <a:p>
            <a:r>
              <a:rPr lang="en-US" b="0" dirty="0"/>
              <a:t>2-3 minutes</a:t>
            </a:r>
          </a:p>
          <a:p>
            <a:endParaRPr lang="en-US" b="1" dirty="0"/>
          </a:p>
          <a:p>
            <a:r>
              <a:rPr lang="en-US" b="1" dirty="0"/>
              <a:t>Key message</a:t>
            </a:r>
          </a:p>
          <a:p>
            <a:r>
              <a:rPr lang="en-US" dirty="0"/>
              <a:t>The workshop is intended to help you apply the R26 research, as the goal states.</a:t>
            </a:r>
          </a:p>
          <a:p>
            <a:endParaRPr lang="en-US" dirty="0"/>
          </a:p>
          <a:p>
            <a:r>
              <a:rPr lang="en-US" b="1" dirty="0"/>
              <a:t>Instruction</a:t>
            </a:r>
          </a:p>
          <a:p>
            <a:pPr marL="231160" indent="-231160" defTabSz="924641" eaLnBrk="1" fontAlgn="auto" hangingPunct="1">
              <a:spcBef>
                <a:spcPts val="0"/>
              </a:spcBef>
              <a:spcAft>
                <a:spcPts val="0"/>
              </a:spcAft>
              <a:buFont typeface="+mj-lt"/>
              <a:buAutoNum type="arabicPeriod"/>
              <a:defRPr/>
            </a:pPr>
            <a:r>
              <a:rPr lang="en-US" dirty="0"/>
              <a:t>Ask, “Why might your agency want to develop an approach for including HTVR?” </a:t>
            </a:r>
            <a:r>
              <a:rPr lang="en-US" i="1" dirty="0"/>
              <a:t>Potential answers include: Longer lasting roads; improved performance; Smoother roads; Safer pavement surfaces; Lower agency costs over life of pavement; Shorter construction times; Greater user satisfaction.</a:t>
            </a:r>
          </a:p>
          <a:p>
            <a:pPr marL="231160" indent="-231160" defTabSz="924641" eaLnBrk="1" fontAlgn="auto" hangingPunct="1">
              <a:spcBef>
                <a:spcPts val="0"/>
              </a:spcBef>
              <a:spcAft>
                <a:spcPts val="0"/>
              </a:spcAft>
              <a:buFont typeface="+mj-lt"/>
              <a:buAutoNum type="arabicPeriod"/>
              <a:defRPr/>
            </a:pPr>
            <a:r>
              <a:rPr lang="en-US" dirty="0"/>
              <a:t>Record answers on a flip chart.</a:t>
            </a:r>
          </a:p>
          <a:p>
            <a:pPr marL="231160" indent="-231160" defTabSz="924641" eaLnBrk="1" fontAlgn="auto" hangingPunct="1">
              <a:spcBef>
                <a:spcPts val="0"/>
              </a:spcBef>
              <a:spcAft>
                <a:spcPts val="0"/>
              </a:spcAft>
              <a:buFont typeface="+mj-lt"/>
              <a:buAutoNum type="arabicPeriod"/>
              <a:defRPr/>
            </a:pPr>
            <a:r>
              <a:rPr lang="en-US" dirty="0"/>
              <a:t>Once answers are provided, ask, “Do any of these benefits feature in your agency’s performance targets?” Use answers to emphasize that preservation is a growing segment of many agencies’ programs as they work to meet goals given budget constraints.</a:t>
            </a:r>
          </a:p>
        </p:txBody>
      </p:sp>
      <p:sp>
        <p:nvSpPr>
          <p:cNvPr id="4" name="Slide Number Placeholder 3"/>
          <p:cNvSpPr>
            <a:spLocks noGrp="1"/>
          </p:cNvSpPr>
          <p:nvPr>
            <p:ph type="sldNum" sz="quarter" idx="10"/>
          </p:nvPr>
        </p:nvSpPr>
        <p:spPr/>
        <p:txBody>
          <a:bodyPr/>
          <a:lstStyle/>
          <a:p>
            <a:fld id="{23A8639D-BCD9-483A-951C-649070AE92B2}" type="slidenum">
              <a:rPr lang="en-US" smtClean="0"/>
              <a:pPr/>
              <a:t>21</a:t>
            </a:fld>
            <a:endParaRPr lang="en-US" dirty="0"/>
          </a:p>
        </p:txBody>
      </p:sp>
    </p:spTree>
    <p:extLst>
      <p:ext uri="{BB962C8B-B14F-4D97-AF65-F5344CB8AC3E}">
        <p14:creationId xmlns:p14="http://schemas.microsoft.com/office/powerpoint/2010/main" val="3752642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Duration</a:t>
            </a:r>
          </a:p>
          <a:p>
            <a:r>
              <a:rPr lang="en-US" b="0" dirty="0"/>
              <a:t>1 minute</a:t>
            </a:r>
          </a:p>
          <a:p>
            <a:endParaRPr lang="en-US" b="1" dirty="0"/>
          </a:p>
          <a:p>
            <a:r>
              <a:rPr lang="en-US" b="1" dirty="0"/>
              <a:t>Key message</a:t>
            </a:r>
          </a:p>
          <a:p>
            <a:r>
              <a:rPr lang="en-US" b="0" dirty="0"/>
              <a:t>By the end of today’s workshop, you will have mastered each of these learning outcomes that help you </a:t>
            </a:r>
            <a:r>
              <a:rPr lang="en-US" dirty="0"/>
              <a:t>develop an approach.</a:t>
            </a:r>
            <a:endParaRPr lang="en-US" b="0" dirty="0"/>
          </a:p>
          <a:p>
            <a:endParaRPr lang="en-US" b="1" dirty="0"/>
          </a:p>
          <a:p>
            <a:r>
              <a:rPr lang="en-US" b="1" dirty="0"/>
              <a:t>Instruction</a:t>
            </a:r>
          </a:p>
          <a:p>
            <a:pPr marL="231160" indent="-231160" defTabSz="924641" eaLnBrk="1" fontAlgn="auto" hangingPunct="1">
              <a:spcBef>
                <a:spcPts val="0"/>
              </a:spcBef>
              <a:spcAft>
                <a:spcPts val="0"/>
              </a:spcAft>
              <a:buFont typeface="+mj-lt"/>
              <a:buAutoNum type="arabicPeriod"/>
              <a:defRPr/>
            </a:pPr>
            <a:r>
              <a:rPr lang="en-US" dirty="0"/>
              <a:t>Ask, “What types of information might you need from this workshop to develop an approach?” </a:t>
            </a:r>
            <a:r>
              <a:rPr lang="en-US" i="1" dirty="0"/>
              <a:t>Answers might include: the fundamentals of pavement preservation as applied to high-traffic volume highways; the selection tools and evaluation techniques that can be applied to high-traffic volume roadways and how these tools and techniques reduce the risk of treatment failure; and lessons learned from agencies applying preservation to high-traffic volume roadways.</a:t>
            </a:r>
            <a:endParaRPr lang="en-US" b="0" dirty="0"/>
          </a:p>
          <a:p>
            <a:pPr marL="231160" indent="-231160" defTabSz="924641" eaLnBrk="1" fontAlgn="auto" hangingPunct="1">
              <a:spcBef>
                <a:spcPts val="0"/>
              </a:spcBef>
              <a:spcAft>
                <a:spcPts val="0"/>
              </a:spcAft>
              <a:buFont typeface="+mj-lt"/>
              <a:buAutoNum type="arabicPeriod"/>
              <a:defRPr/>
            </a:pPr>
            <a:r>
              <a:rPr lang="en-US" dirty="0"/>
              <a:t>Once answers have been provided, </a:t>
            </a:r>
            <a:r>
              <a:rPr lang="en-US" b="0" dirty="0"/>
              <a:t>present the first outcome.</a:t>
            </a:r>
          </a:p>
          <a:p>
            <a:pPr marL="231160" indent="-231160">
              <a:buFont typeface="+mj-lt"/>
              <a:buAutoNum type="arabicPeriod"/>
            </a:pPr>
            <a:r>
              <a:rPr lang="en-US" b="0" dirty="0"/>
              <a:t>Relate the outcome to the answers provided to the question as appropriate.</a:t>
            </a:r>
          </a:p>
          <a:p>
            <a:pPr marL="231160" indent="-231160">
              <a:buFont typeface="+mj-lt"/>
              <a:buAutoNum type="arabicPeriod"/>
            </a:pPr>
            <a:r>
              <a:rPr lang="en-US" b="0" dirty="0"/>
              <a:t>Animate the slide to present the second outcome. </a:t>
            </a:r>
          </a:p>
        </p:txBody>
      </p:sp>
      <p:sp>
        <p:nvSpPr>
          <p:cNvPr id="4" name="Slide Number Placeholder 3"/>
          <p:cNvSpPr>
            <a:spLocks noGrp="1"/>
          </p:cNvSpPr>
          <p:nvPr>
            <p:ph type="sldNum" sz="quarter" idx="10"/>
          </p:nvPr>
        </p:nvSpPr>
        <p:spPr/>
        <p:txBody>
          <a:bodyPr/>
          <a:lstStyle/>
          <a:p>
            <a:fld id="{23A8639D-BCD9-483A-951C-649070AE92B2}" type="slidenum">
              <a:rPr lang="en-US" smtClean="0"/>
              <a:pPr/>
              <a:t>22</a:t>
            </a:fld>
            <a:endParaRPr lang="en-US" dirty="0"/>
          </a:p>
        </p:txBody>
      </p:sp>
    </p:spTree>
    <p:extLst>
      <p:ext uri="{BB962C8B-B14F-4D97-AF65-F5344CB8AC3E}">
        <p14:creationId xmlns:p14="http://schemas.microsoft.com/office/powerpoint/2010/main" val="2376674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Duration</a:t>
            </a:r>
          </a:p>
          <a:p>
            <a:r>
              <a:rPr lang="en-US" b="0" dirty="0"/>
              <a:t>1 minute</a:t>
            </a:r>
          </a:p>
          <a:p>
            <a:endParaRPr lang="en-US" b="1" dirty="0"/>
          </a:p>
          <a:p>
            <a:r>
              <a:rPr lang="en-US" b="1" dirty="0"/>
              <a:t>Key message</a:t>
            </a:r>
          </a:p>
          <a:p>
            <a:r>
              <a:rPr lang="en-US" b="0" dirty="0"/>
              <a:t>By the end of today’s workshop, you will have mastered each of these learning outcomes which help you achieve the goal.</a:t>
            </a:r>
          </a:p>
          <a:p>
            <a:endParaRPr lang="en-US" b="1" dirty="0"/>
          </a:p>
          <a:p>
            <a:r>
              <a:rPr lang="en-US" b="1" dirty="0"/>
              <a:t>Instruction</a:t>
            </a:r>
          </a:p>
          <a:p>
            <a:pPr marL="231160" indent="-231160">
              <a:buFont typeface="+mj-lt"/>
              <a:buAutoNum type="arabicPeriod"/>
            </a:pPr>
            <a:r>
              <a:rPr lang="en-US" b="0" dirty="0"/>
              <a:t>Animate the slide three times to present the three outcomes. </a:t>
            </a:r>
          </a:p>
          <a:p>
            <a:endParaRPr lang="en-US" dirty="0"/>
          </a:p>
        </p:txBody>
      </p:sp>
      <p:sp>
        <p:nvSpPr>
          <p:cNvPr id="4" name="Slide Number Placeholder 3"/>
          <p:cNvSpPr>
            <a:spLocks noGrp="1"/>
          </p:cNvSpPr>
          <p:nvPr>
            <p:ph type="sldNum" sz="quarter" idx="10"/>
          </p:nvPr>
        </p:nvSpPr>
        <p:spPr/>
        <p:txBody>
          <a:bodyPr/>
          <a:lstStyle/>
          <a:p>
            <a:fld id="{23A8639D-BCD9-483A-951C-649070AE92B2}" type="slidenum">
              <a:rPr lang="en-US" smtClean="0"/>
              <a:pPr/>
              <a:t>23</a:t>
            </a:fld>
            <a:endParaRPr lang="en-US" dirty="0"/>
          </a:p>
        </p:txBody>
      </p:sp>
    </p:spTree>
    <p:extLst>
      <p:ext uri="{BB962C8B-B14F-4D97-AF65-F5344CB8AC3E}">
        <p14:creationId xmlns:p14="http://schemas.microsoft.com/office/powerpoint/2010/main" val="3213400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Duration</a:t>
            </a:r>
          </a:p>
          <a:p>
            <a:r>
              <a:rPr lang="en-US" b="0" dirty="0"/>
              <a:t>1 minute</a:t>
            </a:r>
          </a:p>
          <a:p>
            <a:endParaRPr lang="en-US" b="1" dirty="0"/>
          </a:p>
          <a:p>
            <a:r>
              <a:rPr lang="en-US" b="1" dirty="0"/>
              <a:t>Key message</a:t>
            </a:r>
          </a:p>
          <a:p>
            <a:r>
              <a:rPr lang="en-US" b="0" dirty="0"/>
              <a:t>This is the order in which the content is presented.</a:t>
            </a:r>
          </a:p>
          <a:p>
            <a:endParaRPr lang="en-US" b="1" dirty="0"/>
          </a:p>
          <a:p>
            <a:r>
              <a:rPr lang="en-US" b="1" dirty="0"/>
              <a:t>Instruction</a:t>
            </a:r>
          </a:p>
          <a:p>
            <a:pPr marL="231160" indent="-231160" eaLnBrk="1" hangingPunct="1">
              <a:buFont typeface="+mj-lt"/>
              <a:buAutoNum type="arabicPeriod"/>
            </a:pPr>
            <a:r>
              <a:rPr lang="en-US" dirty="0"/>
              <a:t>Quickly review the agenda, found on page 5 of the workbook. </a:t>
            </a:r>
          </a:p>
          <a:p>
            <a:pPr marL="231160" indent="-231160" eaLnBrk="1" hangingPunct="1">
              <a:buFont typeface="+mj-lt"/>
              <a:buAutoNum type="arabicPeriod"/>
            </a:pPr>
            <a:r>
              <a:rPr lang="en-US" dirty="0"/>
              <a:t>Explain that each of the lessons addresses one or more of the previous learning outcomes.</a:t>
            </a:r>
          </a:p>
        </p:txBody>
      </p:sp>
      <p:sp>
        <p:nvSpPr>
          <p:cNvPr id="4" name="Slide Number Placeholder 3"/>
          <p:cNvSpPr>
            <a:spLocks noGrp="1"/>
          </p:cNvSpPr>
          <p:nvPr>
            <p:ph type="sldNum" sz="quarter" idx="10"/>
          </p:nvPr>
        </p:nvSpPr>
        <p:spPr/>
        <p:txBody>
          <a:bodyPr/>
          <a:lstStyle/>
          <a:p>
            <a:fld id="{23A8639D-BCD9-483A-951C-649070AE92B2}" type="slidenum">
              <a:rPr lang="en-US" smtClean="0"/>
              <a:pPr/>
              <a:t>24</a:t>
            </a:fld>
            <a:endParaRPr lang="en-US" dirty="0"/>
          </a:p>
        </p:txBody>
      </p:sp>
    </p:spTree>
    <p:extLst>
      <p:ext uri="{BB962C8B-B14F-4D97-AF65-F5344CB8AC3E}">
        <p14:creationId xmlns:p14="http://schemas.microsoft.com/office/powerpoint/2010/main" val="3822949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25</a:t>
            </a:fld>
            <a:endParaRPr lang="en-US" dirty="0"/>
          </a:p>
        </p:txBody>
      </p:sp>
    </p:spTree>
    <p:extLst>
      <p:ext uri="{BB962C8B-B14F-4D97-AF65-F5344CB8AC3E}">
        <p14:creationId xmlns:p14="http://schemas.microsoft.com/office/powerpoint/2010/main" val="1029441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26</a:t>
            </a:fld>
            <a:endParaRPr lang="en-US" dirty="0"/>
          </a:p>
        </p:txBody>
      </p:sp>
    </p:spTree>
    <p:extLst>
      <p:ext uri="{BB962C8B-B14F-4D97-AF65-F5344CB8AC3E}">
        <p14:creationId xmlns:p14="http://schemas.microsoft.com/office/powerpoint/2010/main" val="2703102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Duration</a:t>
            </a:r>
          </a:p>
          <a:p>
            <a:r>
              <a:rPr lang="en-US" b="0" dirty="0"/>
              <a:t>1 minute</a:t>
            </a:r>
          </a:p>
          <a:p>
            <a:endParaRPr lang="en-US" b="1" dirty="0"/>
          </a:p>
          <a:p>
            <a:r>
              <a:rPr lang="en-US" b="1" dirty="0"/>
              <a:t>Key message</a:t>
            </a:r>
          </a:p>
          <a:p>
            <a:r>
              <a:rPr lang="en-US" b="0" dirty="0"/>
              <a:t>A tool was developed under R26 to automate some of the decision-making procedures that we completed in Lessons 2 and 3.</a:t>
            </a:r>
          </a:p>
          <a:p>
            <a:endParaRPr lang="en-US" b="1" dirty="0"/>
          </a:p>
          <a:p>
            <a:r>
              <a:rPr lang="en-US" b="1" dirty="0"/>
              <a:t>Instruction</a:t>
            </a:r>
          </a:p>
          <a:p>
            <a:pPr marL="231160" indent="-231160">
              <a:buFont typeface="+mj-lt"/>
              <a:buAutoNum type="arabicPeriod"/>
            </a:pPr>
            <a:r>
              <a:rPr lang="en-US" dirty="0"/>
              <a:t>State that agencies have available to them automatic decision-making tools to assist with treatment selection at the project level. </a:t>
            </a:r>
          </a:p>
          <a:p>
            <a:pPr marL="231160" indent="-231160">
              <a:buFont typeface="+mj-lt"/>
              <a:buAutoNum type="arabicPeriod"/>
            </a:pPr>
            <a:r>
              <a:rPr lang="en-US" dirty="0"/>
              <a:t>Use the graphic to introduce the R26 tool at a high level. Advance to the next slide to provide a detailed explanation. </a:t>
            </a:r>
          </a:p>
          <a:p>
            <a:pPr marL="231160" indent="-231160">
              <a:buFont typeface="+mj-lt"/>
              <a:buAutoNum type="arabicPeriod"/>
            </a:pPr>
            <a:r>
              <a:rPr lang="en-US" dirty="0"/>
              <a:t>Refer participants to the hyperlink for further information on the tool. This is also where they can download it. </a:t>
            </a:r>
            <a:r>
              <a:rPr lang="en-US" u="sng" dirty="0">
                <a:hlinkClick r:id="rId3"/>
              </a:rPr>
              <a:t>http://shrp2.transportation.org/Pages/R26_HighTrafficVolRoadways</a:t>
            </a:r>
            <a:r>
              <a:rPr lang="en-US" u="sng">
                <a:hlinkClick r:id="rId3"/>
              </a:rPr>
              <a:t>.aspx</a:t>
            </a:r>
            <a:endParaRPr lang="en-US" dirty="0"/>
          </a:p>
        </p:txBody>
      </p:sp>
      <p:sp>
        <p:nvSpPr>
          <p:cNvPr id="4" name="Slide Number Placeholder 3"/>
          <p:cNvSpPr>
            <a:spLocks noGrp="1"/>
          </p:cNvSpPr>
          <p:nvPr>
            <p:ph type="sldNum" sz="quarter" idx="10"/>
          </p:nvPr>
        </p:nvSpPr>
        <p:spPr/>
        <p:txBody>
          <a:bodyPr/>
          <a:lstStyle/>
          <a:p>
            <a:fld id="{23A8639D-BCD9-483A-951C-649070AE92B2}" type="slidenum">
              <a:rPr lang="en-US" smtClean="0"/>
              <a:pPr/>
              <a:t>27</a:t>
            </a:fld>
            <a:endParaRPr lang="en-US" dirty="0"/>
          </a:p>
        </p:txBody>
      </p:sp>
    </p:spTree>
    <p:extLst>
      <p:ext uri="{BB962C8B-B14F-4D97-AF65-F5344CB8AC3E}">
        <p14:creationId xmlns:p14="http://schemas.microsoft.com/office/powerpoint/2010/main" val="1377864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28</a:t>
            </a:fld>
            <a:endParaRPr lang="en-US" dirty="0"/>
          </a:p>
        </p:txBody>
      </p:sp>
    </p:spTree>
    <p:extLst>
      <p:ext uri="{BB962C8B-B14F-4D97-AF65-F5344CB8AC3E}">
        <p14:creationId xmlns:p14="http://schemas.microsoft.com/office/powerpoint/2010/main" val="1057522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29</a:t>
            </a:fld>
            <a:endParaRPr lang="en-US" dirty="0"/>
          </a:p>
        </p:txBody>
      </p:sp>
    </p:spTree>
    <p:extLst>
      <p:ext uri="{BB962C8B-B14F-4D97-AF65-F5344CB8AC3E}">
        <p14:creationId xmlns:p14="http://schemas.microsoft.com/office/powerpoint/2010/main" val="240522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9525" y="725488"/>
            <a:ext cx="4851400" cy="3638550"/>
          </a:xfrm>
          <a:ln w="12701">
            <a:solidFill>
              <a:srgbClr val="000000"/>
            </a:solidFill>
            <a:prstDash val="solid"/>
            <a:miter/>
          </a:ln>
        </p:spPr>
      </p:sp>
      <p:sp>
        <p:nvSpPr>
          <p:cNvPr id="3" name="Notes Placeholder 2"/>
          <p:cNvSpPr txBox="1">
            <a:spLocks noGrp="1"/>
          </p:cNvSpPr>
          <p:nvPr>
            <p:ph type="body" sz="quarter" idx="1"/>
          </p:nvPr>
        </p:nvSpPr>
        <p:spPr/>
        <p:txBody>
          <a:bodyPr>
            <a:normAutofit lnSpcReduction="10000"/>
          </a:bodyPr>
          <a:lstStyle/>
          <a:p>
            <a:pPr>
              <a:spcBef>
                <a:spcPts val="529"/>
              </a:spcBef>
            </a:pPr>
            <a:r>
              <a:rPr lang="en-US" sz="1000" b="1" dirty="0">
                <a:latin typeface="Arial" panose="020B0604020202020204" pitchFamily="34" charset="0"/>
                <a:cs typeface="Arial" panose="020B0604020202020204" pitchFamily="34" charset="0"/>
              </a:rPr>
              <a:t>[Pam Hutton]</a:t>
            </a:r>
          </a:p>
          <a:p>
            <a:pPr>
              <a:spcBef>
                <a:spcPts val="529"/>
              </a:spcBef>
            </a:pPr>
            <a:endParaRPr lang="en-US" sz="1000" dirty="0">
              <a:latin typeface="Arial" panose="020B0604020202020204" pitchFamily="34" charset="0"/>
              <a:cs typeface="Arial" panose="020B0604020202020204" pitchFamily="34" charset="0"/>
            </a:endParaRPr>
          </a:p>
          <a:p>
            <a:pPr hangingPunct="1">
              <a:spcBef>
                <a:spcPts val="0"/>
              </a:spcBef>
            </a:pPr>
            <a:r>
              <a:rPr lang="en-US" sz="1000" dirty="0">
                <a:latin typeface="Arial" panose="020B0604020202020204" pitchFamily="34" charset="0"/>
                <a:cs typeface="Arial" panose="020B0604020202020204" pitchFamily="34" charset="0"/>
              </a:rPr>
              <a:t>SHRP2 is a collaborative effort to develop products and processes that can be used by transportation agencies to address key challenges, including safety, aging infrastructure, and congestion. </a:t>
            </a:r>
          </a:p>
          <a:p>
            <a:pPr hangingPunct="1">
              <a:spcBef>
                <a:spcPts val="0"/>
              </a:spcBef>
            </a:pPr>
            <a:endParaRPr lang="en-US" sz="1000" dirty="0">
              <a:latin typeface="Arial" panose="020B0604020202020204" pitchFamily="34" charset="0"/>
              <a:cs typeface="Arial" panose="020B0604020202020204" pitchFamily="34" charset="0"/>
            </a:endParaRPr>
          </a:p>
          <a:p>
            <a:pPr hangingPunct="1">
              <a:spcBef>
                <a:spcPts val="0"/>
              </a:spcBef>
            </a:pPr>
            <a:r>
              <a:rPr lang="en-US" sz="1000" dirty="0">
                <a:solidFill>
                  <a:srgbClr val="FF0000"/>
                </a:solidFill>
                <a:latin typeface="Arial" panose="020B0604020202020204" pitchFamily="34" charset="0"/>
                <a:cs typeface="Arial" panose="020B0604020202020204" pitchFamily="34" charset="0"/>
              </a:rPr>
              <a:t>TRB completed the SHRP2 research, and now FHWA and AASHTO are jointly implementing the resulting SHRP2 solutions that will help the transportation community enhance the Nation’s highway system.</a:t>
            </a:r>
          </a:p>
          <a:p>
            <a:pPr hangingPunct="1">
              <a:spcBef>
                <a:spcPts val="0"/>
              </a:spcBef>
            </a:pPr>
            <a:endParaRPr lang="en-US" sz="1000" dirty="0">
              <a:latin typeface="Arial" panose="020B0604020202020204" pitchFamily="34" charset="0"/>
              <a:cs typeface="Arial" panose="020B0604020202020204" pitchFamily="34" charset="0"/>
            </a:endParaRPr>
          </a:p>
          <a:p>
            <a:pPr hangingPunct="1">
              <a:spcBef>
                <a:spcPts val="0"/>
              </a:spcBef>
            </a:pPr>
            <a:r>
              <a:rPr lang="en-US" sz="1000" dirty="0">
                <a:latin typeface="Arial" panose="020B0604020202020204" pitchFamily="34" charset="0"/>
                <a:cs typeface="Arial" panose="020B0604020202020204" pitchFamily="34" charset="0"/>
              </a:rPr>
              <a:t>We call the results of SHRP2 research ‘solutions’ because, in many cases, the products are processes, software, testing procedures, and specifications designed to fill knowledge gaps that have prevented existing innovations from being used more widely. </a:t>
            </a:r>
          </a:p>
          <a:p>
            <a:pPr hangingPunct="1">
              <a:spcBef>
                <a:spcPts val="0"/>
              </a:spcBef>
            </a:pPr>
            <a:endParaRPr lang="en-US" sz="1000" dirty="0">
              <a:latin typeface="Arial" panose="020B0604020202020204" pitchFamily="34" charset="0"/>
              <a:cs typeface="Arial" panose="020B0604020202020204" pitchFamily="34" charset="0"/>
            </a:endParaRPr>
          </a:p>
          <a:p>
            <a:pPr hangingPunct="1">
              <a:spcBef>
                <a:spcPts val="0"/>
              </a:spcBef>
            </a:pPr>
            <a:r>
              <a:rPr lang="en-US" sz="1000" dirty="0">
                <a:latin typeface="Arial" panose="020B0604020202020204" pitchFamily="34" charset="0"/>
                <a:cs typeface="Arial" panose="020B0604020202020204" pitchFamily="34" charset="0"/>
              </a:rPr>
              <a:t>SHRP2 Solutions fit into existing agency processes and help practitioners advance the state of the practice—by being smarter, using resources more wisely, and engaging key partners in decision making.</a:t>
            </a:r>
          </a:p>
          <a:p>
            <a:pPr hangingPunct="1">
              <a:spcBef>
                <a:spcPts val="0"/>
              </a:spcBef>
            </a:pPr>
            <a:endParaRPr lang="en-US" sz="1000" dirty="0">
              <a:latin typeface="Arial" panose="020B0604020202020204" pitchFamily="34" charset="0"/>
              <a:cs typeface="Arial" panose="020B0604020202020204" pitchFamily="34" charset="0"/>
            </a:endParaRPr>
          </a:p>
          <a:p>
            <a:pPr hangingPunct="1">
              <a:spcBef>
                <a:spcPts val="0"/>
              </a:spcBef>
            </a:pPr>
            <a:r>
              <a:rPr lang="en-US" sz="1000" dirty="0">
                <a:latin typeface="Arial" panose="020B0604020202020204" pitchFamily="34" charset="0"/>
                <a:cs typeface="Arial" panose="020B0604020202020204" pitchFamily="34" charset="0"/>
              </a:rPr>
              <a:t>SHRP2 Solutions offer new technologies and processes to enhance the efficiency of transportation agencies. </a:t>
            </a:r>
          </a:p>
          <a:p>
            <a:pPr hangingPunct="1">
              <a:spcBef>
                <a:spcPts val="0"/>
              </a:spcBef>
            </a:pPr>
            <a:endParaRPr lang="en-US" sz="1000" dirty="0">
              <a:latin typeface="Arial" panose="020B0604020202020204" pitchFamily="34" charset="0"/>
              <a:cs typeface="Arial" panose="020B0604020202020204" pitchFamily="34" charset="0"/>
            </a:endParaRPr>
          </a:p>
          <a:p>
            <a:pPr hangingPunct="1">
              <a:spcBef>
                <a:spcPts val="0"/>
              </a:spcBef>
            </a:pPr>
            <a:r>
              <a:rPr lang="en-US" sz="1000" dirty="0">
                <a:latin typeface="Arial" panose="020B0604020202020204" pitchFamily="34" charset="0"/>
                <a:cs typeface="Arial" panose="020B0604020202020204" pitchFamily="34" charset="0"/>
              </a:rPr>
              <a:t>To date, SHRP2 products are being used on more than 275 transportation projects nationwide.</a:t>
            </a:r>
          </a:p>
          <a:p>
            <a:pPr hangingPunct="1">
              <a:spcBef>
                <a:spcPts val="0"/>
              </a:spcBef>
            </a:pPr>
            <a:endParaRPr lang="en-US" sz="1000" dirty="0">
              <a:latin typeface="Arial" panose="020B0604020202020204" pitchFamily="34" charset="0"/>
              <a:cs typeface="Arial" panose="020B0604020202020204" pitchFamily="34" charset="0"/>
            </a:endParaRPr>
          </a:p>
          <a:p>
            <a:pPr defTabSz="966805" eaLnBrk="1" fontAlgn="auto" hangingPunct="1">
              <a:spcBef>
                <a:spcPts val="0"/>
              </a:spcBef>
              <a:spcAft>
                <a:spcPts val="0"/>
              </a:spcAft>
              <a:defRPr/>
            </a:pPr>
            <a:r>
              <a:rPr lang="en-US" sz="1000" dirty="0">
                <a:solidFill>
                  <a:srgbClr val="000000"/>
                </a:solidFill>
                <a:latin typeface="Arial" panose="020B0604020202020204" pitchFamily="34" charset="0"/>
                <a:cs typeface="Arial" panose="020B0604020202020204" pitchFamily="34" charset="0"/>
              </a:rPr>
              <a:t>Earlier this year, we also launched a new initiative called SHRP2 Education Connection.  This opportunity is designed to introduce SHRP2’s proven innovations and technologies to the next generation of transportation professionals encouraging academia to incorporate SHRP2 Solutions into transportation coursework—and bringing SHRP2 products into the classroom.  </a:t>
            </a:r>
          </a:p>
          <a:p>
            <a:pPr hangingPunct="1">
              <a:spcBef>
                <a:spcPts val="0"/>
              </a:spcBef>
            </a:pPr>
            <a:endParaRPr lang="en-US" sz="1000" dirty="0">
              <a:latin typeface="Arial" panose="020B0604020202020204" pitchFamily="34" charset="0"/>
              <a:cs typeface="Arial" panose="020B0604020202020204" pitchFamily="34" charset="0"/>
            </a:endParaRPr>
          </a:p>
          <a:p>
            <a:pPr hangingPunct="1">
              <a:spcBef>
                <a:spcPts val="0"/>
              </a:spcBef>
            </a:pP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txBox="1"/>
          <p:nvPr/>
        </p:nvSpPr>
        <p:spPr>
          <a:xfrm>
            <a:off x="4197157" y="9209494"/>
            <a:ext cx="3212404" cy="485144"/>
          </a:xfrm>
          <a:prstGeom prst="rect">
            <a:avLst/>
          </a:prstGeom>
          <a:noFill/>
          <a:ln>
            <a:noFill/>
          </a:ln>
        </p:spPr>
        <p:txBody>
          <a:bodyPr vert="horz" wrap="square" lIns="97687" tIns="48837" rIns="97687" bIns="48837" anchor="b" anchorCtr="0" compatLnSpc="1"/>
          <a:lstStyle/>
          <a:p>
            <a:pPr algn="r" defTabSz="958753">
              <a:defRPr sz="1800" b="0" i="0" u="none" strike="noStrike" kern="0" cap="none" spc="0" baseline="0">
                <a:solidFill>
                  <a:srgbClr val="000000"/>
                </a:solidFill>
                <a:uFillTx/>
              </a:defRPr>
            </a:pPr>
            <a:fld id="{D34FC6D6-C945-4A2A-94D3-FD3B088159FB}" type="slidenum">
              <a:rPr/>
              <a:pPr algn="r" defTabSz="958753">
                <a:defRPr sz="1800" b="0" i="0" u="none" strike="noStrike" kern="0" cap="none" spc="0" baseline="0">
                  <a:solidFill>
                    <a:srgbClr val="000000"/>
                  </a:solidFill>
                  <a:uFillTx/>
                </a:defRPr>
              </a:pPr>
              <a:t>3</a:t>
            </a:fld>
            <a:endParaRPr lang="en-US" sz="1300" dirty="0">
              <a:solidFill>
                <a:srgbClr val="000000"/>
              </a:solidFill>
              <a:latin typeface="Arial" pitchFamily="34"/>
            </a:endParaRPr>
          </a:p>
        </p:txBody>
      </p:sp>
    </p:spTree>
    <p:extLst>
      <p:ext uri="{BB962C8B-B14F-4D97-AF65-F5344CB8AC3E}">
        <p14:creationId xmlns:p14="http://schemas.microsoft.com/office/powerpoint/2010/main" val="1684402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30</a:t>
            </a:fld>
            <a:endParaRPr lang="en-US" dirty="0"/>
          </a:p>
        </p:txBody>
      </p:sp>
    </p:spTree>
    <p:extLst>
      <p:ext uri="{BB962C8B-B14F-4D97-AF65-F5344CB8AC3E}">
        <p14:creationId xmlns:p14="http://schemas.microsoft.com/office/powerpoint/2010/main" val="3236921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31</a:t>
            </a:fld>
            <a:endParaRPr lang="en-US" dirty="0"/>
          </a:p>
        </p:txBody>
      </p:sp>
    </p:spTree>
    <p:extLst>
      <p:ext uri="{BB962C8B-B14F-4D97-AF65-F5344CB8AC3E}">
        <p14:creationId xmlns:p14="http://schemas.microsoft.com/office/powerpoint/2010/main" val="2134163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32</a:t>
            </a:fld>
            <a:endParaRPr lang="en-US" dirty="0"/>
          </a:p>
        </p:txBody>
      </p:sp>
    </p:spTree>
    <p:extLst>
      <p:ext uri="{BB962C8B-B14F-4D97-AF65-F5344CB8AC3E}">
        <p14:creationId xmlns:p14="http://schemas.microsoft.com/office/powerpoint/2010/main" val="1250787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33</a:t>
            </a:fld>
            <a:endParaRPr lang="en-US" dirty="0"/>
          </a:p>
        </p:txBody>
      </p:sp>
    </p:spTree>
    <p:extLst>
      <p:ext uri="{BB962C8B-B14F-4D97-AF65-F5344CB8AC3E}">
        <p14:creationId xmlns:p14="http://schemas.microsoft.com/office/powerpoint/2010/main" val="1471823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34</a:t>
            </a:fld>
            <a:endParaRPr lang="en-US" dirty="0"/>
          </a:p>
        </p:txBody>
      </p:sp>
    </p:spTree>
    <p:extLst>
      <p:ext uri="{BB962C8B-B14F-4D97-AF65-F5344CB8AC3E}">
        <p14:creationId xmlns:p14="http://schemas.microsoft.com/office/powerpoint/2010/main" val="2984846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35</a:t>
            </a:fld>
            <a:endParaRPr lang="en-US" dirty="0"/>
          </a:p>
        </p:txBody>
      </p:sp>
    </p:spTree>
    <p:extLst>
      <p:ext uri="{BB962C8B-B14F-4D97-AF65-F5344CB8AC3E}">
        <p14:creationId xmlns:p14="http://schemas.microsoft.com/office/powerpoint/2010/main" val="3824568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36</a:t>
            </a:fld>
            <a:endParaRPr lang="en-US" dirty="0"/>
          </a:p>
        </p:txBody>
      </p:sp>
    </p:spTree>
    <p:extLst>
      <p:ext uri="{BB962C8B-B14F-4D97-AF65-F5344CB8AC3E}">
        <p14:creationId xmlns:p14="http://schemas.microsoft.com/office/powerpoint/2010/main" val="295746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37</a:t>
            </a:fld>
            <a:endParaRPr lang="en-US" dirty="0"/>
          </a:p>
        </p:txBody>
      </p:sp>
    </p:spTree>
    <p:extLst>
      <p:ext uri="{BB962C8B-B14F-4D97-AF65-F5344CB8AC3E}">
        <p14:creationId xmlns:p14="http://schemas.microsoft.com/office/powerpoint/2010/main" val="2366776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38</a:t>
            </a:fld>
            <a:endParaRPr lang="en-US" dirty="0"/>
          </a:p>
        </p:txBody>
      </p:sp>
    </p:spTree>
    <p:extLst>
      <p:ext uri="{BB962C8B-B14F-4D97-AF65-F5344CB8AC3E}">
        <p14:creationId xmlns:p14="http://schemas.microsoft.com/office/powerpoint/2010/main" val="207720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39</a:t>
            </a:fld>
            <a:endParaRPr lang="en-US" dirty="0"/>
          </a:p>
        </p:txBody>
      </p:sp>
    </p:spTree>
    <p:extLst>
      <p:ext uri="{BB962C8B-B14F-4D97-AF65-F5344CB8AC3E}">
        <p14:creationId xmlns:p14="http://schemas.microsoft.com/office/powerpoint/2010/main" val="133794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2210" eaLnBrk="1" fontAlgn="auto">
              <a:spcBef>
                <a:spcPts val="413"/>
              </a:spcBef>
              <a:spcAft>
                <a:spcPts val="0"/>
              </a:spcAft>
              <a:defRPr/>
            </a:pPr>
            <a:r>
              <a:rPr lang="en-US" sz="1100" b="1" dirty="0">
                <a:latin typeface="Calibri"/>
              </a:rPr>
              <a:t>I know a lot of you attended the webinar yesterday so you probably already heard about R26  Preservation for high-volume traffic roadways.  </a:t>
            </a:r>
            <a:endParaRPr lang="en-US" sz="1100" dirty="0">
              <a:latin typeface="Calibri"/>
              <a:cs typeface="Arial" panose="020B0604020202020204" pitchFamily="34" charset="0"/>
            </a:endParaRPr>
          </a:p>
          <a:p>
            <a:endParaRPr lang="en-US" dirty="0"/>
          </a:p>
          <a:p>
            <a:r>
              <a:rPr lang="en-US" dirty="0"/>
              <a:t>The primary Goal for the R26 Project is to demonstrate that preservation can be successfully done on high-traffic-volume highways and identify the best practices used by State agencies.  </a:t>
            </a:r>
          </a:p>
          <a:p>
            <a:endParaRPr lang="en-US" dirty="0"/>
          </a:p>
          <a:p>
            <a:r>
              <a:rPr lang="en-US" dirty="0"/>
              <a:t>Under R26, a series of guidelines and technical summaries have been developed to help transportation agencies match roadway conditions to specific preservation strategies, to help transportation agencies identify the best options to maintain heavily-traveled roadways. </a:t>
            </a:r>
            <a:br>
              <a:rPr lang="en-US" dirty="0"/>
            </a:br>
            <a:br>
              <a:rPr lang="en-US" dirty="0"/>
            </a:br>
            <a:endParaRPr lang="en-US" i="0" dirty="0"/>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4</a:t>
            </a:fld>
            <a:endParaRPr lang="en-US" dirty="0"/>
          </a:p>
        </p:txBody>
      </p:sp>
    </p:spTree>
    <p:extLst>
      <p:ext uri="{BB962C8B-B14F-4D97-AF65-F5344CB8AC3E}">
        <p14:creationId xmlns:p14="http://schemas.microsoft.com/office/powerpoint/2010/main" val="2117794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14 agencies presently participating, in total they executed 32 preservation project and placed over 40 preservation treatments on high volume traffic roadways.  </a:t>
            </a:r>
          </a:p>
          <a:p>
            <a:endParaRPr lang="en-US" dirty="0"/>
          </a:p>
          <a:p>
            <a:r>
              <a:rPr lang="en-US" dirty="0"/>
              <a:t>We also conducted a Showcase in Mass on July of 2015 to review a project along Route 3 that had over 100,000 ADT,</a:t>
            </a:r>
          </a:p>
          <a:p>
            <a:endParaRPr lang="en-US" dirty="0"/>
          </a:p>
          <a:p>
            <a:r>
              <a:rPr lang="en-US" dirty="0"/>
              <a:t>Had an open house at </a:t>
            </a:r>
            <a:r>
              <a:rPr lang="en-US" dirty="0" err="1"/>
              <a:t>MNRoads</a:t>
            </a:r>
            <a:endParaRPr lang="en-US" dirty="0"/>
          </a:p>
          <a:p>
            <a:endParaRPr lang="en-US" dirty="0"/>
          </a:p>
          <a:p>
            <a:r>
              <a:rPr lang="en-US" dirty="0"/>
              <a:t>Held three 4-hrs workshops</a:t>
            </a:r>
          </a:p>
          <a:p>
            <a:endParaRPr lang="en-US" dirty="0"/>
          </a:p>
          <a:p>
            <a:r>
              <a:rPr lang="en-US" dirty="0"/>
              <a:t>Held Quarterly </a:t>
            </a:r>
            <a:r>
              <a:rPr lang="en-US" dirty="0" err="1"/>
              <a:t>Usergroup</a:t>
            </a:r>
            <a:r>
              <a:rPr lang="en-US" dirty="0"/>
              <a:t> webinars,   </a:t>
            </a:r>
          </a:p>
          <a:p>
            <a:endParaRPr lang="en-US" dirty="0"/>
          </a:p>
          <a:p>
            <a:r>
              <a:rPr lang="en-US" dirty="0"/>
              <a:t>And conducted 1 peer exchange, with two more scheduled in the near future (at Williamsport, PA on 29 June 2016 and St. Louis, MO on 9 Aug 2016)  </a:t>
            </a:r>
          </a:p>
          <a:p>
            <a:endParaRPr lang="en-US" dirty="0"/>
          </a:p>
          <a:p>
            <a:r>
              <a:rPr lang="en-US" dirty="0"/>
              <a:t>This is just an example of the activities typically provided for each solution being implemented.  </a:t>
            </a:r>
          </a:p>
        </p:txBody>
      </p:sp>
      <p:sp>
        <p:nvSpPr>
          <p:cNvPr id="4" name="Slide Number Placeholder 3"/>
          <p:cNvSpPr>
            <a:spLocks noGrp="1"/>
          </p:cNvSpPr>
          <p:nvPr>
            <p:ph type="sldNum" sz="quarter" idx="10"/>
          </p:nvPr>
        </p:nvSpPr>
        <p:spPr/>
        <p:txBody>
          <a:bodyPr/>
          <a:lstStyle/>
          <a:p>
            <a:pPr>
              <a:defRPr/>
            </a:pPr>
            <a:fld id="{5EAEE385-7D4E-41C6-980B-09B428B0FE10}" type="slidenum">
              <a:rPr lang="en-US" smtClean="0"/>
              <a:pPr>
                <a:defRPr/>
              </a:pPr>
              <a:t>40</a:t>
            </a:fld>
            <a:endParaRPr lang="en-US" dirty="0"/>
          </a:p>
        </p:txBody>
      </p:sp>
    </p:spTree>
    <p:extLst>
      <p:ext uri="{BB962C8B-B14F-4D97-AF65-F5344CB8AC3E}">
        <p14:creationId xmlns:p14="http://schemas.microsoft.com/office/powerpoint/2010/main" val="2178563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73163" y="693738"/>
            <a:ext cx="4640262" cy="3479800"/>
          </a:xfr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Arial" pitchFamily="34" charset="0"/>
              <a:cs typeface="Arial" pitchFamily="34" charset="0"/>
            </a:endParaRPr>
          </a:p>
        </p:txBody>
      </p:sp>
      <p:sp>
        <p:nvSpPr>
          <p:cNvPr id="4" name="Slide Number Placeholder 3"/>
          <p:cNvSpPr txBox="1"/>
          <p:nvPr/>
        </p:nvSpPr>
        <p:spPr>
          <a:xfrm>
            <a:off x="3957202" y="8805372"/>
            <a:ext cx="3027791" cy="464490"/>
          </a:xfrm>
          <a:prstGeom prst="rect">
            <a:avLst/>
          </a:prstGeom>
          <a:noFill/>
          <a:ln>
            <a:noFill/>
          </a:ln>
        </p:spPr>
        <p:txBody>
          <a:bodyPr lIns="93292" tIns="46643" rIns="93292" bIns="46643" anchor="b"/>
          <a:lstStyle/>
          <a:p>
            <a:pPr algn="r">
              <a:defRPr sz="1800" b="0" i="0" u="none" strike="noStrike" kern="0" cap="none" spc="0" baseline="0">
                <a:solidFill>
                  <a:srgbClr val="000000"/>
                </a:solidFill>
                <a:uFillTx/>
              </a:defRPr>
            </a:pPr>
            <a:fld id="{9EAA4D49-4E10-4C55-9BF4-B2E3FDCDBF40}" type="slidenum">
              <a:rPr kern="0">
                <a:solidFill>
                  <a:srgbClr val="000000"/>
                </a:solidFill>
              </a:rPr>
              <a:pPr algn="r">
                <a:defRPr sz="1800" b="0" i="0" u="none" strike="noStrike" kern="0" cap="none" spc="0" baseline="0">
                  <a:solidFill>
                    <a:srgbClr val="000000"/>
                  </a:solidFill>
                  <a:uFillTx/>
                </a:defRPr>
              </a:pPr>
              <a:t>41</a:t>
            </a:fld>
            <a:endParaRPr lang="en-US" sz="1200" kern="0" dirty="0">
              <a:solidFill>
                <a:srgbClr val="000000"/>
              </a:solidFill>
              <a:latin typeface="Arial"/>
            </a:endParaRPr>
          </a:p>
        </p:txBody>
      </p:sp>
    </p:spTree>
    <p:extLst>
      <p:ext uri="{BB962C8B-B14F-4D97-AF65-F5344CB8AC3E}">
        <p14:creationId xmlns:p14="http://schemas.microsoft.com/office/powerpoint/2010/main" val="334348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SHRP2 Solution now being implemented across 14 DOTs from the first round of implementation is </a:t>
            </a:r>
            <a:r>
              <a:rPr lang="en-US" b="1" i="1" dirty="0"/>
              <a:t>Preservation Techniques for Heavily Traveled Roadways (R26). </a:t>
            </a:r>
          </a:p>
          <a:p>
            <a:endParaRPr lang="en-US" dirty="0"/>
          </a:p>
          <a:p>
            <a:r>
              <a:rPr lang="en-US" dirty="0"/>
              <a:t>Many transportation agencies have been using effective pavement preservation techniques on low-volume roadways. But quick-fixes could also be the answer for higher-volume roads in urban and rural settings.</a:t>
            </a:r>
          </a:p>
          <a:p>
            <a:br>
              <a:rPr lang="en-US" dirty="0"/>
            </a:br>
            <a:r>
              <a:rPr lang="en-US" dirty="0"/>
              <a:t>Under SHRP2, a series of guidelines and technical summaries have been developed to help transportation agencies match roadway conditions to specific preservation strategies. Two documents, (1)</a:t>
            </a:r>
            <a:r>
              <a:rPr lang="en-US" i="1" dirty="0"/>
              <a:t>Guidelines for the Preservation of High-Volume Roads</a:t>
            </a:r>
            <a:r>
              <a:rPr lang="en-US" dirty="0"/>
              <a:t> and (2) </a:t>
            </a:r>
            <a:r>
              <a:rPr lang="en-US" i="1" dirty="0"/>
              <a:t>Preservation Approaches for High-Traffic-Volume Roadways, </a:t>
            </a:r>
            <a:r>
              <a:rPr lang="en-US" dirty="0"/>
              <a:t>have been developed to help transportation agencies identify the best options to maintain heavily-traveled roadways. </a:t>
            </a:r>
            <a:br>
              <a:rPr lang="en-US" dirty="0"/>
            </a:br>
            <a:br>
              <a:rPr lang="en-US" dirty="0"/>
            </a:br>
            <a:r>
              <a:rPr lang="en-US" dirty="0"/>
              <a:t>These tools provide effective guidance that will enable transportation agencies to extend the service life of a roadway, save construction or rehab costs, and reduce work zone accidents.</a:t>
            </a:r>
          </a:p>
          <a:p>
            <a:r>
              <a:rPr lang="en-US" dirty="0"/>
              <a:t> </a:t>
            </a:r>
          </a:p>
          <a:p>
            <a:endParaRPr lang="en-US" dirty="0"/>
          </a:p>
          <a:p>
            <a:pPr defTabSz="924641"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67747A22-BE23-4160-AC3C-DB659612DF27}" type="slidenum">
              <a:rPr lang="en-US" smtClean="0"/>
              <a:pPr/>
              <a:t>5</a:t>
            </a:fld>
            <a:endParaRPr lang="en-US" dirty="0"/>
          </a:p>
        </p:txBody>
      </p:sp>
    </p:spTree>
    <p:extLst>
      <p:ext uri="{BB962C8B-B14F-4D97-AF65-F5344CB8AC3E}">
        <p14:creationId xmlns:p14="http://schemas.microsoft.com/office/powerpoint/2010/main" val="24846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b="1" dirty="0"/>
              <a:t>Duration</a:t>
            </a:r>
          </a:p>
          <a:p>
            <a:r>
              <a:rPr lang="en-US" b="0" dirty="0"/>
              <a:t>1-2 minutes</a:t>
            </a:r>
          </a:p>
          <a:p>
            <a:endParaRPr lang="en-US" b="1" dirty="0"/>
          </a:p>
          <a:p>
            <a:r>
              <a:rPr lang="en-US" b="1" dirty="0"/>
              <a:t>Key message</a:t>
            </a:r>
          </a:p>
          <a:p>
            <a:r>
              <a:rPr lang="en-US" b="0" dirty="0"/>
              <a:t>There is no standard definition for high-volume.  As you can see by the graphic, </a:t>
            </a:r>
            <a:r>
              <a:rPr lang="en-US" b="0" dirty="0">
                <a:solidFill>
                  <a:srgbClr val="FF0000"/>
                </a:solidFill>
              </a:rPr>
              <a:t>when</a:t>
            </a:r>
            <a:r>
              <a:rPr lang="en-US" b="0" baseline="0" dirty="0">
                <a:solidFill>
                  <a:srgbClr val="FF0000"/>
                </a:solidFill>
              </a:rPr>
              <a:t> the R26 study was done there was wide variation in how </a:t>
            </a:r>
            <a:r>
              <a:rPr lang="en-US" b="0" dirty="0"/>
              <a:t>each state defined</a:t>
            </a:r>
            <a:r>
              <a:rPr lang="en-US" b="0" baseline="0" dirty="0"/>
              <a:t> </a:t>
            </a:r>
            <a:r>
              <a:rPr lang="en-US" b="0" dirty="0"/>
              <a:t>this.</a:t>
            </a:r>
          </a:p>
          <a:p>
            <a:endParaRPr lang="en-US" b="1" dirty="0"/>
          </a:p>
          <a:p>
            <a:r>
              <a:rPr lang="en-US" b="1" dirty="0"/>
              <a:t>Instruction</a:t>
            </a:r>
          </a:p>
          <a:p>
            <a:pPr marL="231160" indent="-231160">
              <a:buFont typeface="+mj-lt"/>
              <a:buAutoNum type="arabicPeriod"/>
            </a:pPr>
            <a:r>
              <a:rPr lang="en-US" b="0" dirty="0"/>
              <a:t>Explain the color-coding on the graphic.</a:t>
            </a:r>
          </a:p>
          <a:p>
            <a:pPr marL="231160" indent="-231160">
              <a:buFont typeface="+mj-lt"/>
              <a:buAutoNum type="arabicPeriod"/>
            </a:pPr>
            <a:r>
              <a:rPr lang="en-US" b="0" dirty="0"/>
              <a:t>Ask, “How does your state define ‘high-volume traffic’?</a:t>
            </a:r>
            <a:r>
              <a:rPr lang="en-US" b="0" baseline="0" dirty="0"/>
              <a:t>  Has it changed in the past several years?”</a:t>
            </a:r>
            <a:endParaRPr lang="en-US" b="0" dirty="0"/>
          </a:p>
          <a:p>
            <a:endParaRPr lang="en-US" dirty="0"/>
          </a:p>
          <a:p>
            <a:r>
              <a:rPr lang="en-US" dirty="0"/>
              <a:t>Note: High-volume roads do not necessarily mean high-speed roads.</a:t>
            </a:r>
          </a:p>
        </p:txBody>
      </p:sp>
    </p:spTree>
    <p:extLst>
      <p:ext uri="{BB962C8B-B14F-4D97-AF65-F5344CB8AC3E}">
        <p14:creationId xmlns:p14="http://schemas.microsoft.com/office/powerpoint/2010/main" val="3195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a:ln/>
        </p:spPr>
        <p:txBody>
          <a:bodyPr/>
          <a:lstStyle/>
          <a:p>
            <a:pPr marL="242048" indent="-242048"/>
            <a:endParaRPr lang="en-US" b="1" dirty="0"/>
          </a:p>
        </p:txBody>
      </p:sp>
    </p:spTree>
    <p:extLst>
      <p:ext uri="{BB962C8B-B14F-4D97-AF65-F5344CB8AC3E}">
        <p14:creationId xmlns:p14="http://schemas.microsoft.com/office/powerpoint/2010/main" val="332161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p:spPr>
        <p:txBody>
          <a:bodyPr/>
          <a:lstStyle/>
          <a:p>
            <a:endParaRPr lang="en-US" b="1" dirty="0"/>
          </a:p>
        </p:txBody>
      </p:sp>
    </p:spTree>
    <p:extLst>
      <p:ext uri="{BB962C8B-B14F-4D97-AF65-F5344CB8AC3E}">
        <p14:creationId xmlns:p14="http://schemas.microsoft.com/office/powerpoint/2010/main" val="283922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p:spPr>
        <p:txBody>
          <a:bodyPr/>
          <a:lstStyle/>
          <a:p>
            <a:endParaRPr lang="en-US" b="1" dirty="0"/>
          </a:p>
        </p:txBody>
      </p:sp>
    </p:spTree>
    <p:extLst>
      <p:ext uri="{BB962C8B-B14F-4D97-AF65-F5344CB8AC3E}">
        <p14:creationId xmlns:p14="http://schemas.microsoft.com/office/powerpoint/2010/main" val="237267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E25C5CDF-712D-422E-8D07-92827EAAEAAC}"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E13798DF-AF66-48C7-9228-4FE405490162}" type="slidenum">
              <a:rPr lang="en-US"/>
              <a:pPr>
                <a:defRPr/>
              </a:pPr>
              <a:t>‹#›</a:t>
            </a:fld>
            <a:endParaRPr lang="en-US" dirty="0"/>
          </a:p>
        </p:txBody>
      </p:sp>
    </p:spTree>
    <p:extLst>
      <p:ext uri="{BB962C8B-B14F-4D97-AF65-F5344CB8AC3E}">
        <p14:creationId xmlns:p14="http://schemas.microsoft.com/office/powerpoint/2010/main" val="6456085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AE1FC2E0-F802-49B8-A05B-C09581936789}"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8E5942FD-3897-409B-95F5-92F5EB28B17A}" type="slidenum">
              <a:rPr lang="en-US"/>
              <a:pPr>
                <a:defRPr/>
              </a:pPr>
              <a:t>‹#›</a:t>
            </a:fld>
            <a:endParaRPr lang="en-US" dirty="0"/>
          </a:p>
        </p:txBody>
      </p:sp>
    </p:spTree>
    <p:extLst>
      <p:ext uri="{BB962C8B-B14F-4D97-AF65-F5344CB8AC3E}">
        <p14:creationId xmlns:p14="http://schemas.microsoft.com/office/powerpoint/2010/main" val="12350274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13EADD17-A3DE-4C4A-BA93-5E141B9A7FFF}"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06BD68FE-8E4C-4D0B-928F-361E02A4616B}" type="slidenum">
              <a:rPr lang="en-US"/>
              <a:pPr>
                <a:defRPr/>
              </a:pPr>
              <a:t>‹#›</a:t>
            </a:fld>
            <a:endParaRPr lang="en-US" dirty="0"/>
          </a:p>
        </p:txBody>
      </p:sp>
    </p:spTree>
    <p:extLst>
      <p:ext uri="{BB962C8B-B14F-4D97-AF65-F5344CB8AC3E}">
        <p14:creationId xmlns:p14="http://schemas.microsoft.com/office/powerpoint/2010/main" val="5980716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D588553E-9E88-47D0-BA27-918D0B1BEE12}"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CD5B16AA-C362-4C28-8599-5526A6EDAFE6}" type="slidenum">
              <a:rPr lang="en-US"/>
              <a:pPr>
                <a:defRPr/>
              </a:pPr>
              <a:t>‹#›</a:t>
            </a:fld>
            <a:endParaRPr lang="en-US" dirty="0"/>
          </a:p>
        </p:txBody>
      </p:sp>
    </p:spTree>
    <p:extLst>
      <p:ext uri="{BB962C8B-B14F-4D97-AF65-F5344CB8AC3E}">
        <p14:creationId xmlns:p14="http://schemas.microsoft.com/office/powerpoint/2010/main" val="18158622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B3BD542C-08FD-4539-819E-A36EB922C180}"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03F5F980-F43F-4B2F-869F-11EDF19EFC30}" type="slidenum">
              <a:rPr lang="en-US"/>
              <a:pPr>
                <a:defRPr/>
              </a:pPr>
              <a:t>‹#›</a:t>
            </a:fld>
            <a:endParaRPr lang="en-US" dirty="0"/>
          </a:p>
        </p:txBody>
      </p:sp>
    </p:spTree>
    <p:extLst>
      <p:ext uri="{BB962C8B-B14F-4D97-AF65-F5344CB8AC3E}">
        <p14:creationId xmlns:p14="http://schemas.microsoft.com/office/powerpoint/2010/main" val="9897263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DB2BB2DA-5077-4691-908F-1E455E1198D4}"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1C736D3D-0E7D-4474-8287-0746729138A6}" type="slidenum">
              <a:rPr lang="en-US"/>
              <a:pPr>
                <a:defRPr/>
              </a:pPr>
              <a:t>‹#›</a:t>
            </a:fld>
            <a:endParaRPr lang="en-US" dirty="0"/>
          </a:p>
        </p:txBody>
      </p:sp>
    </p:spTree>
    <p:extLst>
      <p:ext uri="{BB962C8B-B14F-4D97-AF65-F5344CB8AC3E}">
        <p14:creationId xmlns:p14="http://schemas.microsoft.com/office/powerpoint/2010/main" val="27810955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6BBDF617-D770-43AD-9BD7-D692F81DE5EE}"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043CE1A3-1C40-46F3-9E82-EE26176B2693}" type="slidenum">
              <a:rPr lang="en-US"/>
              <a:pPr>
                <a:defRPr/>
              </a:pPr>
              <a:t>‹#›</a:t>
            </a:fld>
            <a:endParaRPr lang="en-US" dirty="0"/>
          </a:p>
        </p:txBody>
      </p:sp>
    </p:spTree>
    <p:extLst>
      <p:ext uri="{BB962C8B-B14F-4D97-AF65-F5344CB8AC3E}">
        <p14:creationId xmlns:p14="http://schemas.microsoft.com/office/powerpoint/2010/main" val="42736773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07CB1276-3962-4AE8-91F3-0E54B5B1730F}" type="datetimeFigureOut">
              <a:rPr lang="en-US"/>
              <a:pPr>
                <a:defRPr/>
              </a:pPr>
              <a:t>8/14/2019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34F92453-F372-4FBF-8A70-89C84D09FEBD}" type="slidenum">
              <a:rPr lang="en-US"/>
              <a:pPr>
                <a:defRPr/>
              </a:pPr>
              <a:t>‹#›</a:t>
            </a:fld>
            <a:endParaRPr lang="en-US" dirty="0"/>
          </a:p>
        </p:txBody>
      </p:sp>
    </p:spTree>
    <p:extLst>
      <p:ext uri="{BB962C8B-B14F-4D97-AF65-F5344CB8AC3E}">
        <p14:creationId xmlns:p14="http://schemas.microsoft.com/office/powerpoint/2010/main" val="3450172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00C3A7A1-4CD1-4C8B-8B41-12FE7389BF05}" type="datetimeFigureOut">
              <a:rPr lang="en-US"/>
              <a:pPr>
                <a:defRPr/>
              </a:pPr>
              <a:t>8/14/2019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3B12434B-E461-4026-8939-7ED1F7B578B9}" type="slidenum">
              <a:rPr lang="en-US"/>
              <a:pPr>
                <a:defRPr/>
              </a:pPr>
              <a:t>‹#›</a:t>
            </a:fld>
            <a:endParaRPr lang="en-US" dirty="0"/>
          </a:p>
        </p:txBody>
      </p:sp>
    </p:spTree>
    <p:extLst>
      <p:ext uri="{BB962C8B-B14F-4D97-AF65-F5344CB8AC3E}">
        <p14:creationId xmlns:p14="http://schemas.microsoft.com/office/powerpoint/2010/main" val="1886252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97D4A242-19EC-4B0A-9009-86CF0A28F6E9}" type="datetimeFigureOut">
              <a:rPr lang="en-US"/>
              <a:pPr>
                <a:defRPr/>
              </a:pPr>
              <a:t>8/14/2019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9E8B4A3D-2A30-4AF6-B710-CAF4B25BD848}" type="slidenum">
              <a:rPr lang="en-US"/>
              <a:pPr>
                <a:defRPr/>
              </a:pPr>
              <a:t>‹#›</a:t>
            </a:fld>
            <a:endParaRPr lang="en-US" dirty="0"/>
          </a:p>
        </p:txBody>
      </p:sp>
    </p:spTree>
    <p:extLst>
      <p:ext uri="{BB962C8B-B14F-4D97-AF65-F5344CB8AC3E}">
        <p14:creationId xmlns:p14="http://schemas.microsoft.com/office/powerpoint/2010/main" val="34978166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14D6B32A-0BED-4421-B252-7F469CEF2B15}"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3DA12A9D-FBB6-40BA-95E5-38CBFE847425}" type="slidenum">
              <a:rPr lang="en-US"/>
              <a:pPr>
                <a:defRPr/>
              </a:pPr>
              <a:t>‹#›</a:t>
            </a:fld>
            <a:endParaRPr lang="en-US" dirty="0"/>
          </a:p>
        </p:txBody>
      </p:sp>
    </p:spTree>
    <p:extLst>
      <p:ext uri="{BB962C8B-B14F-4D97-AF65-F5344CB8AC3E}">
        <p14:creationId xmlns:p14="http://schemas.microsoft.com/office/powerpoint/2010/main" val="22623835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9590BAAA-D8D5-4343-BD14-6D72775794E9}"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60E63A80-F6E2-4FF4-AA72-E4BC00B17571}" type="slidenum">
              <a:rPr lang="en-US"/>
              <a:pPr>
                <a:defRPr/>
              </a:pPr>
              <a:t>‹#›</a:t>
            </a:fld>
            <a:endParaRPr lang="en-US" dirty="0"/>
          </a:p>
        </p:txBody>
      </p:sp>
    </p:spTree>
    <p:extLst>
      <p:ext uri="{BB962C8B-B14F-4D97-AF65-F5344CB8AC3E}">
        <p14:creationId xmlns:p14="http://schemas.microsoft.com/office/powerpoint/2010/main" val="20684498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A0CAD856-73F3-411D-BDA8-CA95D9C22786}"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75217D39-4B41-4DA9-8467-95BF2EDC326D}" type="slidenum">
              <a:rPr lang="en-US"/>
              <a:pPr>
                <a:defRPr/>
              </a:pPr>
              <a:t>‹#›</a:t>
            </a:fld>
            <a:endParaRPr lang="en-US" dirty="0"/>
          </a:p>
        </p:txBody>
      </p:sp>
    </p:spTree>
    <p:extLst>
      <p:ext uri="{BB962C8B-B14F-4D97-AF65-F5344CB8AC3E}">
        <p14:creationId xmlns:p14="http://schemas.microsoft.com/office/powerpoint/2010/main" val="38220420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7AEE1ED1-6EB1-4C4B-B0C4-F7A03DAAE8F6}"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38821A29-5C8D-445A-B17D-DC960AE3C5A5}" type="slidenum">
              <a:rPr lang="en-US"/>
              <a:pPr>
                <a:defRPr/>
              </a:pPr>
              <a:t>‹#›</a:t>
            </a:fld>
            <a:endParaRPr lang="en-US" dirty="0"/>
          </a:p>
        </p:txBody>
      </p:sp>
    </p:spTree>
    <p:extLst>
      <p:ext uri="{BB962C8B-B14F-4D97-AF65-F5344CB8AC3E}">
        <p14:creationId xmlns:p14="http://schemas.microsoft.com/office/powerpoint/2010/main" val="27810366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08EA7D51-6EE3-41BA-B5DC-E6D1CD9A0977}"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B0002A2A-E77D-419D-A531-F73E10202968}" type="slidenum">
              <a:rPr lang="en-US"/>
              <a:pPr>
                <a:defRPr/>
              </a:pPr>
              <a:t>‹#›</a:t>
            </a:fld>
            <a:endParaRPr lang="en-US" dirty="0"/>
          </a:p>
        </p:txBody>
      </p:sp>
    </p:spTree>
    <p:extLst>
      <p:ext uri="{BB962C8B-B14F-4D97-AF65-F5344CB8AC3E}">
        <p14:creationId xmlns:p14="http://schemas.microsoft.com/office/powerpoint/2010/main" val="29010145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93F3F0C1-C80E-4A07-B438-BEDBAD689366}"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44449B10-AC89-484E-A8B7-1A3D28424609}" type="slidenum">
              <a:rPr lang="en-US"/>
              <a:pPr>
                <a:defRPr/>
              </a:pPr>
              <a:t>‹#›</a:t>
            </a:fld>
            <a:endParaRPr lang="en-US" dirty="0"/>
          </a:p>
        </p:txBody>
      </p:sp>
    </p:spTree>
    <p:extLst>
      <p:ext uri="{BB962C8B-B14F-4D97-AF65-F5344CB8AC3E}">
        <p14:creationId xmlns:p14="http://schemas.microsoft.com/office/powerpoint/2010/main" val="15427258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222BCDCB-64BF-4A83-B15D-0DEBE920376F}"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1CBD6A1B-5C85-4F03-AA0F-2B2F3DCE0C61}" type="slidenum">
              <a:rPr lang="en-US"/>
              <a:pPr>
                <a:defRPr/>
              </a:pPr>
              <a:t>‹#›</a:t>
            </a:fld>
            <a:endParaRPr lang="en-US" dirty="0"/>
          </a:p>
        </p:txBody>
      </p:sp>
    </p:spTree>
    <p:extLst>
      <p:ext uri="{BB962C8B-B14F-4D97-AF65-F5344CB8AC3E}">
        <p14:creationId xmlns:p14="http://schemas.microsoft.com/office/powerpoint/2010/main" val="23984560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122BE94D-02D5-4722-A626-8827D1D3474A}"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A17642F1-4C58-4DDC-8198-B5A3CB9D158F}" type="slidenum">
              <a:rPr lang="en-US"/>
              <a:pPr>
                <a:defRPr/>
              </a:pPr>
              <a:t>‹#›</a:t>
            </a:fld>
            <a:endParaRPr lang="en-US" dirty="0"/>
          </a:p>
        </p:txBody>
      </p:sp>
    </p:spTree>
    <p:extLst>
      <p:ext uri="{BB962C8B-B14F-4D97-AF65-F5344CB8AC3E}">
        <p14:creationId xmlns:p14="http://schemas.microsoft.com/office/powerpoint/2010/main" val="40621340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91C515D4-0497-4B13-9BB1-A3EFAA1D82CD}"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456EA949-3C97-4128-8BBE-B9F2E1A9420D}" type="slidenum">
              <a:rPr lang="en-US"/>
              <a:pPr>
                <a:defRPr/>
              </a:pPr>
              <a:t>‹#›</a:t>
            </a:fld>
            <a:endParaRPr lang="en-US" dirty="0"/>
          </a:p>
        </p:txBody>
      </p:sp>
    </p:spTree>
    <p:extLst>
      <p:ext uri="{BB962C8B-B14F-4D97-AF65-F5344CB8AC3E}">
        <p14:creationId xmlns:p14="http://schemas.microsoft.com/office/powerpoint/2010/main" val="13027037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D98977AC-993D-4580-8B94-D29C161FD2A0}" type="datetimeFigureOut">
              <a:rPr lang="en-US"/>
              <a:pPr>
                <a:defRPr/>
              </a:pPr>
              <a:t>8/14/2019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380243DA-E251-4043-9DE7-19B1B8FF7076}" type="slidenum">
              <a:rPr lang="en-US"/>
              <a:pPr>
                <a:defRPr/>
              </a:pPr>
              <a:t>‹#›</a:t>
            </a:fld>
            <a:endParaRPr lang="en-US" dirty="0"/>
          </a:p>
        </p:txBody>
      </p:sp>
    </p:spTree>
    <p:extLst>
      <p:ext uri="{BB962C8B-B14F-4D97-AF65-F5344CB8AC3E}">
        <p14:creationId xmlns:p14="http://schemas.microsoft.com/office/powerpoint/2010/main" val="2696153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D5B45A88-E984-4C3D-9FE9-3BEA2FDCAF5F}" type="datetimeFigureOut">
              <a:rPr lang="en-US"/>
              <a:pPr>
                <a:defRPr/>
              </a:pPr>
              <a:t>8/14/2019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75E79F28-D58C-4EA3-91C3-095A61BF7FF4}" type="slidenum">
              <a:rPr lang="en-US"/>
              <a:pPr>
                <a:defRPr/>
              </a:pPr>
              <a:t>‹#›</a:t>
            </a:fld>
            <a:endParaRPr lang="en-US" dirty="0"/>
          </a:p>
        </p:txBody>
      </p:sp>
    </p:spTree>
    <p:extLst>
      <p:ext uri="{BB962C8B-B14F-4D97-AF65-F5344CB8AC3E}">
        <p14:creationId xmlns:p14="http://schemas.microsoft.com/office/powerpoint/2010/main" val="21004120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52976765-1BA9-4DD8-AC2F-77B45BCE97BB}" type="datetimeFigureOut">
              <a:rPr lang="en-US"/>
              <a:pPr>
                <a:defRPr/>
              </a:pPr>
              <a:t>8/14/2019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E491849A-7393-4479-95C3-D5F6264457AA}" type="slidenum">
              <a:rPr lang="en-US"/>
              <a:pPr>
                <a:defRPr/>
              </a:pPr>
              <a:t>‹#›</a:t>
            </a:fld>
            <a:endParaRPr lang="en-US" dirty="0"/>
          </a:p>
        </p:txBody>
      </p:sp>
    </p:spTree>
    <p:extLst>
      <p:ext uri="{BB962C8B-B14F-4D97-AF65-F5344CB8AC3E}">
        <p14:creationId xmlns:p14="http://schemas.microsoft.com/office/powerpoint/2010/main" val="37620361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B2661536-D7C3-4FD9-AAB3-41EA877650F2}"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2F449D2E-C5AA-42AF-8F08-44814E4C97F6}" type="slidenum">
              <a:rPr lang="en-US"/>
              <a:pPr>
                <a:defRPr/>
              </a:pPr>
              <a:t>‹#›</a:t>
            </a:fld>
            <a:endParaRPr lang="en-US" dirty="0"/>
          </a:p>
        </p:txBody>
      </p:sp>
    </p:spTree>
    <p:extLst>
      <p:ext uri="{BB962C8B-B14F-4D97-AF65-F5344CB8AC3E}">
        <p14:creationId xmlns:p14="http://schemas.microsoft.com/office/powerpoint/2010/main" val="11430547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5E01A865-E650-4288-B890-9763FC18B49C}"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827C6D16-FC7A-43D6-ABB2-55229F0F4414}" type="slidenum">
              <a:rPr lang="en-US"/>
              <a:pPr>
                <a:defRPr/>
              </a:pPr>
              <a:t>‹#›</a:t>
            </a:fld>
            <a:endParaRPr lang="en-US" dirty="0"/>
          </a:p>
        </p:txBody>
      </p:sp>
    </p:spTree>
    <p:extLst>
      <p:ext uri="{BB962C8B-B14F-4D97-AF65-F5344CB8AC3E}">
        <p14:creationId xmlns:p14="http://schemas.microsoft.com/office/powerpoint/2010/main" val="35108816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20231289-16DF-4C16-AD95-5F6BADC99A39}"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8A17E571-358F-4642-BFD1-A85410E665D4}" type="slidenum">
              <a:rPr lang="en-US"/>
              <a:pPr>
                <a:defRPr/>
              </a:pPr>
              <a:t>‹#›</a:t>
            </a:fld>
            <a:endParaRPr lang="en-US" dirty="0"/>
          </a:p>
        </p:txBody>
      </p:sp>
    </p:spTree>
    <p:extLst>
      <p:ext uri="{BB962C8B-B14F-4D97-AF65-F5344CB8AC3E}">
        <p14:creationId xmlns:p14="http://schemas.microsoft.com/office/powerpoint/2010/main" val="17888302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FDF447C7-2130-40C3-8598-98AFD418EEAB}"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91E5C474-9989-46A1-ACAC-2F1CBE8713C6}" type="slidenum">
              <a:rPr lang="en-US"/>
              <a:pPr>
                <a:defRPr/>
              </a:pPr>
              <a:t>‹#›</a:t>
            </a:fld>
            <a:endParaRPr lang="en-US" dirty="0"/>
          </a:p>
        </p:txBody>
      </p:sp>
    </p:spTree>
    <p:extLst>
      <p:ext uri="{BB962C8B-B14F-4D97-AF65-F5344CB8AC3E}">
        <p14:creationId xmlns:p14="http://schemas.microsoft.com/office/powerpoint/2010/main" val="3585969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2C5E6904-DDDB-456F-BEF3-264E6675BAB1}"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7BA2F9B4-2AE3-468D-B893-7F6ECA81844A}" type="slidenum">
              <a:rPr lang="en-US"/>
              <a:pPr>
                <a:defRPr/>
              </a:pPr>
              <a:t>‹#›</a:t>
            </a:fld>
            <a:endParaRPr lang="en-US" dirty="0"/>
          </a:p>
        </p:txBody>
      </p:sp>
    </p:spTree>
    <p:extLst>
      <p:ext uri="{BB962C8B-B14F-4D97-AF65-F5344CB8AC3E}">
        <p14:creationId xmlns:p14="http://schemas.microsoft.com/office/powerpoint/2010/main" val="30675764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143000" y="1828800"/>
            <a:ext cx="6781800" cy="990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sp>
        <p:nvSpPr>
          <p:cNvPr id="4" name="Rectangle 3"/>
          <p:cNvSpPr/>
          <p:nvPr userDrawn="1"/>
        </p:nvSpPr>
        <p:spPr>
          <a:xfrm>
            <a:off x="2590800" y="2741613"/>
            <a:ext cx="38100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sp>
        <p:nvSpPr>
          <p:cNvPr id="5" name="Rectangle 4"/>
          <p:cNvSpPr/>
          <p:nvPr userDrawn="1"/>
        </p:nvSpPr>
        <p:spPr>
          <a:xfrm>
            <a:off x="3048000" y="3351213"/>
            <a:ext cx="2667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spTree>
    <p:extLst>
      <p:ext uri="{BB962C8B-B14F-4D97-AF65-F5344CB8AC3E}">
        <p14:creationId xmlns:p14="http://schemas.microsoft.com/office/powerpoint/2010/main" val="8175145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Rectangle 1"/>
          <p:cNvSpPr/>
          <p:nvPr userDrawn="1"/>
        </p:nvSpPr>
        <p:spPr>
          <a:xfrm>
            <a:off x="1143000" y="1828800"/>
            <a:ext cx="6781800" cy="990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sp>
        <p:nvSpPr>
          <p:cNvPr id="3" name="Rectangle 2"/>
          <p:cNvSpPr/>
          <p:nvPr userDrawn="1"/>
        </p:nvSpPr>
        <p:spPr>
          <a:xfrm>
            <a:off x="2590800" y="2741613"/>
            <a:ext cx="38100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sp>
        <p:nvSpPr>
          <p:cNvPr id="4" name="Rectangle 3"/>
          <p:cNvSpPr/>
          <p:nvPr userDrawn="1"/>
        </p:nvSpPr>
        <p:spPr>
          <a:xfrm>
            <a:off x="3048000" y="3351213"/>
            <a:ext cx="2667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sp>
        <p:nvSpPr>
          <p:cNvPr id="5" name="Rectangle 4"/>
          <p:cNvSpPr/>
          <p:nvPr userDrawn="1"/>
        </p:nvSpPr>
        <p:spPr>
          <a:xfrm>
            <a:off x="0" y="-228600"/>
            <a:ext cx="9220200" cy="1752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11454824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resentation_header.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4"/>
          <p:cNvSpPr>
            <a:spLocks noGrp="1" noChangeArrowheads="1"/>
          </p:cNvSpPr>
          <p:nvPr>
            <p:ph type="dt" sz="half" idx="10"/>
          </p:nvPr>
        </p:nvSpPr>
        <p:spPr/>
        <p:txBody>
          <a:bodyPr/>
          <a:lstStyle>
            <a:lvl1pPr>
              <a:defRPr b="1"/>
            </a:lvl1pPr>
          </a:lstStyle>
          <a:p>
            <a:pPr>
              <a:defRPr/>
            </a:pPr>
            <a:fld id="{27820A3A-425F-4BFE-96CB-415EE1C8018A}" type="datetime1">
              <a:rPr lang="en-US"/>
              <a:pPr>
                <a:defRPr/>
              </a:pPr>
              <a:t>8/14/2019</a:t>
            </a:fld>
            <a:endParaRPr lang="en-US" dirty="0"/>
          </a:p>
        </p:txBody>
      </p:sp>
      <p:sp>
        <p:nvSpPr>
          <p:cNvPr id="6" name="Rectangle 5"/>
          <p:cNvSpPr>
            <a:spLocks noGrp="1" noChangeArrowheads="1"/>
          </p:cNvSpPr>
          <p:nvPr>
            <p:ph type="ftr" sz="quarter" idx="11"/>
          </p:nvPr>
        </p:nvSpPr>
        <p:spPr/>
        <p:txBody>
          <a:bodyPr/>
          <a:lstStyle>
            <a:lvl1pPr>
              <a:defRPr b="1"/>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a:lvl1pPr>
          </a:lstStyle>
          <a:p>
            <a:pPr>
              <a:defRPr/>
            </a:pPr>
            <a:fld id="{ADA50D1B-3896-4F21-AE16-E0F718562DE0}" type="slidenum">
              <a:rPr lang="en-US"/>
              <a:pPr>
                <a:defRPr/>
              </a:pPr>
              <a:t>‹#›</a:t>
            </a:fld>
            <a:endParaRPr lang="en-US" dirty="0"/>
          </a:p>
        </p:txBody>
      </p:sp>
    </p:spTree>
    <p:extLst>
      <p:ext uri="{BB962C8B-B14F-4D97-AF65-F5344CB8AC3E}">
        <p14:creationId xmlns:p14="http://schemas.microsoft.com/office/powerpoint/2010/main" val="27311058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b="1"/>
            </a:lvl1pPr>
          </a:lstStyle>
          <a:p>
            <a:pPr>
              <a:defRPr/>
            </a:pPr>
            <a:fld id="{68A0C255-8E08-4013-B067-F08B676F26CB}" type="datetime1">
              <a:rPr lang="en-US"/>
              <a:pPr>
                <a:defRPr/>
              </a:pPr>
              <a:t>8/14/2019</a:t>
            </a:fld>
            <a:endParaRPr lang="en-US" dirty="0"/>
          </a:p>
        </p:txBody>
      </p:sp>
      <p:sp>
        <p:nvSpPr>
          <p:cNvPr id="5" name="Rectangle 5"/>
          <p:cNvSpPr>
            <a:spLocks noGrp="1" noChangeArrowheads="1"/>
          </p:cNvSpPr>
          <p:nvPr>
            <p:ph type="ftr" sz="quarter" idx="11"/>
          </p:nvPr>
        </p:nvSpPr>
        <p:spPr/>
        <p:txBody>
          <a:bodyPr/>
          <a:lstStyle>
            <a:lvl1pPr>
              <a:defRPr b="1"/>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a:lvl1pPr>
          </a:lstStyle>
          <a:p>
            <a:pPr>
              <a:defRPr/>
            </a:pPr>
            <a:fld id="{549858E4-0843-43B6-A806-ECE82771BB95}" type="slidenum">
              <a:rPr lang="en-US"/>
              <a:pPr>
                <a:defRPr/>
              </a:pPr>
              <a:t>‹#›</a:t>
            </a:fld>
            <a:endParaRPr lang="en-US" dirty="0"/>
          </a:p>
        </p:txBody>
      </p:sp>
    </p:spTree>
    <p:extLst>
      <p:ext uri="{BB962C8B-B14F-4D97-AF65-F5344CB8AC3E}">
        <p14:creationId xmlns:p14="http://schemas.microsoft.com/office/powerpoint/2010/main" val="2573671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presentation_header.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fld id="{CC75E99F-D940-4124-8B29-A8286EABA538}" type="datetime1">
              <a:rPr lang="en-US"/>
              <a:pPr>
                <a:defRPr/>
              </a:pPr>
              <a:t>8/14/2019</a:t>
            </a:fld>
            <a:endParaRPr lang="en-US" dirty="0"/>
          </a:p>
        </p:txBody>
      </p:sp>
      <p:sp>
        <p:nvSpPr>
          <p:cNvPr id="6" name="Rectangle 5"/>
          <p:cNvSpPr>
            <a:spLocks noGrp="1" noChangeArrowheads="1"/>
          </p:cNvSpPr>
          <p:nvPr>
            <p:ph type="ftr" sz="quarter" idx="11"/>
          </p:nvPr>
        </p:nvSpPr>
        <p:spPr/>
        <p:txBody>
          <a:bodyPr/>
          <a:lstStyle>
            <a:lvl1pPr>
              <a:defRPr b="1"/>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a:lvl1pPr>
          </a:lstStyle>
          <a:p>
            <a:pPr>
              <a:defRPr/>
            </a:pPr>
            <a:fld id="{E36DECE0-820C-43CB-8C1E-7577B8D41C59}" type="slidenum">
              <a:rPr lang="en-US"/>
              <a:pPr>
                <a:defRPr/>
              </a:pPr>
              <a:t>‹#›</a:t>
            </a:fld>
            <a:endParaRPr lang="en-US" dirty="0"/>
          </a:p>
        </p:txBody>
      </p:sp>
    </p:spTree>
    <p:extLst>
      <p:ext uri="{BB962C8B-B14F-4D97-AF65-F5344CB8AC3E}">
        <p14:creationId xmlns:p14="http://schemas.microsoft.com/office/powerpoint/2010/main" val="33309435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presentation_header.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p:txBody>
          <a:bodyPr/>
          <a:lstStyle>
            <a:lvl1pPr>
              <a:defRPr b="1"/>
            </a:lvl1pPr>
          </a:lstStyle>
          <a:p>
            <a:pPr>
              <a:defRPr/>
            </a:pPr>
            <a:fld id="{205AB2B5-CCBE-434B-8632-B6E522EB2C9F}" type="datetime1">
              <a:rPr lang="en-US"/>
              <a:pPr>
                <a:defRPr/>
              </a:pPr>
              <a:t>8/14/2019</a:t>
            </a:fld>
            <a:endParaRPr lang="en-US" dirty="0"/>
          </a:p>
        </p:txBody>
      </p:sp>
      <p:sp>
        <p:nvSpPr>
          <p:cNvPr id="7" name="Rectangle 6"/>
          <p:cNvSpPr>
            <a:spLocks noGrp="1" noChangeArrowheads="1"/>
          </p:cNvSpPr>
          <p:nvPr>
            <p:ph type="ftr" sz="quarter" idx="11"/>
          </p:nvPr>
        </p:nvSpPr>
        <p:spPr/>
        <p:txBody>
          <a:bodyPr/>
          <a:lstStyle>
            <a:lvl1pPr>
              <a:defRPr b="1"/>
            </a:lvl1pPr>
          </a:lstStyle>
          <a:p>
            <a:pPr>
              <a:defRPr/>
            </a:pPr>
            <a:endParaRPr lang="en-US" dirty="0"/>
          </a:p>
        </p:txBody>
      </p:sp>
      <p:sp>
        <p:nvSpPr>
          <p:cNvPr id="8" name="Rectangle 7"/>
          <p:cNvSpPr>
            <a:spLocks noGrp="1" noChangeArrowheads="1"/>
          </p:cNvSpPr>
          <p:nvPr>
            <p:ph type="sldNum" sz="quarter" idx="12"/>
          </p:nvPr>
        </p:nvSpPr>
        <p:spPr/>
        <p:txBody>
          <a:bodyPr/>
          <a:lstStyle>
            <a:lvl1pPr>
              <a:defRPr b="1"/>
            </a:lvl1pPr>
          </a:lstStyle>
          <a:p>
            <a:pPr>
              <a:defRPr/>
            </a:pPr>
            <a:fld id="{A3D83020-F709-48CC-9BFE-A019B11626A8}" type="slidenum">
              <a:rPr lang="en-US"/>
              <a:pPr>
                <a:defRPr/>
              </a:pPr>
              <a:t>‹#›</a:t>
            </a:fld>
            <a:endParaRPr lang="en-US" dirty="0"/>
          </a:p>
        </p:txBody>
      </p:sp>
    </p:spTree>
    <p:extLst>
      <p:ext uri="{BB962C8B-B14F-4D97-AF65-F5344CB8AC3E}">
        <p14:creationId xmlns:p14="http://schemas.microsoft.com/office/powerpoint/2010/main" val="26196374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126B933D-05FD-4D89-A5C7-93274E5EE4A0}"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903B6191-127C-41CC-BB03-FAD57268A9F3}" type="slidenum">
              <a:rPr lang="en-US"/>
              <a:pPr>
                <a:defRPr/>
              </a:pPr>
              <a:t>‹#›</a:t>
            </a:fld>
            <a:endParaRPr lang="en-US" dirty="0"/>
          </a:p>
        </p:txBody>
      </p:sp>
    </p:spTree>
    <p:extLst>
      <p:ext uri="{BB962C8B-B14F-4D97-AF65-F5344CB8AC3E}">
        <p14:creationId xmlns:p14="http://schemas.microsoft.com/office/powerpoint/2010/main" val="27872128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presentation_header.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p:txBody>
          <a:bodyPr/>
          <a:lstStyle>
            <a:lvl1pPr>
              <a:defRPr b="1"/>
            </a:lvl1pPr>
          </a:lstStyle>
          <a:p>
            <a:pPr>
              <a:defRPr/>
            </a:pPr>
            <a:fld id="{F3C82516-6F14-4B53-A1C9-6A8A2CDBEBEC}" type="datetime1">
              <a:rPr lang="en-US"/>
              <a:pPr>
                <a:defRPr/>
              </a:pPr>
              <a:t>8/14/2019</a:t>
            </a:fld>
            <a:endParaRPr lang="en-US" dirty="0"/>
          </a:p>
        </p:txBody>
      </p:sp>
      <p:sp>
        <p:nvSpPr>
          <p:cNvPr id="9" name="Rectangle 5"/>
          <p:cNvSpPr>
            <a:spLocks noGrp="1" noChangeArrowheads="1"/>
          </p:cNvSpPr>
          <p:nvPr>
            <p:ph type="ftr" sz="quarter" idx="11"/>
          </p:nvPr>
        </p:nvSpPr>
        <p:spPr/>
        <p:txBody>
          <a:bodyPr/>
          <a:lstStyle>
            <a:lvl1pPr>
              <a:defRPr b="1"/>
            </a:lvl1pPr>
          </a:lstStyle>
          <a:p>
            <a:pPr>
              <a:defRPr/>
            </a:pPr>
            <a:endParaRPr lang="en-US" dirty="0"/>
          </a:p>
        </p:txBody>
      </p:sp>
      <p:sp>
        <p:nvSpPr>
          <p:cNvPr id="10" name="Rectangle 6"/>
          <p:cNvSpPr>
            <a:spLocks noGrp="1" noChangeArrowheads="1"/>
          </p:cNvSpPr>
          <p:nvPr>
            <p:ph type="sldNum" sz="quarter" idx="12"/>
          </p:nvPr>
        </p:nvSpPr>
        <p:spPr/>
        <p:txBody>
          <a:bodyPr/>
          <a:lstStyle>
            <a:lvl1pPr>
              <a:defRPr b="1"/>
            </a:lvl1pPr>
          </a:lstStyle>
          <a:p>
            <a:pPr>
              <a:defRPr/>
            </a:pPr>
            <a:fld id="{F64C330C-395A-4C23-856B-71804C3AE378}" type="slidenum">
              <a:rPr lang="en-US"/>
              <a:pPr>
                <a:defRPr/>
              </a:pPr>
              <a:t>‹#›</a:t>
            </a:fld>
            <a:endParaRPr lang="en-US" dirty="0"/>
          </a:p>
        </p:txBody>
      </p:sp>
    </p:spTree>
    <p:extLst>
      <p:ext uri="{BB962C8B-B14F-4D97-AF65-F5344CB8AC3E}">
        <p14:creationId xmlns:p14="http://schemas.microsoft.com/office/powerpoint/2010/main" val="34613955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presentation_header.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a:t>Click to edit Master title style</a:t>
            </a:r>
          </a:p>
        </p:txBody>
      </p:sp>
      <p:sp>
        <p:nvSpPr>
          <p:cNvPr id="4" name="Rectangle 4"/>
          <p:cNvSpPr>
            <a:spLocks noGrp="1" noChangeArrowheads="1"/>
          </p:cNvSpPr>
          <p:nvPr>
            <p:ph type="dt" sz="half" idx="10"/>
          </p:nvPr>
        </p:nvSpPr>
        <p:spPr/>
        <p:txBody>
          <a:bodyPr/>
          <a:lstStyle>
            <a:lvl1pPr>
              <a:defRPr b="1"/>
            </a:lvl1pPr>
          </a:lstStyle>
          <a:p>
            <a:pPr>
              <a:defRPr/>
            </a:pPr>
            <a:fld id="{D23943A3-CA14-4028-8CE8-E7332094E23F}" type="datetime1">
              <a:rPr lang="en-US"/>
              <a:pPr>
                <a:defRPr/>
              </a:pPr>
              <a:t>8/14/2019</a:t>
            </a:fld>
            <a:endParaRPr lang="en-US" dirty="0"/>
          </a:p>
        </p:txBody>
      </p:sp>
      <p:sp>
        <p:nvSpPr>
          <p:cNvPr id="5" name="Rectangle 5"/>
          <p:cNvSpPr>
            <a:spLocks noGrp="1" noChangeArrowheads="1"/>
          </p:cNvSpPr>
          <p:nvPr>
            <p:ph type="ftr" sz="quarter" idx="11"/>
          </p:nvPr>
        </p:nvSpPr>
        <p:spPr/>
        <p:txBody>
          <a:bodyPr/>
          <a:lstStyle>
            <a:lvl1pPr>
              <a:defRPr b="1"/>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a:lvl1pPr>
          </a:lstStyle>
          <a:p>
            <a:pPr>
              <a:defRPr/>
            </a:pPr>
            <a:fld id="{374FF28C-1DE7-4A4B-8100-7F76007FDEE7}" type="slidenum">
              <a:rPr lang="en-US"/>
              <a:pPr>
                <a:defRPr/>
              </a:pPr>
              <a:t>‹#›</a:t>
            </a:fld>
            <a:endParaRPr lang="en-US" dirty="0"/>
          </a:p>
        </p:txBody>
      </p:sp>
    </p:spTree>
    <p:extLst>
      <p:ext uri="{BB962C8B-B14F-4D97-AF65-F5344CB8AC3E}">
        <p14:creationId xmlns:p14="http://schemas.microsoft.com/office/powerpoint/2010/main" val="9811377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fld id="{5B1871BF-D84A-401E-B28E-E6404D00E7AA}" type="datetime1">
              <a:rPr lang="en-US"/>
              <a:pPr>
                <a:defRPr/>
              </a:pPr>
              <a:t>8/14/2019</a:t>
            </a:fld>
            <a:endParaRPr lang="en-US" dirty="0"/>
          </a:p>
        </p:txBody>
      </p:sp>
      <p:sp>
        <p:nvSpPr>
          <p:cNvPr id="3" name="Rectangle 5"/>
          <p:cNvSpPr>
            <a:spLocks noGrp="1" noChangeArrowheads="1"/>
          </p:cNvSpPr>
          <p:nvPr>
            <p:ph type="ftr" sz="quarter" idx="11"/>
          </p:nvPr>
        </p:nvSpPr>
        <p:spPr/>
        <p:txBody>
          <a:bodyPr/>
          <a:lstStyle>
            <a:lvl1pPr>
              <a:defRPr b="1"/>
            </a:lvl1pPr>
          </a:lstStyle>
          <a:p>
            <a:pPr>
              <a:defRPr/>
            </a:pPr>
            <a:endParaRPr lang="en-US" dirty="0"/>
          </a:p>
        </p:txBody>
      </p:sp>
      <p:sp>
        <p:nvSpPr>
          <p:cNvPr id="4" name="Rectangle 6"/>
          <p:cNvSpPr>
            <a:spLocks noGrp="1" noChangeArrowheads="1"/>
          </p:cNvSpPr>
          <p:nvPr>
            <p:ph type="sldNum" sz="quarter" idx="12"/>
          </p:nvPr>
        </p:nvSpPr>
        <p:spPr/>
        <p:txBody>
          <a:bodyPr/>
          <a:lstStyle>
            <a:lvl1pPr>
              <a:defRPr b="1"/>
            </a:lvl1pPr>
          </a:lstStyle>
          <a:p>
            <a:pPr>
              <a:defRPr/>
            </a:pPr>
            <a:fld id="{2A449727-74C3-42BC-A963-5F4F71E6B23E}" type="slidenum">
              <a:rPr lang="en-US"/>
              <a:pPr>
                <a:defRPr/>
              </a:pPr>
              <a:t>‹#›</a:t>
            </a:fld>
            <a:endParaRPr lang="en-US" dirty="0"/>
          </a:p>
        </p:txBody>
      </p:sp>
    </p:spTree>
    <p:extLst>
      <p:ext uri="{BB962C8B-B14F-4D97-AF65-F5344CB8AC3E}">
        <p14:creationId xmlns:p14="http://schemas.microsoft.com/office/powerpoint/2010/main" val="17425038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fld id="{490DE575-849D-46DF-87A8-95C81507415C}" type="datetime1">
              <a:rPr lang="en-US"/>
              <a:pPr>
                <a:defRPr/>
              </a:pPr>
              <a:t>8/14/2019</a:t>
            </a:fld>
            <a:endParaRPr lang="en-US" dirty="0"/>
          </a:p>
        </p:txBody>
      </p:sp>
      <p:sp>
        <p:nvSpPr>
          <p:cNvPr id="6" name="Rectangle 5"/>
          <p:cNvSpPr>
            <a:spLocks noGrp="1" noChangeArrowheads="1"/>
          </p:cNvSpPr>
          <p:nvPr>
            <p:ph type="ftr" sz="quarter" idx="11"/>
          </p:nvPr>
        </p:nvSpPr>
        <p:spPr/>
        <p:txBody>
          <a:bodyPr/>
          <a:lstStyle>
            <a:lvl1pPr>
              <a:defRPr b="1"/>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a:lvl1pPr>
          </a:lstStyle>
          <a:p>
            <a:pPr>
              <a:defRPr/>
            </a:pPr>
            <a:fld id="{3795170D-76D0-4560-AC76-2126AAAB45DE}" type="slidenum">
              <a:rPr lang="en-US"/>
              <a:pPr>
                <a:defRPr/>
              </a:pPr>
              <a:t>‹#›</a:t>
            </a:fld>
            <a:endParaRPr lang="en-US" dirty="0"/>
          </a:p>
        </p:txBody>
      </p:sp>
    </p:spTree>
    <p:extLst>
      <p:ext uri="{BB962C8B-B14F-4D97-AF65-F5344CB8AC3E}">
        <p14:creationId xmlns:p14="http://schemas.microsoft.com/office/powerpoint/2010/main" val="3377921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fld id="{EA8EBBCE-FD83-49E2-814D-87944E62D489}" type="datetime1">
              <a:rPr lang="en-US"/>
              <a:pPr>
                <a:defRPr/>
              </a:pPr>
              <a:t>8/14/2019</a:t>
            </a:fld>
            <a:endParaRPr lang="en-US" dirty="0"/>
          </a:p>
        </p:txBody>
      </p:sp>
      <p:sp>
        <p:nvSpPr>
          <p:cNvPr id="6" name="Rectangle 5"/>
          <p:cNvSpPr>
            <a:spLocks noGrp="1" noChangeArrowheads="1"/>
          </p:cNvSpPr>
          <p:nvPr>
            <p:ph type="ftr" sz="quarter" idx="11"/>
          </p:nvPr>
        </p:nvSpPr>
        <p:spPr/>
        <p:txBody>
          <a:bodyPr/>
          <a:lstStyle>
            <a:lvl1pPr>
              <a:defRPr b="1"/>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a:lvl1pPr>
          </a:lstStyle>
          <a:p>
            <a:pPr>
              <a:defRPr/>
            </a:pPr>
            <a:fld id="{75497B76-6BEC-470C-B33C-55B960BC52C5}" type="slidenum">
              <a:rPr lang="en-US"/>
              <a:pPr>
                <a:defRPr/>
              </a:pPr>
              <a:t>‹#›</a:t>
            </a:fld>
            <a:endParaRPr lang="en-US" dirty="0"/>
          </a:p>
        </p:txBody>
      </p:sp>
    </p:spTree>
    <p:extLst>
      <p:ext uri="{BB962C8B-B14F-4D97-AF65-F5344CB8AC3E}">
        <p14:creationId xmlns:p14="http://schemas.microsoft.com/office/powerpoint/2010/main" val="19845544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presentation_header.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vl1pPr>
          </a:lstStyle>
          <a:p>
            <a:pPr>
              <a:defRPr/>
            </a:pPr>
            <a:fld id="{A93CFB44-A699-4674-9013-FAEC421DF3DC}" type="datetime1">
              <a:rPr lang="en-US"/>
              <a:pPr>
                <a:defRPr/>
              </a:pPr>
              <a:t>8/14/2019</a:t>
            </a:fld>
            <a:endParaRPr lang="en-US" dirty="0"/>
          </a:p>
        </p:txBody>
      </p:sp>
      <p:sp>
        <p:nvSpPr>
          <p:cNvPr id="6" name="Rectangle 5"/>
          <p:cNvSpPr>
            <a:spLocks noGrp="1" noChangeArrowheads="1"/>
          </p:cNvSpPr>
          <p:nvPr>
            <p:ph type="ftr" sz="quarter" idx="11"/>
          </p:nvPr>
        </p:nvSpPr>
        <p:spPr/>
        <p:txBody>
          <a:bodyPr/>
          <a:lstStyle>
            <a:lvl1pPr>
              <a:defRPr b="1"/>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a:lvl1pPr>
          </a:lstStyle>
          <a:p>
            <a:pPr>
              <a:defRPr/>
            </a:pPr>
            <a:fld id="{B9248934-F438-4ABD-9AB4-0E2BA01893AC}" type="slidenum">
              <a:rPr lang="en-US"/>
              <a:pPr>
                <a:defRPr/>
              </a:pPr>
              <a:t>‹#›</a:t>
            </a:fld>
            <a:endParaRPr lang="en-US" dirty="0"/>
          </a:p>
        </p:txBody>
      </p:sp>
    </p:spTree>
    <p:extLst>
      <p:ext uri="{BB962C8B-B14F-4D97-AF65-F5344CB8AC3E}">
        <p14:creationId xmlns:p14="http://schemas.microsoft.com/office/powerpoint/2010/main" val="35266414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fld id="{19B419BF-A199-43ED-8D09-C7C7E334C54C}" type="datetime1">
              <a:rPr lang="en-US"/>
              <a:pPr>
                <a:defRPr/>
              </a:pPr>
              <a:t>8/14/2019</a:t>
            </a:fld>
            <a:endParaRPr lang="en-US" dirty="0"/>
          </a:p>
        </p:txBody>
      </p:sp>
      <p:sp>
        <p:nvSpPr>
          <p:cNvPr id="5" name="Rectangle 5"/>
          <p:cNvSpPr>
            <a:spLocks noGrp="1" noChangeArrowheads="1"/>
          </p:cNvSpPr>
          <p:nvPr>
            <p:ph type="ftr" sz="quarter" idx="11"/>
          </p:nvPr>
        </p:nvSpPr>
        <p:spPr/>
        <p:txBody>
          <a:bodyPr/>
          <a:lstStyle>
            <a:lvl1pPr>
              <a:defRPr b="1"/>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a:lvl1pPr>
          </a:lstStyle>
          <a:p>
            <a:pPr>
              <a:defRPr/>
            </a:pPr>
            <a:fld id="{DFCCA79B-0F50-4D6F-BBF0-DDBBB2B13095}" type="slidenum">
              <a:rPr lang="en-US"/>
              <a:pPr>
                <a:defRPr/>
              </a:pPr>
              <a:t>‹#›</a:t>
            </a:fld>
            <a:endParaRPr lang="en-US" dirty="0"/>
          </a:p>
        </p:txBody>
      </p:sp>
    </p:spTree>
    <p:extLst>
      <p:ext uri="{BB962C8B-B14F-4D97-AF65-F5344CB8AC3E}">
        <p14:creationId xmlns:p14="http://schemas.microsoft.com/office/powerpoint/2010/main" val="30061260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762000"/>
          </a:xfrm>
        </p:spPr>
        <p:txBody>
          <a:bodyPr/>
          <a:lstStyle/>
          <a:p>
            <a:r>
              <a:rPr lang="en-US"/>
              <a:t>Click to edit Master title style</a:t>
            </a:r>
          </a:p>
        </p:txBody>
      </p:sp>
      <p:sp>
        <p:nvSpPr>
          <p:cNvPr id="3" name="Text Placeholder 2"/>
          <p:cNvSpPr>
            <a:spLocks noGrp="1"/>
          </p:cNvSpPr>
          <p:nvPr>
            <p:ph type="body" sz="half" idx="1"/>
          </p:nvPr>
        </p:nvSpPr>
        <p:spPr>
          <a:xfrm>
            <a:off x="533400" y="1752600"/>
            <a:ext cx="3924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10100" y="1752600"/>
            <a:ext cx="3924300" cy="4572000"/>
          </a:xfrm>
        </p:spPr>
        <p:txBody>
          <a:bodyPr/>
          <a:lstStyle/>
          <a:p>
            <a:pPr lvl="0"/>
            <a:endParaRPr lang="en-US" noProof="0" dirty="0"/>
          </a:p>
        </p:txBody>
      </p:sp>
    </p:spTree>
    <p:extLst>
      <p:ext uri="{BB962C8B-B14F-4D97-AF65-F5344CB8AC3E}">
        <p14:creationId xmlns:p14="http://schemas.microsoft.com/office/powerpoint/2010/main" val="35266002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type="body"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Tree>
    <p:extLst>
      <p:ext uri="{BB962C8B-B14F-4D97-AF65-F5344CB8AC3E}">
        <p14:creationId xmlns:p14="http://schemas.microsoft.com/office/powerpoint/2010/main" val="15519998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ullets Layout">
    <p:spTree>
      <p:nvGrpSpPr>
        <p:cNvPr id="1" name=""/>
        <p:cNvGrpSpPr/>
        <p:nvPr/>
      </p:nvGrpSpPr>
      <p:grpSpPr>
        <a:xfrm>
          <a:off x="0" y="0"/>
          <a:ext cx="0" cy="0"/>
          <a:chOff x="0" y="0"/>
          <a:chExt cx="0" cy="0"/>
        </a:xfrm>
      </p:grpSpPr>
      <p:sp>
        <p:nvSpPr>
          <p:cNvPr id="14" name="Content Placeholder 13"/>
          <p:cNvSpPr>
            <a:spLocks noGrp="1"/>
          </p:cNvSpPr>
          <p:nvPr>
            <p:ph sz="quarter" idx="10" hasCustomPrompt="1"/>
          </p:nvPr>
        </p:nvSpPr>
        <p:spPr>
          <a:xfrm>
            <a:off x="228600" y="1524000"/>
            <a:ext cx="8610600" cy="4648200"/>
          </a:xfrm>
          <a:prstGeom prst="rect">
            <a:avLst/>
          </a:prstGeom>
        </p:spPr>
        <p:txBody>
          <a:bodyPr vert="horz" lIns="91440"/>
          <a:lstStyle>
            <a:lvl1pPr marL="0" indent="228600">
              <a:defRPr sz="2400" b="0" i="0">
                <a:latin typeface="Arial" pitchFamily="34" charset="0"/>
                <a:cs typeface="Arial" pitchFamily="34" charset="0"/>
              </a:defRPr>
            </a:lvl1pPr>
            <a:lvl2pPr marL="571500" indent="-285750">
              <a:lnSpc>
                <a:spcPct val="100000"/>
              </a:lnSpc>
              <a:spcBef>
                <a:spcPts val="0"/>
              </a:spcBef>
              <a:buClr>
                <a:schemeClr val="accent6"/>
              </a:buClr>
              <a:buFont typeface="Franklin Gothic Book" pitchFamily="34" charset="0"/>
              <a:buChar char="–"/>
              <a:defRPr sz="2200" b="0" i="0">
                <a:latin typeface="Arial" pitchFamily="34" charset="0"/>
                <a:cs typeface="Arial" pitchFamily="34" charset="0"/>
              </a:defRPr>
            </a:lvl2pPr>
            <a:lvl3pPr marL="857250" indent="-285750">
              <a:spcBef>
                <a:spcPts val="300"/>
              </a:spcBef>
              <a:buFont typeface="Wingdings" pitchFamily="2" charset="2"/>
              <a:buChar char="§"/>
              <a:defRPr sz="2000" b="0" i="0">
                <a:latin typeface="Arial" pitchFamily="34" charset="0"/>
                <a:cs typeface="Arial" pitchFamily="34" charset="0"/>
              </a:defRPr>
            </a:lvl3pPr>
            <a:lvl4pPr>
              <a:spcBef>
                <a:spcPts val="300"/>
              </a:spcBef>
              <a:buFont typeface="Lucida Grande"/>
              <a:buChar char="»"/>
              <a:defRPr sz="1800" b="0" i="0">
                <a:latin typeface="Arial" pitchFamily="34" charset="0"/>
                <a:cs typeface="Arial" pitchFamily="34" charset="0"/>
              </a:defRPr>
            </a:lvl4pPr>
            <a:lvl5pPr>
              <a:spcBef>
                <a:spcPts val="400"/>
              </a:spcBef>
              <a:defRPr b="0" i="0">
                <a:latin typeface="Arial" pitchFamily="34" charset="0"/>
                <a:cs typeface="Arial" pitchFamily="34" charset="0"/>
              </a:defRPr>
            </a:lvl5pPr>
          </a:lstStyle>
          <a:p>
            <a:pPr lvl="0"/>
            <a:r>
              <a:rPr lang="en-US" dirty="0"/>
              <a:t>Click to edit bullet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7" descr="presentation_header.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hasCustomPrompt="1"/>
          </p:nvPr>
        </p:nvSpPr>
        <p:spPr bwMode="auto">
          <a:xfrm>
            <a:off x="152400" y="274638"/>
            <a:ext cx="7772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Tree>
    <p:extLst>
      <p:ext uri="{BB962C8B-B14F-4D97-AF65-F5344CB8AC3E}">
        <p14:creationId xmlns:p14="http://schemas.microsoft.com/office/powerpoint/2010/main" val="39709825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A3FDA10F-8DB2-4B0F-9957-5E8B69358030}" type="datetimeFigureOut">
              <a:rPr lang="en-US"/>
              <a:pPr>
                <a:defRPr/>
              </a:pPr>
              <a:t>8/14/2019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E0BDA99B-942B-4CB9-B36E-37A103D4106A}" type="slidenum">
              <a:rPr lang="en-US"/>
              <a:pPr>
                <a:defRPr/>
              </a:pPr>
              <a:t>‹#›</a:t>
            </a:fld>
            <a:endParaRPr lang="en-US" dirty="0"/>
          </a:p>
        </p:txBody>
      </p:sp>
    </p:spTree>
    <p:extLst>
      <p:ext uri="{BB962C8B-B14F-4D97-AF65-F5344CB8AC3E}">
        <p14:creationId xmlns:p14="http://schemas.microsoft.com/office/powerpoint/2010/main" val="21258209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81000" y="2514600"/>
            <a:ext cx="8229600" cy="762000"/>
          </a:xfrm>
          <a:prstGeom prst="rect">
            <a:avLst/>
          </a:prstGeom>
        </p:spPr>
        <p:txBody>
          <a:bodyPr vert="horz" lIns="91440" tIns="45720" rIns="91440" bIns="45720" rtlCol="0" anchor="ctr">
            <a:normAutofit/>
          </a:bodyPr>
          <a:lstStyle>
            <a:lvl1pPr>
              <a:defRPr b="1">
                <a:latin typeface="Franklin Gothic Book" pitchFamily="34" charset="0"/>
              </a:defRPr>
            </a:lvl1pPr>
          </a:lstStyle>
          <a:p>
            <a:r>
              <a:rPr lang="en-US" dirty="0"/>
              <a:t>Title: Franklin Gothic Book, 32 pt., Black, Bold</a:t>
            </a:r>
          </a:p>
        </p:txBody>
      </p:sp>
      <p:sp>
        <p:nvSpPr>
          <p:cNvPr id="5" name="Text Placeholder 4"/>
          <p:cNvSpPr>
            <a:spLocks noGrp="1"/>
          </p:cNvSpPr>
          <p:nvPr>
            <p:ph type="body" sz="quarter" idx="10" hasCustomPrompt="1"/>
          </p:nvPr>
        </p:nvSpPr>
        <p:spPr>
          <a:xfrm>
            <a:off x="381000" y="3429000"/>
            <a:ext cx="7315200" cy="914400"/>
          </a:xfrm>
          <a:prstGeom prst="rect">
            <a:avLst/>
          </a:prstGeom>
        </p:spPr>
        <p:txBody>
          <a:bodyPr vert="horz"/>
          <a:lstStyle/>
          <a:p>
            <a:pPr lvl="0"/>
            <a:r>
              <a:rPr lang="en-US" dirty="0"/>
              <a:t>Click to edit date</a:t>
            </a:r>
          </a:p>
        </p:txBody>
      </p:sp>
    </p:spTree>
    <p:extLst>
      <p:ext uri="{BB962C8B-B14F-4D97-AF65-F5344CB8AC3E}">
        <p14:creationId xmlns:p14="http://schemas.microsoft.com/office/powerpoint/2010/main" val="1055003700"/>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02A0D0A8-5116-43AC-91B6-30290A29652B}"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7F5D2AB4-F1D8-4176-9FBC-86D31ACB4CD6}" type="slidenum">
              <a:rPr lang="en-US"/>
              <a:pPr>
                <a:defRPr/>
              </a:pPr>
              <a:t>‹#›</a:t>
            </a:fld>
            <a:endParaRPr lang="en-US" dirty="0"/>
          </a:p>
        </p:txBody>
      </p:sp>
    </p:spTree>
    <p:extLst>
      <p:ext uri="{BB962C8B-B14F-4D97-AF65-F5344CB8AC3E}">
        <p14:creationId xmlns:p14="http://schemas.microsoft.com/office/powerpoint/2010/main" val="12547663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E648CEA8-7127-40D4-937E-C65D3FF6BBE8}"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BDC5A1FB-CA27-4A61-B187-F4A004B908B4}" type="slidenum">
              <a:rPr lang="en-US"/>
              <a:pPr>
                <a:defRPr/>
              </a:pPr>
              <a:t>‹#›</a:t>
            </a:fld>
            <a:endParaRPr lang="en-US" dirty="0"/>
          </a:p>
        </p:txBody>
      </p:sp>
    </p:spTree>
    <p:extLst>
      <p:ext uri="{BB962C8B-B14F-4D97-AF65-F5344CB8AC3E}">
        <p14:creationId xmlns:p14="http://schemas.microsoft.com/office/powerpoint/2010/main" val="9036576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E43A9D55-1C35-4B9A-974D-19FB1910DF2D}"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D5E8E43E-C8A4-47FA-9509-DE91B9FF2456}" type="slidenum">
              <a:rPr lang="en-US"/>
              <a:pPr>
                <a:defRPr/>
              </a:pPr>
              <a:t>‹#›</a:t>
            </a:fld>
            <a:endParaRPr lang="en-US" dirty="0"/>
          </a:p>
        </p:txBody>
      </p:sp>
    </p:spTree>
    <p:extLst>
      <p:ext uri="{BB962C8B-B14F-4D97-AF65-F5344CB8AC3E}">
        <p14:creationId xmlns:p14="http://schemas.microsoft.com/office/powerpoint/2010/main" val="2041450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4A5B65D5-E325-4921-83B8-BBDF1724E694}"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DFB6F59C-ED72-4689-B77F-1122C83E5E60}" type="slidenum">
              <a:rPr lang="en-US"/>
              <a:pPr>
                <a:defRPr/>
              </a:pPr>
              <a:t>‹#›</a:t>
            </a:fld>
            <a:endParaRPr lang="en-US" dirty="0"/>
          </a:p>
        </p:txBody>
      </p:sp>
    </p:spTree>
    <p:extLst>
      <p:ext uri="{BB962C8B-B14F-4D97-AF65-F5344CB8AC3E}">
        <p14:creationId xmlns:p14="http://schemas.microsoft.com/office/powerpoint/2010/main" val="28035869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505379E2-8F30-4732-AB27-12E7FA1760E2}" type="datetimeFigureOut">
              <a:rPr lang="en-US"/>
              <a:pPr>
                <a:defRPr/>
              </a:pPr>
              <a:t>8/14/2019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43EA2A5A-C5A9-4554-9CC5-06126413E2F0}" type="slidenum">
              <a:rPr lang="en-US"/>
              <a:pPr>
                <a:defRPr/>
              </a:pPr>
              <a:t>‹#›</a:t>
            </a:fld>
            <a:endParaRPr lang="en-US" dirty="0"/>
          </a:p>
        </p:txBody>
      </p:sp>
    </p:spTree>
    <p:extLst>
      <p:ext uri="{BB962C8B-B14F-4D97-AF65-F5344CB8AC3E}">
        <p14:creationId xmlns:p14="http://schemas.microsoft.com/office/powerpoint/2010/main" val="21697204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7872F9A3-06C4-40E6-82BF-EBA5E3A96894}" type="datetimeFigureOut">
              <a:rPr lang="en-US"/>
              <a:pPr>
                <a:defRPr/>
              </a:pPr>
              <a:t>8/14/2019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3EAF90DD-2E0A-450F-82B7-F5B1D76C09CC}" type="slidenum">
              <a:rPr lang="en-US"/>
              <a:pPr>
                <a:defRPr/>
              </a:pPr>
              <a:t>‹#›</a:t>
            </a:fld>
            <a:endParaRPr lang="en-US" dirty="0"/>
          </a:p>
        </p:txBody>
      </p:sp>
    </p:spTree>
    <p:extLst>
      <p:ext uri="{BB962C8B-B14F-4D97-AF65-F5344CB8AC3E}">
        <p14:creationId xmlns:p14="http://schemas.microsoft.com/office/powerpoint/2010/main" val="6102573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24BE59C9-156C-42AD-B24A-146FC62B9111}" type="datetimeFigureOut">
              <a:rPr lang="en-US"/>
              <a:pPr>
                <a:defRPr/>
              </a:pPr>
              <a:t>8/14/2019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A19D1A89-E090-4D8E-907B-76E7EA767EC5}" type="slidenum">
              <a:rPr lang="en-US"/>
              <a:pPr>
                <a:defRPr/>
              </a:pPr>
              <a:t>‹#›</a:t>
            </a:fld>
            <a:endParaRPr lang="en-US" dirty="0"/>
          </a:p>
        </p:txBody>
      </p:sp>
    </p:spTree>
    <p:extLst>
      <p:ext uri="{BB962C8B-B14F-4D97-AF65-F5344CB8AC3E}">
        <p14:creationId xmlns:p14="http://schemas.microsoft.com/office/powerpoint/2010/main" val="23076708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67BCDFA2-E099-4228-B800-869F05DC3DBE}"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69BF1346-9E4D-4D55-A224-45AEBA6FFCE4}" type="slidenum">
              <a:rPr lang="en-US"/>
              <a:pPr>
                <a:defRPr/>
              </a:pPr>
              <a:t>‹#›</a:t>
            </a:fld>
            <a:endParaRPr lang="en-US" dirty="0"/>
          </a:p>
        </p:txBody>
      </p:sp>
    </p:spTree>
    <p:extLst>
      <p:ext uri="{BB962C8B-B14F-4D97-AF65-F5344CB8AC3E}">
        <p14:creationId xmlns:p14="http://schemas.microsoft.com/office/powerpoint/2010/main" val="25710222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0CB85A76-9694-472F-BAE0-B376D477C30A}"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B4AE2734-1E27-46F6-A28F-3592D26D73F6}" type="slidenum">
              <a:rPr lang="en-US"/>
              <a:pPr>
                <a:defRPr/>
              </a:pPr>
              <a:t>‹#›</a:t>
            </a:fld>
            <a:endParaRPr lang="en-US" dirty="0"/>
          </a:p>
        </p:txBody>
      </p:sp>
    </p:spTree>
    <p:extLst>
      <p:ext uri="{BB962C8B-B14F-4D97-AF65-F5344CB8AC3E}">
        <p14:creationId xmlns:p14="http://schemas.microsoft.com/office/powerpoint/2010/main" val="27020045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057A657B-CB86-43AF-9CC0-F6A4FD7F5907}" type="datetimeFigureOut">
              <a:rPr lang="en-US"/>
              <a:pPr>
                <a:defRPr/>
              </a:pPr>
              <a:t>8/14/2019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D1F41B23-FAE6-402C-AB1B-4666D4757149}" type="slidenum">
              <a:rPr lang="en-US"/>
              <a:pPr>
                <a:defRPr/>
              </a:pPr>
              <a:t>‹#›</a:t>
            </a:fld>
            <a:endParaRPr lang="en-US" dirty="0"/>
          </a:p>
        </p:txBody>
      </p:sp>
    </p:spTree>
    <p:extLst>
      <p:ext uri="{BB962C8B-B14F-4D97-AF65-F5344CB8AC3E}">
        <p14:creationId xmlns:p14="http://schemas.microsoft.com/office/powerpoint/2010/main" val="32297964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1568A5B3-C573-475C-9158-976847E6006C}"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F985C1F9-7646-4304-A529-9593347C89C0}" type="slidenum">
              <a:rPr lang="en-US"/>
              <a:pPr>
                <a:defRPr/>
              </a:pPr>
              <a:t>‹#›</a:t>
            </a:fld>
            <a:endParaRPr lang="en-US" dirty="0"/>
          </a:p>
        </p:txBody>
      </p:sp>
    </p:spTree>
    <p:extLst>
      <p:ext uri="{BB962C8B-B14F-4D97-AF65-F5344CB8AC3E}">
        <p14:creationId xmlns:p14="http://schemas.microsoft.com/office/powerpoint/2010/main" val="11373591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708BB476-2719-4A4B-80BA-A35B27B47771}"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1388E994-A32B-43DD-ABC5-485F59BC86E9}" type="slidenum">
              <a:rPr lang="en-US"/>
              <a:pPr>
                <a:defRPr/>
              </a:pPr>
              <a:t>‹#›</a:t>
            </a:fld>
            <a:endParaRPr lang="en-US" dirty="0"/>
          </a:p>
        </p:txBody>
      </p:sp>
    </p:spTree>
    <p:extLst>
      <p:ext uri="{BB962C8B-B14F-4D97-AF65-F5344CB8AC3E}">
        <p14:creationId xmlns:p14="http://schemas.microsoft.com/office/powerpoint/2010/main" val="18637539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8FCFD914-519C-49A9-82A1-9B0420F64E48}"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B716BF87-F58F-4B0C-8324-0287B5C11C0F}" type="slidenum">
              <a:rPr lang="en-US"/>
              <a:pPr>
                <a:defRPr/>
              </a:pPr>
              <a:t>‹#›</a:t>
            </a:fld>
            <a:endParaRPr lang="en-US" dirty="0"/>
          </a:p>
        </p:txBody>
      </p:sp>
    </p:spTree>
    <p:extLst>
      <p:ext uri="{BB962C8B-B14F-4D97-AF65-F5344CB8AC3E}">
        <p14:creationId xmlns:p14="http://schemas.microsoft.com/office/powerpoint/2010/main" val="2358490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B2A509E0-C439-461F-AA32-AFFF99D62A78}"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1DC9F46C-9786-4CA0-A97A-6E99C11E68CA}" type="slidenum">
              <a:rPr lang="en-US"/>
              <a:pPr>
                <a:defRPr/>
              </a:pPr>
              <a:t>‹#›</a:t>
            </a:fld>
            <a:endParaRPr lang="en-US" dirty="0"/>
          </a:p>
        </p:txBody>
      </p:sp>
    </p:spTree>
    <p:extLst>
      <p:ext uri="{BB962C8B-B14F-4D97-AF65-F5344CB8AC3E}">
        <p14:creationId xmlns:p14="http://schemas.microsoft.com/office/powerpoint/2010/main" val="19674770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3EFFB3F8-7931-4C16-AC0D-47ACF189C8A6}"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CDDB8B22-8A72-426C-BC54-3D55BA8D4F24}" type="slidenum">
              <a:rPr lang="en-US"/>
              <a:pPr>
                <a:defRPr/>
              </a:pPr>
              <a:t>‹#›</a:t>
            </a:fld>
            <a:endParaRPr lang="en-US" dirty="0"/>
          </a:p>
        </p:txBody>
      </p:sp>
    </p:spTree>
    <p:extLst>
      <p:ext uri="{BB962C8B-B14F-4D97-AF65-F5344CB8AC3E}">
        <p14:creationId xmlns:p14="http://schemas.microsoft.com/office/powerpoint/2010/main" val="42181808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E838A500-4647-499A-A17E-2616AFD1658A}"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19FA7D45-10F9-4B41-A935-8CA55BE1BBF4}" type="slidenum">
              <a:rPr lang="en-US"/>
              <a:pPr>
                <a:defRPr/>
              </a:pPr>
              <a:t>‹#›</a:t>
            </a:fld>
            <a:endParaRPr lang="en-US" dirty="0"/>
          </a:p>
        </p:txBody>
      </p:sp>
    </p:spTree>
    <p:extLst>
      <p:ext uri="{BB962C8B-B14F-4D97-AF65-F5344CB8AC3E}">
        <p14:creationId xmlns:p14="http://schemas.microsoft.com/office/powerpoint/2010/main" val="34579040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CE92274D-7AF9-4D4E-9A13-24A797760E42}" type="datetimeFigureOut">
              <a:rPr lang="en-US"/>
              <a:pPr>
                <a:defRPr/>
              </a:pPr>
              <a:t>8/14/2019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989E857B-CC37-4FC3-8CD0-5689AFE3EA0C}" type="slidenum">
              <a:rPr lang="en-US"/>
              <a:pPr>
                <a:defRPr/>
              </a:pPr>
              <a:t>‹#›</a:t>
            </a:fld>
            <a:endParaRPr lang="en-US" dirty="0"/>
          </a:p>
        </p:txBody>
      </p:sp>
    </p:spTree>
    <p:extLst>
      <p:ext uri="{BB962C8B-B14F-4D97-AF65-F5344CB8AC3E}">
        <p14:creationId xmlns:p14="http://schemas.microsoft.com/office/powerpoint/2010/main" val="10428611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16FCE793-9036-4A9E-AA11-02C15A5D675B}" type="datetimeFigureOut">
              <a:rPr lang="en-US"/>
              <a:pPr>
                <a:defRPr/>
              </a:pPr>
              <a:t>8/14/2019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4222406F-C80B-42A2-AAA4-FEC942C298FB}" type="slidenum">
              <a:rPr lang="en-US"/>
              <a:pPr>
                <a:defRPr/>
              </a:pPr>
              <a:t>‹#›</a:t>
            </a:fld>
            <a:endParaRPr lang="en-US" dirty="0"/>
          </a:p>
        </p:txBody>
      </p:sp>
    </p:spTree>
    <p:extLst>
      <p:ext uri="{BB962C8B-B14F-4D97-AF65-F5344CB8AC3E}">
        <p14:creationId xmlns:p14="http://schemas.microsoft.com/office/powerpoint/2010/main" val="36365412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25DEB9E0-68BC-4E1F-820B-47F7D04938E8}" type="datetimeFigureOut">
              <a:rPr lang="en-US"/>
              <a:pPr>
                <a:defRPr/>
              </a:pPr>
              <a:t>8/14/2019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C29680E2-C3BC-4BB3-9BE3-907250FAA04B}" type="slidenum">
              <a:rPr lang="en-US"/>
              <a:pPr>
                <a:defRPr/>
              </a:pPr>
              <a:t>‹#›</a:t>
            </a:fld>
            <a:endParaRPr lang="en-US" dirty="0"/>
          </a:p>
        </p:txBody>
      </p:sp>
    </p:spTree>
    <p:extLst>
      <p:ext uri="{BB962C8B-B14F-4D97-AF65-F5344CB8AC3E}">
        <p14:creationId xmlns:p14="http://schemas.microsoft.com/office/powerpoint/2010/main" val="10498493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A3B54854-00CA-40FE-A99A-1565DC717F44}"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22482BC8-D317-4A06-967D-A83D6585155F}" type="slidenum">
              <a:rPr lang="en-US"/>
              <a:pPr>
                <a:defRPr/>
              </a:pPr>
              <a:t>‹#›</a:t>
            </a:fld>
            <a:endParaRPr lang="en-US" dirty="0"/>
          </a:p>
        </p:txBody>
      </p:sp>
    </p:spTree>
    <p:extLst>
      <p:ext uri="{BB962C8B-B14F-4D97-AF65-F5344CB8AC3E}">
        <p14:creationId xmlns:p14="http://schemas.microsoft.com/office/powerpoint/2010/main" val="17303079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DF12FF65-EEF3-4394-8F31-E24E3A190BFA}" type="datetimeFigureOut">
              <a:rPr lang="en-US"/>
              <a:pPr>
                <a:defRPr/>
              </a:pPr>
              <a:t>8/14/2019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106AD9F2-E337-4014-997B-13007CB6C9D2}" type="slidenum">
              <a:rPr lang="en-US"/>
              <a:pPr>
                <a:defRPr/>
              </a:pPr>
              <a:t>‹#›</a:t>
            </a:fld>
            <a:endParaRPr lang="en-US" dirty="0"/>
          </a:p>
        </p:txBody>
      </p:sp>
    </p:spTree>
    <p:extLst>
      <p:ext uri="{BB962C8B-B14F-4D97-AF65-F5344CB8AC3E}">
        <p14:creationId xmlns:p14="http://schemas.microsoft.com/office/powerpoint/2010/main" val="14804297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2F07F3C8-2A00-49BB-99D9-5E9DC3F97E5B}"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FEC42D35-6034-4833-95D7-6F4C77E2DDA4}" type="slidenum">
              <a:rPr lang="en-US"/>
              <a:pPr>
                <a:defRPr/>
              </a:pPr>
              <a:t>‹#›</a:t>
            </a:fld>
            <a:endParaRPr lang="en-US" dirty="0"/>
          </a:p>
        </p:txBody>
      </p:sp>
    </p:spTree>
    <p:extLst>
      <p:ext uri="{BB962C8B-B14F-4D97-AF65-F5344CB8AC3E}">
        <p14:creationId xmlns:p14="http://schemas.microsoft.com/office/powerpoint/2010/main" val="32811530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F62E992D-E9E9-4325-919A-8ABA317EEA01}"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8A005A8A-C63A-479A-A0BD-2649D58DA2BC}" type="slidenum">
              <a:rPr lang="en-US"/>
              <a:pPr>
                <a:defRPr/>
              </a:pPr>
              <a:t>‹#›</a:t>
            </a:fld>
            <a:endParaRPr lang="en-US" dirty="0"/>
          </a:p>
        </p:txBody>
      </p:sp>
    </p:spTree>
    <p:extLst>
      <p:ext uri="{BB962C8B-B14F-4D97-AF65-F5344CB8AC3E}">
        <p14:creationId xmlns:p14="http://schemas.microsoft.com/office/powerpoint/2010/main" val="33810455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D581A22B-024F-458B-85AD-A00E9B366B75}" type="datetimeFigureOut">
              <a:rPr lang="en-US"/>
              <a:pPr>
                <a:defRPr/>
              </a:pPr>
              <a:t>8/14/2019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9B18AA7A-4D5D-4021-803C-E146E192C69B}" type="slidenum">
              <a:rPr lang="en-US"/>
              <a:pPr>
                <a:defRPr/>
              </a:pPr>
              <a:t>‹#›</a:t>
            </a:fld>
            <a:endParaRPr lang="en-US" dirty="0"/>
          </a:p>
        </p:txBody>
      </p:sp>
    </p:spTree>
    <p:extLst>
      <p:ext uri="{BB962C8B-B14F-4D97-AF65-F5344CB8AC3E}">
        <p14:creationId xmlns:p14="http://schemas.microsoft.com/office/powerpoint/2010/main" val="34237809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954C230F-1947-4FA5-B1D7-9BCB9AAE0DF7}"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DAA45B4D-9273-4E1B-92EB-FEF34ED09782}" type="slidenum">
              <a:rPr lang="en-US"/>
              <a:pPr>
                <a:defRPr/>
              </a:pPr>
              <a:t>‹#›</a:t>
            </a:fld>
            <a:endParaRPr lang="en-US" dirty="0"/>
          </a:p>
        </p:txBody>
      </p:sp>
    </p:spTree>
    <p:extLst>
      <p:ext uri="{BB962C8B-B14F-4D97-AF65-F5344CB8AC3E}">
        <p14:creationId xmlns:p14="http://schemas.microsoft.com/office/powerpoint/2010/main" val="30255722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ea typeface="+mn-ea"/>
              </a:defRPr>
            </a:lvl1pPr>
          </a:lstStyle>
          <a:p>
            <a:pPr>
              <a:defRPr/>
            </a:pPr>
            <a:fld id="{2D2FF9D2-7A96-4182-9E7C-6F210396D88A}" type="datetimeFigureOut">
              <a:rPr lang="en-US"/>
              <a:pPr>
                <a:defRPr/>
              </a:pPr>
              <a:t>8/14/2019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mn-ea"/>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ea typeface="+mn-ea"/>
              </a:defRPr>
            </a:lvl1pPr>
          </a:lstStyle>
          <a:p>
            <a:pPr>
              <a:defRPr/>
            </a:pPr>
            <a:fld id="{C290ED9F-0B47-47DE-BA6B-86DEC432E32F}" type="slidenum">
              <a:rPr lang="en-US"/>
              <a:pPr>
                <a:defRPr/>
              </a:pPr>
              <a:t>‹#›</a:t>
            </a:fld>
            <a:endParaRPr lang="en-US" dirty="0"/>
          </a:p>
        </p:txBody>
      </p:sp>
    </p:spTree>
    <p:extLst>
      <p:ext uri="{BB962C8B-B14F-4D97-AF65-F5344CB8AC3E}">
        <p14:creationId xmlns:p14="http://schemas.microsoft.com/office/powerpoint/2010/main" val="23880938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3.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7" descr="U:\Port\Shared\Divisions\OfficeSupportSvs\Open\Publications\Graphics\ADM_Projects\Conferences\ODOT EnvConf\2011\Bus&amp;Ind 046 banne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269875"/>
            <a:ext cx="92202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9"/>
          <p:cNvSpPr>
            <a:spLocks noChangeArrowheads="1"/>
          </p:cNvSpPr>
          <p:nvPr/>
        </p:nvSpPr>
        <p:spPr bwMode="auto">
          <a:xfrm>
            <a:off x="0" y="1219200"/>
            <a:ext cx="9144000" cy="228600"/>
          </a:xfrm>
          <a:prstGeom prst="rect">
            <a:avLst/>
          </a:prstGeom>
          <a:solidFill>
            <a:srgbClr val="667A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2052" name="Rectangle 11"/>
          <p:cNvSpPr>
            <a:spLocks noChangeArrowheads="1"/>
          </p:cNvSpPr>
          <p:nvPr/>
        </p:nvSpPr>
        <p:spPr bwMode="auto">
          <a:xfrm>
            <a:off x="6629400" y="1219200"/>
            <a:ext cx="2514600" cy="2286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2053" name="Rectangle 12"/>
          <p:cNvSpPr>
            <a:spLocks noChangeArrowheads="1"/>
          </p:cNvSpPr>
          <p:nvPr/>
        </p:nvSpPr>
        <p:spPr bwMode="auto">
          <a:xfrm>
            <a:off x="4114800" y="1219200"/>
            <a:ext cx="2514600" cy="228600"/>
          </a:xfrm>
          <a:prstGeom prst="rect">
            <a:avLst/>
          </a:prstGeom>
          <a:solidFill>
            <a:srgbClr val="9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2054" name="Title Placeholder 1"/>
          <p:cNvSpPr>
            <a:spLocks noGrp="1"/>
          </p:cNvSpPr>
          <p:nvPr>
            <p:ph type="title"/>
          </p:nvPr>
        </p:nvSpPr>
        <p:spPr bwMode="auto">
          <a:xfrm>
            <a:off x="3048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rtl="0" eaLnBrk="0" fontAlgn="base" hangingPunct="0">
        <a:spcBef>
          <a:spcPct val="0"/>
        </a:spcBef>
        <a:spcAft>
          <a:spcPct val="0"/>
        </a:spcAft>
        <a:defRPr lang="en-US" sz="3600" kern="1200" dirty="0">
          <a:solidFill>
            <a:srgbClr val="2F4257"/>
          </a:solidFill>
          <a:latin typeface="Calibri" pitchFamily="34" charset="0"/>
          <a:ea typeface="+mn-ea"/>
          <a:cs typeface="+mn-cs"/>
        </a:defRPr>
      </a:lvl1pPr>
      <a:lvl2pPr algn="l" rtl="0" eaLnBrk="0" fontAlgn="base" hangingPunct="0">
        <a:spcBef>
          <a:spcPct val="0"/>
        </a:spcBef>
        <a:spcAft>
          <a:spcPct val="0"/>
        </a:spcAft>
        <a:defRPr sz="3600">
          <a:solidFill>
            <a:srgbClr val="2F4257"/>
          </a:solidFill>
          <a:latin typeface="Calibri" pitchFamily="34" charset="0"/>
        </a:defRPr>
      </a:lvl2pPr>
      <a:lvl3pPr algn="l" rtl="0" eaLnBrk="0" fontAlgn="base" hangingPunct="0">
        <a:spcBef>
          <a:spcPct val="0"/>
        </a:spcBef>
        <a:spcAft>
          <a:spcPct val="0"/>
        </a:spcAft>
        <a:defRPr sz="3600">
          <a:solidFill>
            <a:srgbClr val="2F4257"/>
          </a:solidFill>
          <a:latin typeface="Calibri" pitchFamily="34" charset="0"/>
        </a:defRPr>
      </a:lvl3pPr>
      <a:lvl4pPr algn="l" rtl="0" eaLnBrk="0" fontAlgn="base" hangingPunct="0">
        <a:spcBef>
          <a:spcPct val="0"/>
        </a:spcBef>
        <a:spcAft>
          <a:spcPct val="0"/>
        </a:spcAft>
        <a:defRPr sz="3600">
          <a:solidFill>
            <a:srgbClr val="2F4257"/>
          </a:solidFill>
          <a:latin typeface="Calibri" pitchFamily="34" charset="0"/>
        </a:defRPr>
      </a:lvl4pPr>
      <a:lvl5pPr algn="l" rtl="0" eaLnBrk="0" fontAlgn="base" hangingPunct="0">
        <a:spcBef>
          <a:spcPct val="0"/>
        </a:spcBef>
        <a:spcAft>
          <a:spcPct val="0"/>
        </a:spcAft>
        <a:defRPr sz="3600">
          <a:solidFill>
            <a:srgbClr val="2F4257"/>
          </a:solidFill>
          <a:latin typeface="Calibri" pitchFamily="34" charset="0"/>
        </a:defRPr>
      </a:lvl5pPr>
      <a:lvl6pPr marL="457200" algn="l" rtl="0" fontAlgn="base">
        <a:spcBef>
          <a:spcPct val="0"/>
        </a:spcBef>
        <a:spcAft>
          <a:spcPct val="0"/>
        </a:spcAft>
        <a:defRPr sz="3600">
          <a:solidFill>
            <a:srgbClr val="2F4257"/>
          </a:solidFill>
          <a:latin typeface="Calibri" pitchFamily="34" charset="0"/>
        </a:defRPr>
      </a:lvl6pPr>
      <a:lvl7pPr marL="914400" algn="l" rtl="0" fontAlgn="base">
        <a:spcBef>
          <a:spcPct val="0"/>
        </a:spcBef>
        <a:spcAft>
          <a:spcPct val="0"/>
        </a:spcAft>
        <a:defRPr sz="3600">
          <a:solidFill>
            <a:srgbClr val="2F4257"/>
          </a:solidFill>
          <a:latin typeface="Calibri" pitchFamily="34" charset="0"/>
        </a:defRPr>
      </a:lvl7pPr>
      <a:lvl8pPr marL="1371600" algn="l" rtl="0" fontAlgn="base">
        <a:spcBef>
          <a:spcPct val="0"/>
        </a:spcBef>
        <a:spcAft>
          <a:spcPct val="0"/>
        </a:spcAft>
        <a:defRPr sz="3600">
          <a:solidFill>
            <a:srgbClr val="2F4257"/>
          </a:solidFill>
          <a:latin typeface="Calibri" pitchFamily="34" charset="0"/>
        </a:defRPr>
      </a:lvl8pPr>
      <a:lvl9pPr marL="1828800" algn="l" rtl="0" fontAlgn="base">
        <a:spcBef>
          <a:spcPct val="0"/>
        </a:spcBef>
        <a:spcAft>
          <a:spcPct val="0"/>
        </a:spcAft>
        <a:defRPr sz="3600">
          <a:solidFill>
            <a:srgbClr val="2F4257"/>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2F4257"/>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F4257"/>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F4257"/>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F4257"/>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F42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U:\Port\Shared\Divisions\OfficeSupportSvs\Open\Publications\Graphics\ADM_Projects\Conferences\ODOT EnvConf\2011\Bus&amp;Ind 046 banne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269875"/>
            <a:ext cx="92202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9"/>
          <p:cNvSpPr>
            <a:spLocks noChangeArrowheads="1"/>
          </p:cNvSpPr>
          <p:nvPr/>
        </p:nvSpPr>
        <p:spPr bwMode="auto">
          <a:xfrm>
            <a:off x="0" y="1219200"/>
            <a:ext cx="9144000" cy="228600"/>
          </a:xfrm>
          <a:prstGeom prst="rect">
            <a:avLst/>
          </a:prstGeom>
          <a:solidFill>
            <a:srgbClr val="667A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3076" name="Rectangle 11"/>
          <p:cNvSpPr>
            <a:spLocks noChangeArrowheads="1"/>
          </p:cNvSpPr>
          <p:nvPr/>
        </p:nvSpPr>
        <p:spPr bwMode="auto">
          <a:xfrm>
            <a:off x="6629400" y="1219200"/>
            <a:ext cx="2514600" cy="2286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3077" name="Rectangle 12"/>
          <p:cNvSpPr>
            <a:spLocks noChangeArrowheads="1"/>
          </p:cNvSpPr>
          <p:nvPr/>
        </p:nvSpPr>
        <p:spPr bwMode="auto">
          <a:xfrm>
            <a:off x="4114800" y="1219200"/>
            <a:ext cx="2514600" cy="228600"/>
          </a:xfrm>
          <a:prstGeom prst="rect">
            <a:avLst/>
          </a:prstGeom>
          <a:solidFill>
            <a:srgbClr val="9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3078" name="Title Placeholder 1"/>
          <p:cNvSpPr>
            <a:spLocks noGrp="1"/>
          </p:cNvSpPr>
          <p:nvPr>
            <p:ph type="title"/>
          </p:nvPr>
        </p:nvSpPr>
        <p:spPr bwMode="auto">
          <a:xfrm>
            <a:off x="3048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rtl="0" eaLnBrk="0" fontAlgn="base" hangingPunct="0">
        <a:spcBef>
          <a:spcPct val="0"/>
        </a:spcBef>
        <a:spcAft>
          <a:spcPct val="0"/>
        </a:spcAft>
        <a:defRPr lang="en-US" sz="3600" kern="1200" dirty="0">
          <a:solidFill>
            <a:srgbClr val="2F4257"/>
          </a:solidFill>
          <a:latin typeface="Calibri" pitchFamily="34" charset="0"/>
          <a:ea typeface="+mn-ea"/>
          <a:cs typeface="+mn-cs"/>
        </a:defRPr>
      </a:lvl1pPr>
      <a:lvl2pPr algn="l" rtl="0" eaLnBrk="0" fontAlgn="base" hangingPunct="0">
        <a:spcBef>
          <a:spcPct val="0"/>
        </a:spcBef>
        <a:spcAft>
          <a:spcPct val="0"/>
        </a:spcAft>
        <a:defRPr sz="3600">
          <a:solidFill>
            <a:srgbClr val="2F4257"/>
          </a:solidFill>
          <a:latin typeface="Calibri" pitchFamily="34" charset="0"/>
        </a:defRPr>
      </a:lvl2pPr>
      <a:lvl3pPr algn="l" rtl="0" eaLnBrk="0" fontAlgn="base" hangingPunct="0">
        <a:spcBef>
          <a:spcPct val="0"/>
        </a:spcBef>
        <a:spcAft>
          <a:spcPct val="0"/>
        </a:spcAft>
        <a:defRPr sz="3600">
          <a:solidFill>
            <a:srgbClr val="2F4257"/>
          </a:solidFill>
          <a:latin typeface="Calibri" pitchFamily="34" charset="0"/>
        </a:defRPr>
      </a:lvl3pPr>
      <a:lvl4pPr algn="l" rtl="0" eaLnBrk="0" fontAlgn="base" hangingPunct="0">
        <a:spcBef>
          <a:spcPct val="0"/>
        </a:spcBef>
        <a:spcAft>
          <a:spcPct val="0"/>
        </a:spcAft>
        <a:defRPr sz="3600">
          <a:solidFill>
            <a:srgbClr val="2F4257"/>
          </a:solidFill>
          <a:latin typeface="Calibri" pitchFamily="34" charset="0"/>
        </a:defRPr>
      </a:lvl4pPr>
      <a:lvl5pPr algn="l" rtl="0" eaLnBrk="0" fontAlgn="base" hangingPunct="0">
        <a:spcBef>
          <a:spcPct val="0"/>
        </a:spcBef>
        <a:spcAft>
          <a:spcPct val="0"/>
        </a:spcAft>
        <a:defRPr sz="3600">
          <a:solidFill>
            <a:srgbClr val="2F4257"/>
          </a:solidFill>
          <a:latin typeface="Calibri" pitchFamily="34" charset="0"/>
        </a:defRPr>
      </a:lvl5pPr>
      <a:lvl6pPr marL="457200" algn="l" rtl="0" fontAlgn="base">
        <a:spcBef>
          <a:spcPct val="0"/>
        </a:spcBef>
        <a:spcAft>
          <a:spcPct val="0"/>
        </a:spcAft>
        <a:defRPr sz="3600">
          <a:solidFill>
            <a:srgbClr val="2F4257"/>
          </a:solidFill>
          <a:latin typeface="Calibri" pitchFamily="34" charset="0"/>
        </a:defRPr>
      </a:lvl6pPr>
      <a:lvl7pPr marL="914400" algn="l" rtl="0" fontAlgn="base">
        <a:spcBef>
          <a:spcPct val="0"/>
        </a:spcBef>
        <a:spcAft>
          <a:spcPct val="0"/>
        </a:spcAft>
        <a:defRPr sz="3600">
          <a:solidFill>
            <a:srgbClr val="2F4257"/>
          </a:solidFill>
          <a:latin typeface="Calibri" pitchFamily="34" charset="0"/>
        </a:defRPr>
      </a:lvl7pPr>
      <a:lvl8pPr marL="1371600" algn="l" rtl="0" fontAlgn="base">
        <a:spcBef>
          <a:spcPct val="0"/>
        </a:spcBef>
        <a:spcAft>
          <a:spcPct val="0"/>
        </a:spcAft>
        <a:defRPr sz="3600">
          <a:solidFill>
            <a:srgbClr val="2F4257"/>
          </a:solidFill>
          <a:latin typeface="Calibri" pitchFamily="34" charset="0"/>
        </a:defRPr>
      </a:lvl8pPr>
      <a:lvl9pPr marL="1828800" algn="l" rtl="0" fontAlgn="base">
        <a:spcBef>
          <a:spcPct val="0"/>
        </a:spcBef>
        <a:spcAft>
          <a:spcPct val="0"/>
        </a:spcAft>
        <a:defRPr sz="3600">
          <a:solidFill>
            <a:srgbClr val="2F4257"/>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2F4257"/>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F4257"/>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F4257"/>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F4257"/>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F42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7" descr="U:\Port\Shared\Divisions\OfficeSupportSvs\Open\Publications\Graphics\ADM_Projects\Conferences\ODOT EnvConf\2011\Bus&amp;Ind 046 banne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269875"/>
            <a:ext cx="92202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9"/>
          <p:cNvSpPr>
            <a:spLocks noChangeArrowheads="1"/>
          </p:cNvSpPr>
          <p:nvPr/>
        </p:nvSpPr>
        <p:spPr bwMode="auto">
          <a:xfrm>
            <a:off x="0" y="1219200"/>
            <a:ext cx="9144000" cy="228600"/>
          </a:xfrm>
          <a:prstGeom prst="rect">
            <a:avLst/>
          </a:prstGeom>
          <a:solidFill>
            <a:srgbClr val="667A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4100" name="Rectangle 11"/>
          <p:cNvSpPr>
            <a:spLocks noChangeArrowheads="1"/>
          </p:cNvSpPr>
          <p:nvPr/>
        </p:nvSpPr>
        <p:spPr bwMode="auto">
          <a:xfrm>
            <a:off x="6629400" y="1219200"/>
            <a:ext cx="2514600" cy="2286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4101" name="Rectangle 12"/>
          <p:cNvSpPr>
            <a:spLocks noChangeArrowheads="1"/>
          </p:cNvSpPr>
          <p:nvPr/>
        </p:nvSpPr>
        <p:spPr bwMode="auto">
          <a:xfrm>
            <a:off x="4114800" y="1219200"/>
            <a:ext cx="2514600" cy="228600"/>
          </a:xfrm>
          <a:prstGeom prst="rect">
            <a:avLst/>
          </a:prstGeom>
          <a:solidFill>
            <a:srgbClr val="9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pic>
        <p:nvPicPr>
          <p:cNvPr id="4102" name="Picture 29" descr="Parametrix Logo white_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32750" y="1219200"/>
            <a:ext cx="10350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itle Placeholder 1"/>
          <p:cNvSpPr>
            <a:spLocks noGrp="1"/>
          </p:cNvSpPr>
          <p:nvPr>
            <p:ph type="title"/>
          </p:nvPr>
        </p:nvSpPr>
        <p:spPr bwMode="auto">
          <a:xfrm>
            <a:off x="3048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0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rtl="0" eaLnBrk="0" fontAlgn="base" hangingPunct="0">
        <a:spcBef>
          <a:spcPct val="0"/>
        </a:spcBef>
        <a:spcAft>
          <a:spcPct val="0"/>
        </a:spcAft>
        <a:defRPr lang="en-US" sz="3600" kern="1200" dirty="0">
          <a:solidFill>
            <a:srgbClr val="2F4257"/>
          </a:solidFill>
          <a:latin typeface="Calibri" pitchFamily="34" charset="0"/>
          <a:ea typeface="+mn-ea"/>
          <a:cs typeface="+mn-cs"/>
        </a:defRPr>
      </a:lvl1pPr>
      <a:lvl2pPr algn="l" rtl="0" eaLnBrk="0" fontAlgn="base" hangingPunct="0">
        <a:spcBef>
          <a:spcPct val="0"/>
        </a:spcBef>
        <a:spcAft>
          <a:spcPct val="0"/>
        </a:spcAft>
        <a:defRPr sz="3600">
          <a:solidFill>
            <a:srgbClr val="2F4257"/>
          </a:solidFill>
          <a:latin typeface="Calibri" pitchFamily="34" charset="0"/>
        </a:defRPr>
      </a:lvl2pPr>
      <a:lvl3pPr algn="l" rtl="0" eaLnBrk="0" fontAlgn="base" hangingPunct="0">
        <a:spcBef>
          <a:spcPct val="0"/>
        </a:spcBef>
        <a:spcAft>
          <a:spcPct val="0"/>
        </a:spcAft>
        <a:defRPr sz="3600">
          <a:solidFill>
            <a:srgbClr val="2F4257"/>
          </a:solidFill>
          <a:latin typeface="Calibri" pitchFamily="34" charset="0"/>
        </a:defRPr>
      </a:lvl3pPr>
      <a:lvl4pPr algn="l" rtl="0" eaLnBrk="0" fontAlgn="base" hangingPunct="0">
        <a:spcBef>
          <a:spcPct val="0"/>
        </a:spcBef>
        <a:spcAft>
          <a:spcPct val="0"/>
        </a:spcAft>
        <a:defRPr sz="3600">
          <a:solidFill>
            <a:srgbClr val="2F4257"/>
          </a:solidFill>
          <a:latin typeface="Calibri" pitchFamily="34" charset="0"/>
        </a:defRPr>
      </a:lvl4pPr>
      <a:lvl5pPr algn="l" rtl="0" eaLnBrk="0" fontAlgn="base" hangingPunct="0">
        <a:spcBef>
          <a:spcPct val="0"/>
        </a:spcBef>
        <a:spcAft>
          <a:spcPct val="0"/>
        </a:spcAft>
        <a:defRPr sz="3600">
          <a:solidFill>
            <a:srgbClr val="2F4257"/>
          </a:solidFill>
          <a:latin typeface="Calibri" pitchFamily="34" charset="0"/>
        </a:defRPr>
      </a:lvl5pPr>
      <a:lvl6pPr marL="457200" algn="l" rtl="0" fontAlgn="base">
        <a:spcBef>
          <a:spcPct val="0"/>
        </a:spcBef>
        <a:spcAft>
          <a:spcPct val="0"/>
        </a:spcAft>
        <a:defRPr sz="3600">
          <a:solidFill>
            <a:srgbClr val="2F4257"/>
          </a:solidFill>
          <a:latin typeface="Calibri" pitchFamily="34" charset="0"/>
        </a:defRPr>
      </a:lvl6pPr>
      <a:lvl7pPr marL="914400" algn="l" rtl="0" fontAlgn="base">
        <a:spcBef>
          <a:spcPct val="0"/>
        </a:spcBef>
        <a:spcAft>
          <a:spcPct val="0"/>
        </a:spcAft>
        <a:defRPr sz="3600">
          <a:solidFill>
            <a:srgbClr val="2F4257"/>
          </a:solidFill>
          <a:latin typeface="Calibri" pitchFamily="34" charset="0"/>
        </a:defRPr>
      </a:lvl7pPr>
      <a:lvl8pPr marL="1371600" algn="l" rtl="0" fontAlgn="base">
        <a:spcBef>
          <a:spcPct val="0"/>
        </a:spcBef>
        <a:spcAft>
          <a:spcPct val="0"/>
        </a:spcAft>
        <a:defRPr sz="3600">
          <a:solidFill>
            <a:srgbClr val="2F4257"/>
          </a:solidFill>
          <a:latin typeface="Calibri" pitchFamily="34" charset="0"/>
        </a:defRPr>
      </a:lvl8pPr>
      <a:lvl9pPr marL="1828800" algn="l" rtl="0" fontAlgn="base">
        <a:spcBef>
          <a:spcPct val="0"/>
        </a:spcBef>
        <a:spcAft>
          <a:spcPct val="0"/>
        </a:spcAft>
        <a:defRPr sz="3600">
          <a:solidFill>
            <a:srgbClr val="2F4257"/>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2F4257"/>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F4257"/>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F4257"/>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F4257"/>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F42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7" descr="presentation_header.gi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4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pitchFamily="34" charset="0"/>
                <a:ea typeface="ＭＳ Ｐゴシック" charset="-128"/>
                <a:cs typeface="+mn-cs"/>
              </a:defRPr>
            </a:lvl1pPr>
          </a:lstStyle>
          <a:p>
            <a:pPr>
              <a:defRPr/>
            </a:pPr>
            <a:fld id="{CCBFCA3C-3BEE-439D-868E-6B92C61D7D71}" type="datetime1">
              <a:rPr lang="en-US"/>
              <a:pPr>
                <a:defRPr/>
              </a:pPr>
              <a:t>8/14/2019</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ea typeface="ＭＳ Ｐゴシック"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629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b="0">
                <a:solidFill>
                  <a:srgbClr val="000000"/>
                </a:solidFill>
                <a:latin typeface="Arial" charset="0"/>
                <a:ea typeface="ＭＳ Ｐゴシック" pitchFamily="64" charset="-128"/>
                <a:cs typeface="+mn-cs"/>
              </a:defRPr>
            </a:lvl1pPr>
          </a:lstStyle>
          <a:p>
            <a:pPr>
              <a:defRPr/>
            </a:pPr>
            <a:fld id="{2B32E938-B39B-49DC-AAFB-F4B94F66C97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 id="2147484755" r:id="rId12"/>
    <p:sldLayoutId id="2147484756" r:id="rId13"/>
    <p:sldLayoutId id="2147484757" r:id="rId14"/>
    <p:sldLayoutId id="2147484782" r:id="rId15"/>
    <p:sldLayoutId id="2147484783" r:id="rId16"/>
    <p:sldLayoutId id="2147484784" r:id="rId17"/>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hdr="0" ftr="0" dt="0"/>
  <p:txStyles>
    <p:titleStyle>
      <a:lvl1pPr algn="l" rtl="0" eaLnBrk="0" fontAlgn="base" hangingPunct="0">
        <a:spcBef>
          <a:spcPct val="0"/>
        </a:spcBef>
        <a:spcAft>
          <a:spcPct val="0"/>
        </a:spcAft>
        <a:defRPr sz="3500" b="1">
          <a:solidFill>
            <a:schemeClr val="bg1"/>
          </a:solidFill>
          <a:effectLst>
            <a:outerShdw blurRad="38100" dist="38100" dir="2700000" algn="tl">
              <a:srgbClr val="000000">
                <a:alpha val="43137"/>
              </a:srgbClr>
            </a:outerShdw>
          </a:effectLst>
          <a:latin typeface="FranklinGotMdITC"/>
          <a:ea typeface="ＭＳ Ｐゴシック" pitchFamily="34" charset="-128"/>
          <a:cs typeface="FranklinGotMdITC"/>
        </a:defRPr>
      </a:lvl1pPr>
      <a:lvl2pPr algn="l" rtl="0" eaLnBrk="0" fontAlgn="base" hangingPunct="0">
        <a:spcBef>
          <a:spcPct val="0"/>
        </a:spcBef>
        <a:spcAft>
          <a:spcPct val="0"/>
        </a:spcAft>
        <a:defRPr sz="3500" b="1">
          <a:solidFill>
            <a:schemeClr val="bg1"/>
          </a:solidFill>
          <a:latin typeface="FranklinGotMdITC" pitchFamily="64" charset="0"/>
          <a:ea typeface="ＭＳ Ｐゴシック" pitchFamily="34" charset="-128"/>
          <a:cs typeface="FranklinGotMdITC" pitchFamily="64" charset="0"/>
        </a:defRPr>
      </a:lvl2pPr>
      <a:lvl3pPr algn="l" rtl="0" eaLnBrk="0" fontAlgn="base" hangingPunct="0">
        <a:spcBef>
          <a:spcPct val="0"/>
        </a:spcBef>
        <a:spcAft>
          <a:spcPct val="0"/>
        </a:spcAft>
        <a:defRPr sz="3500" b="1">
          <a:solidFill>
            <a:schemeClr val="bg1"/>
          </a:solidFill>
          <a:latin typeface="FranklinGotMdITC" pitchFamily="64" charset="0"/>
          <a:ea typeface="ＭＳ Ｐゴシック" pitchFamily="34" charset="-128"/>
          <a:cs typeface="FranklinGotMdITC" pitchFamily="64" charset="0"/>
        </a:defRPr>
      </a:lvl3pPr>
      <a:lvl4pPr algn="l" rtl="0" eaLnBrk="0" fontAlgn="base" hangingPunct="0">
        <a:spcBef>
          <a:spcPct val="0"/>
        </a:spcBef>
        <a:spcAft>
          <a:spcPct val="0"/>
        </a:spcAft>
        <a:defRPr sz="3500" b="1">
          <a:solidFill>
            <a:schemeClr val="bg1"/>
          </a:solidFill>
          <a:latin typeface="FranklinGotMdITC" pitchFamily="64" charset="0"/>
          <a:ea typeface="ＭＳ Ｐゴシック" pitchFamily="34" charset="-128"/>
          <a:cs typeface="FranklinGotMdITC" pitchFamily="64" charset="0"/>
        </a:defRPr>
      </a:lvl4pPr>
      <a:lvl5pPr algn="l" rtl="0" eaLnBrk="0" fontAlgn="base" hangingPunct="0">
        <a:spcBef>
          <a:spcPct val="0"/>
        </a:spcBef>
        <a:spcAft>
          <a:spcPct val="0"/>
        </a:spcAft>
        <a:defRPr sz="3500" b="1">
          <a:solidFill>
            <a:schemeClr val="bg1"/>
          </a:solidFill>
          <a:latin typeface="FranklinGotMdITC" pitchFamily="64" charset="0"/>
          <a:ea typeface="ＭＳ Ｐゴシック" pitchFamily="34" charset="-128"/>
          <a:cs typeface="FranklinGotMdITC" pitchFamily="64" charset="0"/>
        </a:defRPr>
      </a:lvl5pPr>
      <a:lvl6pPr marL="457200" algn="ctr" rtl="0" fontAlgn="base">
        <a:spcBef>
          <a:spcPct val="0"/>
        </a:spcBef>
        <a:spcAft>
          <a:spcPct val="0"/>
        </a:spcAft>
        <a:defRPr sz="4400">
          <a:solidFill>
            <a:schemeClr val="tx2"/>
          </a:solidFill>
          <a:latin typeface="Arial" pitchFamily="64" charset="0"/>
        </a:defRPr>
      </a:lvl6pPr>
      <a:lvl7pPr marL="914400" algn="ctr" rtl="0" fontAlgn="base">
        <a:spcBef>
          <a:spcPct val="0"/>
        </a:spcBef>
        <a:spcAft>
          <a:spcPct val="0"/>
        </a:spcAft>
        <a:defRPr sz="4400">
          <a:solidFill>
            <a:schemeClr val="tx2"/>
          </a:solidFill>
          <a:latin typeface="Arial" pitchFamily="64" charset="0"/>
        </a:defRPr>
      </a:lvl7pPr>
      <a:lvl8pPr marL="1371600" algn="ctr" rtl="0" fontAlgn="base">
        <a:spcBef>
          <a:spcPct val="0"/>
        </a:spcBef>
        <a:spcAft>
          <a:spcPct val="0"/>
        </a:spcAft>
        <a:defRPr sz="4400">
          <a:solidFill>
            <a:schemeClr val="tx2"/>
          </a:solidFill>
          <a:latin typeface="Arial" pitchFamily="64" charset="0"/>
        </a:defRPr>
      </a:lvl8pPr>
      <a:lvl9pPr marL="1828800" algn="ctr" rtl="0" fontAlgn="base">
        <a:spcBef>
          <a:spcPct val="0"/>
        </a:spcBef>
        <a:spcAft>
          <a:spcPct val="0"/>
        </a:spcAft>
        <a:defRPr sz="4400">
          <a:solidFill>
            <a:schemeClr val="tx2"/>
          </a:solidFill>
          <a:latin typeface="Arial" pitchFamily="6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ＭＳ Ｐゴシック" pitchFamily="34" charset="-128"/>
          <a:cs typeface="ＭＳ Ｐゴシック" pitchFamily="64"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34" charset="-128"/>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34" charset="-128"/>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34" charset="-128"/>
          <a:cs typeface="ＭＳ Ｐゴシック"/>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Picture 7" descr="U:\Port\Shared\Divisions\OfficeSupportSvs\Open\Publications\Graphics\ADM_Projects\Conferences\ODOT EnvConf\2011\Bus&amp;Ind 046 banne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269875"/>
            <a:ext cx="92202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9"/>
          <p:cNvSpPr>
            <a:spLocks noChangeArrowheads="1"/>
          </p:cNvSpPr>
          <p:nvPr/>
        </p:nvSpPr>
        <p:spPr bwMode="auto">
          <a:xfrm>
            <a:off x="0" y="1219200"/>
            <a:ext cx="9144000" cy="228600"/>
          </a:xfrm>
          <a:prstGeom prst="rect">
            <a:avLst/>
          </a:prstGeom>
          <a:solidFill>
            <a:srgbClr val="667A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8196" name="Rectangle 11"/>
          <p:cNvSpPr>
            <a:spLocks noChangeArrowheads="1"/>
          </p:cNvSpPr>
          <p:nvPr/>
        </p:nvSpPr>
        <p:spPr bwMode="auto">
          <a:xfrm>
            <a:off x="6629400" y="1219200"/>
            <a:ext cx="2514600" cy="2286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8197" name="Rectangle 12"/>
          <p:cNvSpPr>
            <a:spLocks noChangeArrowheads="1"/>
          </p:cNvSpPr>
          <p:nvPr/>
        </p:nvSpPr>
        <p:spPr bwMode="auto">
          <a:xfrm>
            <a:off x="4114800" y="1219200"/>
            <a:ext cx="2514600" cy="228600"/>
          </a:xfrm>
          <a:prstGeom prst="rect">
            <a:avLst/>
          </a:prstGeom>
          <a:solidFill>
            <a:srgbClr val="9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8198" name="Title Placeholder 1"/>
          <p:cNvSpPr>
            <a:spLocks noGrp="1"/>
          </p:cNvSpPr>
          <p:nvPr>
            <p:ph type="title"/>
          </p:nvPr>
        </p:nvSpPr>
        <p:spPr bwMode="auto">
          <a:xfrm>
            <a:off x="3048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rtl="0" eaLnBrk="0" fontAlgn="base" hangingPunct="0">
        <a:spcBef>
          <a:spcPct val="0"/>
        </a:spcBef>
        <a:spcAft>
          <a:spcPct val="0"/>
        </a:spcAft>
        <a:defRPr lang="en-US" sz="3600" kern="1200" dirty="0">
          <a:solidFill>
            <a:srgbClr val="2F4257"/>
          </a:solidFill>
          <a:latin typeface="Calibri" pitchFamily="34" charset="0"/>
          <a:ea typeface="+mn-ea"/>
          <a:cs typeface="+mn-cs"/>
        </a:defRPr>
      </a:lvl1pPr>
      <a:lvl2pPr algn="l" rtl="0" eaLnBrk="0" fontAlgn="base" hangingPunct="0">
        <a:spcBef>
          <a:spcPct val="0"/>
        </a:spcBef>
        <a:spcAft>
          <a:spcPct val="0"/>
        </a:spcAft>
        <a:defRPr sz="3600">
          <a:solidFill>
            <a:srgbClr val="2F4257"/>
          </a:solidFill>
          <a:latin typeface="Calibri" pitchFamily="34" charset="0"/>
        </a:defRPr>
      </a:lvl2pPr>
      <a:lvl3pPr algn="l" rtl="0" eaLnBrk="0" fontAlgn="base" hangingPunct="0">
        <a:spcBef>
          <a:spcPct val="0"/>
        </a:spcBef>
        <a:spcAft>
          <a:spcPct val="0"/>
        </a:spcAft>
        <a:defRPr sz="3600">
          <a:solidFill>
            <a:srgbClr val="2F4257"/>
          </a:solidFill>
          <a:latin typeface="Calibri" pitchFamily="34" charset="0"/>
        </a:defRPr>
      </a:lvl3pPr>
      <a:lvl4pPr algn="l" rtl="0" eaLnBrk="0" fontAlgn="base" hangingPunct="0">
        <a:spcBef>
          <a:spcPct val="0"/>
        </a:spcBef>
        <a:spcAft>
          <a:spcPct val="0"/>
        </a:spcAft>
        <a:defRPr sz="3600">
          <a:solidFill>
            <a:srgbClr val="2F4257"/>
          </a:solidFill>
          <a:latin typeface="Calibri" pitchFamily="34" charset="0"/>
        </a:defRPr>
      </a:lvl4pPr>
      <a:lvl5pPr algn="l" rtl="0" eaLnBrk="0" fontAlgn="base" hangingPunct="0">
        <a:spcBef>
          <a:spcPct val="0"/>
        </a:spcBef>
        <a:spcAft>
          <a:spcPct val="0"/>
        </a:spcAft>
        <a:defRPr sz="3600">
          <a:solidFill>
            <a:srgbClr val="2F4257"/>
          </a:solidFill>
          <a:latin typeface="Calibri" pitchFamily="34" charset="0"/>
        </a:defRPr>
      </a:lvl5pPr>
      <a:lvl6pPr marL="457200" algn="l" rtl="0" fontAlgn="base">
        <a:spcBef>
          <a:spcPct val="0"/>
        </a:spcBef>
        <a:spcAft>
          <a:spcPct val="0"/>
        </a:spcAft>
        <a:defRPr sz="3600">
          <a:solidFill>
            <a:srgbClr val="2F4257"/>
          </a:solidFill>
          <a:latin typeface="Calibri" pitchFamily="34" charset="0"/>
        </a:defRPr>
      </a:lvl6pPr>
      <a:lvl7pPr marL="914400" algn="l" rtl="0" fontAlgn="base">
        <a:spcBef>
          <a:spcPct val="0"/>
        </a:spcBef>
        <a:spcAft>
          <a:spcPct val="0"/>
        </a:spcAft>
        <a:defRPr sz="3600">
          <a:solidFill>
            <a:srgbClr val="2F4257"/>
          </a:solidFill>
          <a:latin typeface="Calibri" pitchFamily="34" charset="0"/>
        </a:defRPr>
      </a:lvl7pPr>
      <a:lvl8pPr marL="1371600" algn="l" rtl="0" fontAlgn="base">
        <a:spcBef>
          <a:spcPct val="0"/>
        </a:spcBef>
        <a:spcAft>
          <a:spcPct val="0"/>
        </a:spcAft>
        <a:defRPr sz="3600">
          <a:solidFill>
            <a:srgbClr val="2F4257"/>
          </a:solidFill>
          <a:latin typeface="Calibri" pitchFamily="34" charset="0"/>
        </a:defRPr>
      </a:lvl8pPr>
      <a:lvl9pPr marL="1828800" algn="l" rtl="0" fontAlgn="base">
        <a:spcBef>
          <a:spcPct val="0"/>
        </a:spcBef>
        <a:spcAft>
          <a:spcPct val="0"/>
        </a:spcAft>
        <a:defRPr sz="3600">
          <a:solidFill>
            <a:srgbClr val="2F4257"/>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2F4257"/>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F4257"/>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F4257"/>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F4257"/>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F42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7" descr="U:\Port\Shared\Divisions\OfficeSupportSvs\Open\Publications\Graphics\ADM_Projects\Conferences\ODOT EnvConf\2011\Bus&amp;Ind 046 banne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269875"/>
            <a:ext cx="92202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9"/>
          <p:cNvSpPr>
            <a:spLocks noChangeArrowheads="1"/>
          </p:cNvSpPr>
          <p:nvPr/>
        </p:nvSpPr>
        <p:spPr bwMode="auto">
          <a:xfrm>
            <a:off x="0" y="1219200"/>
            <a:ext cx="9144000" cy="228600"/>
          </a:xfrm>
          <a:prstGeom prst="rect">
            <a:avLst/>
          </a:prstGeom>
          <a:solidFill>
            <a:srgbClr val="667A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9220" name="Rectangle 11"/>
          <p:cNvSpPr>
            <a:spLocks noChangeArrowheads="1"/>
          </p:cNvSpPr>
          <p:nvPr/>
        </p:nvSpPr>
        <p:spPr bwMode="auto">
          <a:xfrm>
            <a:off x="6629400" y="1219200"/>
            <a:ext cx="2514600" cy="2286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9221" name="Rectangle 12"/>
          <p:cNvSpPr>
            <a:spLocks noChangeArrowheads="1"/>
          </p:cNvSpPr>
          <p:nvPr/>
        </p:nvSpPr>
        <p:spPr bwMode="auto">
          <a:xfrm>
            <a:off x="4114800" y="1219200"/>
            <a:ext cx="2514600" cy="228600"/>
          </a:xfrm>
          <a:prstGeom prst="rect">
            <a:avLst/>
          </a:prstGeom>
          <a:solidFill>
            <a:srgbClr val="9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9222" name="Title Placeholder 1"/>
          <p:cNvSpPr>
            <a:spLocks noGrp="1"/>
          </p:cNvSpPr>
          <p:nvPr>
            <p:ph type="title"/>
          </p:nvPr>
        </p:nvSpPr>
        <p:spPr bwMode="auto">
          <a:xfrm>
            <a:off x="3048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92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rtl="0" eaLnBrk="0" fontAlgn="base" hangingPunct="0">
        <a:spcBef>
          <a:spcPct val="0"/>
        </a:spcBef>
        <a:spcAft>
          <a:spcPct val="0"/>
        </a:spcAft>
        <a:defRPr lang="en-US" sz="3600" kern="1200" dirty="0">
          <a:solidFill>
            <a:srgbClr val="2F4257"/>
          </a:solidFill>
          <a:latin typeface="Calibri" pitchFamily="34" charset="0"/>
          <a:ea typeface="+mn-ea"/>
          <a:cs typeface="+mn-cs"/>
        </a:defRPr>
      </a:lvl1pPr>
      <a:lvl2pPr algn="l" rtl="0" eaLnBrk="0" fontAlgn="base" hangingPunct="0">
        <a:spcBef>
          <a:spcPct val="0"/>
        </a:spcBef>
        <a:spcAft>
          <a:spcPct val="0"/>
        </a:spcAft>
        <a:defRPr sz="3600">
          <a:solidFill>
            <a:srgbClr val="2F4257"/>
          </a:solidFill>
          <a:latin typeface="Calibri" pitchFamily="34" charset="0"/>
        </a:defRPr>
      </a:lvl2pPr>
      <a:lvl3pPr algn="l" rtl="0" eaLnBrk="0" fontAlgn="base" hangingPunct="0">
        <a:spcBef>
          <a:spcPct val="0"/>
        </a:spcBef>
        <a:spcAft>
          <a:spcPct val="0"/>
        </a:spcAft>
        <a:defRPr sz="3600">
          <a:solidFill>
            <a:srgbClr val="2F4257"/>
          </a:solidFill>
          <a:latin typeface="Calibri" pitchFamily="34" charset="0"/>
        </a:defRPr>
      </a:lvl3pPr>
      <a:lvl4pPr algn="l" rtl="0" eaLnBrk="0" fontAlgn="base" hangingPunct="0">
        <a:spcBef>
          <a:spcPct val="0"/>
        </a:spcBef>
        <a:spcAft>
          <a:spcPct val="0"/>
        </a:spcAft>
        <a:defRPr sz="3600">
          <a:solidFill>
            <a:srgbClr val="2F4257"/>
          </a:solidFill>
          <a:latin typeface="Calibri" pitchFamily="34" charset="0"/>
        </a:defRPr>
      </a:lvl4pPr>
      <a:lvl5pPr algn="l" rtl="0" eaLnBrk="0" fontAlgn="base" hangingPunct="0">
        <a:spcBef>
          <a:spcPct val="0"/>
        </a:spcBef>
        <a:spcAft>
          <a:spcPct val="0"/>
        </a:spcAft>
        <a:defRPr sz="3600">
          <a:solidFill>
            <a:srgbClr val="2F4257"/>
          </a:solidFill>
          <a:latin typeface="Calibri" pitchFamily="34" charset="0"/>
        </a:defRPr>
      </a:lvl5pPr>
      <a:lvl6pPr marL="457200" algn="l" rtl="0" fontAlgn="base">
        <a:spcBef>
          <a:spcPct val="0"/>
        </a:spcBef>
        <a:spcAft>
          <a:spcPct val="0"/>
        </a:spcAft>
        <a:defRPr sz="3600">
          <a:solidFill>
            <a:srgbClr val="2F4257"/>
          </a:solidFill>
          <a:latin typeface="Calibri" pitchFamily="34" charset="0"/>
        </a:defRPr>
      </a:lvl6pPr>
      <a:lvl7pPr marL="914400" algn="l" rtl="0" fontAlgn="base">
        <a:spcBef>
          <a:spcPct val="0"/>
        </a:spcBef>
        <a:spcAft>
          <a:spcPct val="0"/>
        </a:spcAft>
        <a:defRPr sz="3600">
          <a:solidFill>
            <a:srgbClr val="2F4257"/>
          </a:solidFill>
          <a:latin typeface="Calibri" pitchFamily="34" charset="0"/>
        </a:defRPr>
      </a:lvl7pPr>
      <a:lvl8pPr marL="1371600" algn="l" rtl="0" fontAlgn="base">
        <a:spcBef>
          <a:spcPct val="0"/>
        </a:spcBef>
        <a:spcAft>
          <a:spcPct val="0"/>
        </a:spcAft>
        <a:defRPr sz="3600">
          <a:solidFill>
            <a:srgbClr val="2F4257"/>
          </a:solidFill>
          <a:latin typeface="Calibri" pitchFamily="34" charset="0"/>
        </a:defRPr>
      </a:lvl8pPr>
      <a:lvl9pPr marL="1828800" algn="l" rtl="0" fontAlgn="base">
        <a:spcBef>
          <a:spcPct val="0"/>
        </a:spcBef>
        <a:spcAft>
          <a:spcPct val="0"/>
        </a:spcAft>
        <a:defRPr sz="3600">
          <a:solidFill>
            <a:srgbClr val="2F4257"/>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2F4257"/>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F4257"/>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F4257"/>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F4257"/>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F42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2.jpeg"/><Relationship Id="rId7"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5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hyperlink" Target="http://shrp2.transportation.org/" TargetMode="External"/><Relationship Id="rId2" Type="http://schemas.openxmlformats.org/officeDocument/2006/relationships/notesSlide" Target="../notesSlides/notesSlide25.xml"/><Relationship Id="rId1" Type="http://schemas.openxmlformats.org/officeDocument/2006/relationships/slideLayout" Target="../slideLayouts/slideLayout48.xml"/><Relationship Id="rId5" Type="http://schemas.openxmlformats.org/officeDocument/2006/relationships/image" Target="../media/image38.tmp"/><Relationship Id="rId4" Type="http://schemas.openxmlformats.org/officeDocument/2006/relationships/image" Target="../media/image37.tmp"/></Relationships>
</file>

<file path=ppt/slides/_rels/slide26.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26.xml"/><Relationship Id="rId1" Type="http://schemas.openxmlformats.org/officeDocument/2006/relationships/slideLayout" Target="../slideLayouts/slideLayout48.xml"/><Relationship Id="rId5" Type="http://schemas.openxmlformats.org/officeDocument/2006/relationships/image" Target="../media/image38.tmp"/><Relationship Id="rId4" Type="http://schemas.openxmlformats.org/officeDocument/2006/relationships/hyperlink" Target="http://shrp2.transportation.org/Pages/Just-In-Time-Training.asp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8.xml"/><Relationship Id="rId1" Type="http://schemas.openxmlformats.org/officeDocument/2006/relationships/slideLayout" Target="../slideLayouts/slideLayout48.xml"/><Relationship Id="rId4" Type="http://schemas.openxmlformats.org/officeDocument/2006/relationships/image" Target="../media/image41.tmp"/></Relationships>
</file>

<file path=ppt/slides/_rels/slide29.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9.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7.png"/><Relationship Id="rId4" Type="http://schemas.openxmlformats.org/officeDocument/2006/relationships/diagramData" Target="../diagrams/data1.xml"/><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32.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3" Type="http://schemas.openxmlformats.org/officeDocument/2006/relationships/hyperlink" Target="mailto:stephen.j.cooper@dot.gov" TargetMode="External"/><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295400"/>
          </a:xfrm>
          <a:prstGeom prst="rect">
            <a:avLst/>
          </a:prstGeom>
          <a:solidFill>
            <a:schemeClr val="bg1"/>
          </a:solid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grpSp>
        <p:nvGrpSpPr>
          <p:cNvPr id="3" name="Group 17"/>
          <p:cNvGrpSpPr/>
          <p:nvPr/>
        </p:nvGrpSpPr>
        <p:grpSpPr>
          <a:xfrm>
            <a:off x="0" y="625633"/>
            <a:ext cx="9166412" cy="997427"/>
            <a:chOff x="0" y="625633"/>
            <a:chExt cx="9166412" cy="997427"/>
          </a:xfrm>
        </p:grpSpPr>
        <p:pic>
          <p:nvPicPr>
            <p:cNvPr id="15" name="Picture 14" descr="Trans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625633"/>
              <a:ext cx="1752600" cy="997427"/>
            </a:xfrm>
            <a:prstGeom prst="rect">
              <a:avLst/>
            </a:prstGeom>
          </p:spPr>
        </p:pic>
        <p:pic>
          <p:nvPicPr>
            <p:cNvPr id="20" name="Picture 19" descr="Brid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819418" y="625633"/>
              <a:ext cx="1752600" cy="997427"/>
            </a:xfrm>
            <a:prstGeom prst="rect">
              <a:avLst/>
            </a:prstGeom>
          </p:spPr>
        </p:pic>
        <p:pic>
          <p:nvPicPr>
            <p:cNvPr id="21" name="Picture 20" descr="Utah 091201-BridgeReplacement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638836" y="625633"/>
              <a:ext cx="1689652" cy="997427"/>
            </a:xfrm>
            <a:prstGeom prst="rect">
              <a:avLst/>
            </a:prstGeom>
          </p:spPr>
        </p:pic>
        <p:pic>
          <p:nvPicPr>
            <p:cNvPr id="22" name="Picture 21" descr="_DSC1687-us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410200" y="625633"/>
              <a:ext cx="1853076" cy="990600"/>
            </a:xfrm>
            <a:prstGeom prst="rect">
              <a:avLst/>
            </a:prstGeom>
          </p:spPr>
        </p:pic>
        <p:pic>
          <p:nvPicPr>
            <p:cNvPr id="23" name="Picture 22" descr="I66_ATM.jpg"/>
            <p:cNvPicPr>
              <a:picLocks noChangeAspect="1"/>
            </p:cNvPicPr>
            <p:nvPr/>
          </p:nvPicPr>
          <p:blipFill>
            <a:blip r:embed="rId7" cstate="screen">
              <a:extLst>
                <a:ext uri="{28A0092B-C50C-407E-A947-70E740481C1C}">
                  <a14:useLocalDpi xmlns:a14="http://schemas.microsoft.com/office/drawing/2010/main" val="0"/>
                </a:ext>
              </a:extLst>
            </a:blip>
            <a:srcRect t="9113" b="19048"/>
            <a:stretch>
              <a:fillRect/>
            </a:stretch>
          </p:blipFill>
          <p:spPr>
            <a:xfrm>
              <a:off x="7315200" y="625633"/>
              <a:ext cx="1851212" cy="997427"/>
            </a:xfrm>
            <a:prstGeom prst="rect">
              <a:avLst/>
            </a:prstGeom>
          </p:spPr>
        </p:pic>
      </p:grpSp>
      <p:sp>
        <p:nvSpPr>
          <p:cNvPr id="3074" name="TextBox 1"/>
          <p:cNvSpPr txBox="1">
            <a:spLocks noChangeArrowheads="1"/>
          </p:cNvSpPr>
          <p:nvPr/>
        </p:nvSpPr>
        <p:spPr bwMode="auto">
          <a:xfrm>
            <a:off x="429934" y="2930354"/>
            <a:ext cx="8534400" cy="1323439"/>
          </a:xfrm>
          <a:prstGeom prst="rect">
            <a:avLst/>
          </a:prstGeom>
          <a:noFill/>
          <a:ln w="9525">
            <a:noFill/>
            <a:miter lim="800000"/>
            <a:headEnd/>
            <a:tailEnd/>
          </a:ln>
        </p:spPr>
        <p:txBody>
          <a:bodyPr wrap="square">
            <a:spAutoFit/>
          </a:bodyPr>
          <a:lstStyle/>
          <a:p>
            <a:pPr algn="ctr"/>
            <a:r>
              <a:rPr lang="en-US" sz="3200" b="1" dirty="0"/>
              <a:t>Preservation for High-Traffic-Volume Roadways (R26) </a:t>
            </a:r>
            <a:endParaRPr lang="en-US" sz="3200" b="1" i="1" dirty="0"/>
          </a:p>
          <a:p>
            <a:pPr algn="ctr"/>
            <a:endParaRPr lang="en-US" sz="1600" dirty="0"/>
          </a:p>
        </p:txBody>
      </p:sp>
      <p:pic>
        <p:nvPicPr>
          <p:cNvPr id="14" name="Picture 13" descr="cover slide banner_vs2.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50" y="0"/>
            <a:ext cx="9309502" cy="685800"/>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81200" y="1676400"/>
            <a:ext cx="5181600" cy="1156723"/>
          </a:xfrm>
          <a:prstGeom prst="rect">
            <a:avLst/>
          </a:prstGeom>
        </p:spPr>
      </p:pic>
      <p:pic>
        <p:nvPicPr>
          <p:cNvPr id="13" name="Picture 12" descr="FHWA logo.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200" y="5901832"/>
            <a:ext cx="1767541" cy="720971"/>
          </a:xfrm>
          <a:prstGeom prst="rect">
            <a:avLst/>
          </a:prstGeom>
        </p:spPr>
      </p:pic>
      <p:pic>
        <p:nvPicPr>
          <p:cNvPr id="16" name="Picture 15" descr="AASHTO logo.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73207" y="5834744"/>
            <a:ext cx="1665568" cy="858277"/>
          </a:xfrm>
          <a:prstGeom prst="rect">
            <a:avLst/>
          </a:prstGeom>
        </p:spPr>
      </p:pic>
      <p:pic>
        <p:nvPicPr>
          <p:cNvPr id="17" name="Picture 16" descr="TRB logo.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06241" y="6140665"/>
            <a:ext cx="1699559" cy="441885"/>
          </a:xfrm>
          <a:prstGeom prst="rect">
            <a:avLst/>
          </a:prstGeom>
        </p:spPr>
      </p:pic>
      <p:sp>
        <p:nvSpPr>
          <p:cNvPr id="4" name="TextBox 3"/>
          <p:cNvSpPr txBox="1"/>
          <p:nvPr/>
        </p:nvSpPr>
        <p:spPr>
          <a:xfrm>
            <a:off x="3505200" y="4424789"/>
            <a:ext cx="2585452" cy="461665"/>
          </a:xfrm>
          <a:prstGeom prst="rect">
            <a:avLst/>
          </a:prstGeom>
          <a:noFill/>
        </p:spPr>
        <p:txBody>
          <a:bodyPr wrap="none" rtlCol="0">
            <a:spAutoFit/>
          </a:bodyPr>
          <a:lstStyle/>
          <a:p>
            <a:pPr algn="ctr"/>
            <a:r>
              <a:rPr lang="en-US" sz="2400" dirty="0">
                <a:latin typeface="Franklin Gothic Medium" panose="020B0603020102020204" pitchFamily="34" charset="0"/>
              </a:rPr>
              <a:t>(August 15, 2019)</a:t>
            </a:r>
          </a:p>
        </p:txBody>
      </p:sp>
      <p:sp>
        <p:nvSpPr>
          <p:cNvPr id="5" name="TextBox 4"/>
          <p:cNvSpPr txBox="1"/>
          <p:nvPr/>
        </p:nvSpPr>
        <p:spPr>
          <a:xfrm>
            <a:off x="2052311" y="4942192"/>
            <a:ext cx="5478231" cy="892552"/>
          </a:xfrm>
          <a:prstGeom prst="rect">
            <a:avLst/>
          </a:prstGeom>
          <a:noFill/>
        </p:spPr>
        <p:txBody>
          <a:bodyPr wrap="none" rtlCol="0">
            <a:spAutoFit/>
          </a:bodyPr>
          <a:lstStyle/>
          <a:p>
            <a:pPr algn="ctr"/>
            <a:r>
              <a:rPr lang="en-US" sz="2800" b="1" dirty="0">
                <a:solidFill>
                  <a:srgbClr val="0070C0"/>
                </a:solidFill>
              </a:rPr>
              <a:t>Steve Cooper</a:t>
            </a:r>
          </a:p>
          <a:p>
            <a:pPr algn="ctr"/>
            <a:r>
              <a:rPr lang="en-US" sz="2400" dirty="0"/>
              <a:t>FHWA Pavement &amp; Materials Engineer</a:t>
            </a:r>
          </a:p>
        </p:txBody>
      </p:sp>
    </p:spTree>
    <p:extLst>
      <p:ext uri="{BB962C8B-B14F-4D97-AF65-F5344CB8AC3E}">
        <p14:creationId xmlns:p14="http://schemas.microsoft.com/office/powerpoint/2010/main" val="1860671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idx="4294967295"/>
          </p:nvPr>
        </p:nvSpPr>
        <p:spPr/>
        <p:txBody>
          <a:bodyPr/>
          <a:lstStyle/>
          <a:p>
            <a:pPr eaLnBrk="1" hangingPunct="1"/>
            <a:r>
              <a:rPr lang="en-US" b="1" dirty="0"/>
              <a:t>Feasible Treatments – </a:t>
            </a:r>
            <a:br>
              <a:rPr lang="en-US" b="1" dirty="0"/>
            </a:br>
            <a:r>
              <a:rPr lang="en-US" b="1" dirty="0"/>
              <a:t>PCC-Surfaced</a:t>
            </a:r>
          </a:p>
        </p:txBody>
      </p:sp>
      <p:pic>
        <p:nvPicPr>
          <p:cNvPr id="120834" name="Picture 2"/>
          <p:cNvPicPr>
            <a:picLocks noGrp="1" noChangeAspect="1" noChangeArrowheads="1"/>
          </p:cNvPicPr>
          <p:nvPr>
            <p:ph idx="4294967295"/>
          </p:nvPr>
        </p:nvPicPr>
        <p:blipFill>
          <a:blip r:embed="rId3" cstate="print"/>
          <a:srcRect/>
          <a:stretch>
            <a:fillRect/>
          </a:stretch>
        </p:blipFill>
        <p:spPr>
          <a:xfrm>
            <a:off x="98425" y="1676400"/>
            <a:ext cx="8997950" cy="5181600"/>
          </a:xfrm>
        </p:spPr>
      </p:pic>
      <p:sp>
        <p:nvSpPr>
          <p:cNvPr id="2" name="Slide Number Placeholder 1"/>
          <p:cNvSpPr>
            <a:spLocks noGrp="1"/>
          </p:cNvSpPr>
          <p:nvPr>
            <p:ph type="sldNum" sz="quarter" idx="12"/>
          </p:nvPr>
        </p:nvSpPr>
        <p:spPr/>
        <p:txBody>
          <a:bodyPr/>
          <a:lstStyle/>
          <a:p>
            <a:pPr>
              <a:defRPr/>
            </a:pPr>
            <a:fld id="{5043996C-A67D-4F4E-B5C6-DDCC9683112D}"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21459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a:stretch>
            <a:fillRect/>
          </a:stretch>
        </p:blipFill>
        <p:spPr bwMode="auto">
          <a:xfrm>
            <a:off x="107950" y="1550988"/>
            <a:ext cx="8951913" cy="5230812"/>
          </a:xfrm>
          <a:prstGeom prst="rect">
            <a:avLst/>
          </a:prstGeom>
          <a:noFill/>
          <a:ln w="9525">
            <a:noFill/>
            <a:miter lim="800000"/>
            <a:headEnd/>
            <a:tailEnd/>
          </a:ln>
        </p:spPr>
      </p:pic>
      <p:sp>
        <p:nvSpPr>
          <p:cNvPr id="3" name="Title 1"/>
          <p:cNvSpPr txBox="1">
            <a:spLocks/>
          </p:cNvSpPr>
          <p:nvPr/>
        </p:nvSpPr>
        <p:spPr>
          <a:xfrm>
            <a:off x="457200" y="52137"/>
            <a:ext cx="82296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Secondary Selection – </a:t>
            </a:r>
          </a:p>
          <a:p>
            <a:pPr algn="l"/>
            <a:r>
              <a:rPr lang="en-US" sz="3600" b="1" dirty="0">
                <a:solidFill>
                  <a:schemeClr val="bg1"/>
                </a:solidFill>
              </a:rPr>
              <a:t>Bituminous-Surfaced</a:t>
            </a:r>
          </a:p>
        </p:txBody>
      </p:sp>
      <p:sp>
        <p:nvSpPr>
          <p:cNvPr id="2" name="Slide Number Placeholder 1"/>
          <p:cNvSpPr>
            <a:spLocks noGrp="1"/>
          </p:cNvSpPr>
          <p:nvPr>
            <p:ph type="sldNum" sz="quarter" idx="12"/>
          </p:nvPr>
        </p:nvSpPr>
        <p:spPr/>
        <p:txBody>
          <a:bodyPr/>
          <a:lstStyle/>
          <a:p>
            <a:pPr>
              <a:defRPr/>
            </a:pPr>
            <a:fld id="{5043996C-A67D-4F4E-B5C6-DDCC9683112D}"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4125028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3" cstate="print"/>
          <a:srcRect/>
          <a:stretch>
            <a:fillRect/>
          </a:stretch>
        </p:blipFill>
        <p:spPr bwMode="auto">
          <a:xfrm>
            <a:off x="76200" y="1676400"/>
            <a:ext cx="8964613" cy="5151438"/>
          </a:xfrm>
          <a:prstGeom prst="rect">
            <a:avLst/>
          </a:prstGeom>
          <a:noFill/>
          <a:ln w="9525">
            <a:noFill/>
            <a:miter lim="800000"/>
            <a:headEnd/>
            <a:tailEnd/>
          </a:ln>
        </p:spPr>
      </p:pic>
      <p:sp>
        <p:nvSpPr>
          <p:cNvPr id="3" name="Title 1"/>
          <p:cNvSpPr txBox="1">
            <a:spLocks/>
          </p:cNvSpPr>
          <p:nvPr/>
        </p:nvSpPr>
        <p:spPr>
          <a:xfrm>
            <a:off x="457200" y="48126"/>
            <a:ext cx="82296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Secondary Selection – </a:t>
            </a:r>
          </a:p>
          <a:p>
            <a:pPr algn="l"/>
            <a:r>
              <a:rPr lang="en-US" sz="3600" b="1" dirty="0">
                <a:solidFill>
                  <a:schemeClr val="bg1"/>
                </a:solidFill>
              </a:rPr>
              <a:t>PCC-Surfaced</a:t>
            </a:r>
          </a:p>
        </p:txBody>
      </p:sp>
      <p:sp>
        <p:nvSpPr>
          <p:cNvPr id="2" name="Slide Number Placeholder 1"/>
          <p:cNvSpPr>
            <a:spLocks noGrp="1"/>
          </p:cNvSpPr>
          <p:nvPr>
            <p:ph type="sldNum" sz="quarter" idx="12"/>
          </p:nvPr>
        </p:nvSpPr>
        <p:spPr/>
        <p:txBody>
          <a:bodyPr/>
          <a:lstStyle/>
          <a:p>
            <a:pPr>
              <a:defRPr/>
            </a:pPr>
            <a:fld id="{5043996C-A67D-4F4E-B5C6-DDCC9683112D}"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480869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583" y="1444488"/>
            <a:ext cx="8386418" cy="4784034"/>
          </a:xfrm>
        </p:spPr>
        <p:txBody>
          <a:bodyPr/>
          <a:lstStyle/>
          <a:p>
            <a:pPr marL="457200" lvl="1" indent="0">
              <a:buNone/>
              <a:defRPr/>
            </a:pPr>
            <a:endParaRPr lang="en-US" sz="1000" b="1" dirty="0"/>
          </a:p>
          <a:p>
            <a:pPr marL="287338" lvl="1" indent="-287338">
              <a:spcBef>
                <a:spcPts val="0"/>
              </a:spcBef>
              <a:spcAft>
                <a:spcPts val="1000"/>
              </a:spcAft>
              <a:buClr>
                <a:schemeClr val="tx1"/>
              </a:buClr>
              <a:buFont typeface="Arial" pitchFamily="34" charset="0"/>
              <a:buChar char="•"/>
              <a:defRPr/>
            </a:pPr>
            <a:r>
              <a:rPr lang="en-US" sz="2800" b="1" dirty="0">
                <a:solidFill>
                  <a:srgbClr val="0033CC"/>
                </a:solidFill>
                <a:latin typeface="+mn-lt"/>
              </a:rPr>
              <a:t>Build adoption </a:t>
            </a:r>
            <a:r>
              <a:rPr lang="en-US" sz="2800" dirty="0">
                <a:latin typeface="+mn-lt"/>
              </a:rPr>
              <a:t>through project incentives, technical support, and peer exchanges among early implementer States</a:t>
            </a:r>
          </a:p>
          <a:p>
            <a:pPr marL="287338" lvl="1" indent="-287338">
              <a:spcBef>
                <a:spcPts val="0"/>
              </a:spcBef>
              <a:spcAft>
                <a:spcPts val="1000"/>
              </a:spcAft>
              <a:buFont typeface="Arial" pitchFamily="34" charset="0"/>
              <a:buChar char="•"/>
              <a:defRPr/>
            </a:pPr>
            <a:r>
              <a:rPr lang="en-US" sz="2800" b="1" dirty="0">
                <a:solidFill>
                  <a:srgbClr val="0033CC"/>
                </a:solidFill>
              </a:rPr>
              <a:t>Market the program </a:t>
            </a:r>
            <a:r>
              <a:rPr lang="en-US" sz="2800" dirty="0"/>
              <a:t>through showcases, webinars, speaking engagements, etc.</a:t>
            </a:r>
            <a:r>
              <a:rPr lang="en-US" sz="2800" b="1" dirty="0">
                <a:solidFill>
                  <a:srgbClr val="0033CC"/>
                </a:solidFill>
              </a:rPr>
              <a:t> </a:t>
            </a:r>
          </a:p>
          <a:p>
            <a:pPr marL="287338" lvl="1" indent="-287338">
              <a:spcBef>
                <a:spcPts val="0"/>
              </a:spcBef>
              <a:spcAft>
                <a:spcPts val="1000"/>
              </a:spcAft>
              <a:buFont typeface="Arial" pitchFamily="34" charset="0"/>
              <a:buChar char="•"/>
              <a:defRPr/>
            </a:pPr>
            <a:r>
              <a:rPr lang="en-US" sz="2800" dirty="0">
                <a:latin typeface="+mn-lt"/>
              </a:rPr>
              <a:t>Provide </a:t>
            </a:r>
            <a:r>
              <a:rPr lang="en-US" sz="2800" b="1" dirty="0">
                <a:solidFill>
                  <a:srgbClr val="0033CC"/>
                </a:solidFill>
                <a:latin typeface="+mn-lt"/>
              </a:rPr>
              <a:t>technical resources </a:t>
            </a:r>
            <a:r>
              <a:rPr lang="en-US" sz="2800" dirty="0">
                <a:latin typeface="+mn-lt"/>
              </a:rPr>
              <a:t>by developing a tool box and  training programs/workshops  </a:t>
            </a:r>
          </a:p>
          <a:p>
            <a:pPr marL="287338" lvl="1" indent="-287338">
              <a:spcBef>
                <a:spcPts val="0"/>
              </a:spcBef>
              <a:spcAft>
                <a:spcPts val="1000"/>
              </a:spcAft>
              <a:buFont typeface="Arial" pitchFamily="34" charset="0"/>
              <a:buChar char="•"/>
              <a:defRPr/>
            </a:pPr>
            <a:r>
              <a:rPr lang="en-US" sz="2800" b="1" dirty="0">
                <a:solidFill>
                  <a:srgbClr val="0033CC"/>
                </a:solidFill>
                <a:latin typeface="+mn-lt"/>
              </a:rPr>
              <a:t>Link efforts </a:t>
            </a:r>
            <a:r>
              <a:rPr lang="en-US" sz="2800" dirty="0">
                <a:latin typeface="+mn-lt"/>
              </a:rPr>
              <a:t>to partner organizations</a:t>
            </a:r>
            <a:br>
              <a:rPr lang="en-US" sz="2800" dirty="0">
                <a:latin typeface="+mn-lt"/>
              </a:rPr>
            </a:br>
            <a:endParaRPr lang="en-US" sz="2800" dirty="0">
              <a:latin typeface="+mn-lt"/>
            </a:endParaRPr>
          </a:p>
        </p:txBody>
      </p:sp>
      <p:sp>
        <p:nvSpPr>
          <p:cNvPr id="2" name="Title 1"/>
          <p:cNvSpPr>
            <a:spLocks noGrp="1"/>
          </p:cNvSpPr>
          <p:nvPr>
            <p:ph type="title"/>
          </p:nvPr>
        </p:nvSpPr>
        <p:spPr/>
        <p:txBody>
          <a:bodyPr/>
          <a:lstStyle/>
          <a:p>
            <a:pPr marL="0" indent="0"/>
            <a:r>
              <a:rPr lang="en-US" i="1" dirty="0"/>
              <a:t>SHRP2 R26 Strategies for Implementation</a:t>
            </a:r>
          </a:p>
        </p:txBody>
      </p:sp>
      <p:sp>
        <p:nvSpPr>
          <p:cNvPr id="4" name="Slide Number Placeholder 3"/>
          <p:cNvSpPr>
            <a:spLocks noGrp="1"/>
          </p:cNvSpPr>
          <p:nvPr>
            <p:ph type="sldNum" sz="quarter" idx="4294967295"/>
          </p:nvPr>
        </p:nvSpPr>
        <p:spPr>
          <a:xfrm>
            <a:off x="6629400" y="6381750"/>
            <a:ext cx="2133600" cy="476250"/>
          </a:xfrm>
          <a:prstGeom prst="rect">
            <a:avLst/>
          </a:prstGeom>
        </p:spPr>
        <p:txBody>
          <a:bodyPr/>
          <a:lstStyle/>
          <a:p>
            <a:pPr>
              <a:defRPr/>
            </a:pPr>
            <a:fld id="{885B9C7F-5F8E-40BD-A660-D104CC0AAAFA}" type="slidenum">
              <a:rPr lang="en-US" smtClean="0"/>
              <a:pPr>
                <a:defRPr/>
              </a:pPr>
              <a:t>13</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800" y="5457824"/>
            <a:ext cx="2489200" cy="1400175"/>
          </a:xfrm>
          <a:prstGeom prst="rect">
            <a:avLst/>
          </a:prstGeom>
        </p:spPr>
      </p:pic>
    </p:spTree>
    <p:extLst>
      <p:ext uri="{BB962C8B-B14F-4D97-AF65-F5344CB8AC3E}">
        <p14:creationId xmlns:p14="http://schemas.microsoft.com/office/powerpoint/2010/main" val="427713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0"/>
            <p:extLst>
              <p:ext uri="{D42A27DB-BD31-4B8C-83A1-F6EECF244321}">
                <p14:modId xmlns:p14="http://schemas.microsoft.com/office/powerpoint/2010/main" val="2010835394"/>
              </p:ext>
            </p:extLst>
          </p:nvPr>
        </p:nvGraphicFramePr>
        <p:xfrm>
          <a:off x="1295400" y="1381400"/>
          <a:ext cx="6368023"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707404" y="217888"/>
            <a:ext cx="6293595" cy="715962"/>
          </a:xfrm>
        </p:spPr>
        <p:txBody>
          <a:bodyPr/>
          <a:lstStyle/>
          <a:p>
            <a:r>
              <a:rPr lang="fr-FR" sz="3600" dirty="0"/>
              <a:t>Implementation Update – </a:t>
            </a:r>
            <a:br>
              <a:rPr lang="fr-FR" sz="3600" dirty="0"/>
            </a:br>
            <a:r>
              <a:rPr lang="fr-FR" sz="3600" dirty="0"/>
              <a:t>Pavement </a:t>
            </a:r>
            <a:r>
              <a:rPr lang="fr-FR" sz="3600" dirty="0" err="1"/>
              <a:t>Products</a:t>
            </a:r>
            <a:endParaRPr lang="en-US" sz="3600" dirty="0"/>
          </a:p>
        </p:txBody>
      </p:sp>
      <p:sp>
        <p:nvSpPr>
          <p:cNvPr id="5" name="Rounded Rectangle 4"/>
          <p:cNvSpPr/>
          <p:nvPr/>
        </p:nvSpPr>
        <p:spPr>
          <a:xfrm>
            <a:off x="76200" y="152400"/>
            <a:ext cx="1219200" cy="914400"/>
          </a:xfrm>
          <a:prstGeom prst="roundRect">
            <a:avLst>
              <a:gd name="adj" fmla="val 10000"/>
            </a:avLst>
          </a:prstGeom>
          <a:blipFill>
            <a:blip r:embed="rId8">
              <a:extLst>
                <a:ext uri="{28A0092B-C50C-407E-A947-70E740481C1C}">
                  <a14:useLocalDpi xmlns:a14="http://schemas.microsoft.com/office/drawing/2010/main" val="0"/>
                </a:ext>
              </a:extLst>
            </a:blip>
            <a:srcRec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5">
              <a:tint val="50000"/>
              <a:hueOff val="811599"/>
              <a:satOff val="-5641"/>
              <a:lumOff val="-4288"/>
              <a:alphaOff val="0"/>
            </a:schemeClr>
          </a:effectRef>
          <a:fontRef idx="minor">
            <a:schemeClr val="lt1">
              <a:hueOff val="0"/>
              <a:satOff val="0"/>
              <a:lumOff val="0"/>
              <a:alphaOff val="0"/>
            </a:schemeClr>
          </a:fontRef>
        </p:style>
      </p:sp>
      <p:sp>
        <p:nvSpPr>
          <p:cNvPr id="87" name="Rectangle 86"/>
          <p:cNvSpPr/>
          <p:nvPr/>
        </p:nvSpPr>
        <p:spPr>
          <a:xfrm>
            <a:off x="1738449" y="1349605"/>
            <a:ext cx="470000" cy="707886"/>
          </a:xfrm>
          <a:prstGeom prst="rect">
            <a:avLst/>
          </a:prstGeom>
          <a:noFill/>
        </p:spPr>
        <p:txBody>
          <a:bodyPr wrap="none" lIns="91440" tIns="45720" rIns="91440" bIns="45720">
            <a:spAutoFit/>
          </a:bodyPr>
          <a:lstStyle/>
          <a:p>
            <a:pPr algn="ct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
        <p:nvSpPr>
          <p:cNvPr id="88" name="Rectangle 87"/>
          <p:cNvSpPr/>
          <p:nvPr/>
        </p:nvSpPr>
        <p:spPr>
          <a:xfrm>
            <a:off x="1798580" y="2082910"/>
            <a:ext cx="470000" cy="707886"/>
          </a:xfrm>
          <a:prstGeom prst="rect">
            <a:avLst/>
          </a:prstGeom>
          <a:noFill/>
        </p:spPr>
        <p:txBody>
          <a:bodyPr wrap="none" lIns="91440" tIns="45720" rIns="91440" bIns="45720">
            <a:spAutoFit/>
          </a:bodyPr>
          <a:lstStyle/>
          <a:p>
            <a:pPr algn="ct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
        <p:nvSpPr>
          <p:cNvPr id="89" name="Rectangle 88"/>
          <p:cNvSpPr/>
          <p:nvPr/>
        </p:nvSpPr>
        <p:spPr>
          <a:xfrm>
            <a:off x="1768360" y="2824386"/>
            <a:ext cx="470000" cy="707886"/>
          </a:xfrm>
          <a:prstGeom prst="rect">
            <a:avLst/>
          </a:prstGeom>
          <a:noFill/>
        </p:spPr>
        <p:txBody>
          <a:bodyPr wrap="none" lIns="91440" tIns="45720" rIns="91440" bIns="45720">
            <a:spAutoFit/>
          </a:bodyPr>
          <a:lstStyle/>
          <a:p>
            <a:pPr algn="ct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
        <p:nvSpPr>
          <p:cNvPr id="90" name="Rectangle 89"/>
          <p:cNvSpPr/>
          <p:nvPr/>
        </p:nvSpPr>
        <p:spPr>
          <a:xfrm>
            <a:off x="1743446" y="3532272"/>
            <a:ext cx="470000" cy="707886"/>
          </a:xfrm>
          <a:prstGeom prst="rect">
            <a:avLst/>
          </a:prstGeom>
          <a:noFill/>
        </p:spPr>
        <p:txBody>
          <a:bodyPr wrap="none" lIns="91440" tIns="45720" rIns="91440" bIns="45720">
            <a:spAutoFit/>
          </a:bodyPr>
          <a:lstStyle/>
          <a:p>
            <a:pPr algn="ct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sp>
        <p:nvSpPr>
          <p:cNvPr id="91" name="Rectangle 90"/>
          <p:cNvSpPr/>
          <p:nvPr/>
        </p:nvSpPr>
        <p:spPr>
          <a:xfrm>
            <a:off x="1738449" y="4283070"/>
            <a:ext cx="470000" cy="707886"/>
          </a:xfrm>
          <a:prstGeom prst="rect">
            <a:avLst/>
          </a:prstGeom>
          <a:noFill/>
        </p:spPr>
        <p:txBody>
          <a:bodyPr wrap="none" lIns="91440" tIns="45720" rIns="91440" bIns="45720">
            <a:spAutoFit/>
          </a:bodyPr>
          <a:lstStyle/>
          <a:p>
            <a:pPr algn="ct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
        <p:nvSpPr>
          <p:cNvPr id="92" name="Rectangle 91"/>
          <p:cNvSpPr/>
          <p:nvPr/>
        </p:nvSpPr>
        <p:spPr>
          <a:xfrm>
            <a:off x="1738449" y="5005178"/>
            <a:ext cx="470000" cy="707886"/>
          </a:xfrm>
          <a:prstGeom prst="rect">
            <a:avLst/>
          </a:prstGeom>
          <a:noFill/>
        </p:spPr>
        <p:txBody>
          <a:bodyPr wrap="none" lIns="91440" tIns="45720" rIns="91440" bIns="45720">
            <a:spAutoFit/>
          </a:bodyPr>
          <a:lstStyle/>
          <a:p>
            <a:pPr algn="ct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pic>
        <p:nvPicPr>
          <p:cNvPr id="93" name="Picture 2" descr="C:\Users\benjamin.irwin.ctr\Desktop\SHRP2 Research Art\renewal.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228600" y="1342772"/>
            <a:ext cx="742950" cy="733421"/>
          </a:xfrm>
          <a:prstGeom prst="rect">
            <a:avLst/>
          </a:prstGeom>
          <a:noFill/>
          <a:ln>
            <a:noFill/>
          </a:ln>
        </p:spPr>
      </p:pic>
      <p:sp>
        <p:nvSpPr>
          <p:cNvPr id="2" name="TextBox 1"/>
          <p:cNvSpPr txBox="1"/>
          <p:nvPr/>
        </p:nvSpPr>
        <p:spPr>
          <a:xfrm>
            <a:off x="1738449" y="5752381"/>
            <a:ext cx="389324" cy="707886"/>
          </a:xfrm>
          <a:prstGeom prst="rect">
            <a:avLst/>
          </a:prstGeom>
          <a:noFill/>
        </p:spPr>
        <p:txBody>
          <a:bodyPr wrap="square" rtlCol="0">
            <a:spAutoFit/>
          </a:bodyPr>
          <a:lstStyle/>
          <a:p>
            <a:r>
              <a:rPr lang="en-US" sz="4000" dirty="0">
                <a:effectLst>
                  <a:outerShdw blurRad="38100" dist="38100" dir="2700000" algn="tl">
                    <a:srgbClr val="000000">
                      <a:alpha val="43137"/>
                    </a:srgbClr>
                  </a:outerShdw>
                </a:effectLst>
              </a:rPr>
              <a:t>7</a:t>
            </a:r>
          </a:p>
        </p:txBody>
      </p:sp>
      <p:sp>
        <p:nvSpPr>
          <p:cNvPr id="4" name="TextBox 3"/>
          <p:cNvSpPr txBox="1"/>
          <p:nvPr/>
        </p:nvSpPr>
        <p:spPr>
          <a:xfrm>
            <a:off x="2716967" y="5791857"/>
            <a:ext cx="4753224" cy="677108"/>
          </a:xfrm>
          <a:prstGeom prst="rect">
            <a:avLst/>
          </a:prstGeom>
          <a:noFill/>
        </p:spPr>
        <p:txBody>
          <a:bodyPr wrap="none" rtlCol="0">
            <a:spAutoFit/>
          </a:bodyPr>
          <a:lstStyle/>
          <a:p>
            <a:pPr lvl="0"/>
            <a:r>
              <a:rPr lang="en-US" sz="1900" dirty="0">
                <a:solidFill>
                  <a:schemeClr val="bg1"/>
                </a:solidFill>
                <a:effectLst>
                  <a:outerShdw blurRad="38100" dist="38100" dir="2700000" algn="tl">
                    <a:srgbClr val="000000">
                      <a:alpha val="43137"/>
                    </a:srgbClr>
                  </a:outerShdw>
                </a:effectLst>
              </a:rPr>
              <a:t>(Util:R01A/B, R15B), R06A, </a:t>
            </a:r>
            <a:r>
              <a:rPr lang="en-US" sz="1900" b="1" dirty="0">
                <a:solidFill>
                  <a:schemeClr val="bg1"/>
                </a:solidFill>
                <a:effectLst>
                  <a:outerShdw blurRad="38100" dist="38100" dir="2700000" algn="tl">
                    <a:srgbClr val="000000">
                      <a:alpha val="43137"/>
                    </a:srgbClr>
                  </a:outerShdw>
                </a:effectLst>
              </a:rPr>
              <a:t>R06B</a:t>
            </a:r>
            <a:r>
              <a:rPr lang="en-US" sz="1900" dirty="0">
                <a:solidFill>
                  <a:schemeClr val="bg1"/>
                </a:solidFill>
                <a:effectLst>
                  <a:outerShdw blurRad="38100" dist="38100" dir="2700000" algn="tl">
                    <a:srgbClr val="000000">
                      <a:alpha val="43137"/>
                    </a:srgbClr>
                  </a:outerShdw>
                </a:effectLst>
              </a:rPr>
              <a:t>, </a:t>
            </a:r>
            <a:r>
              <a:rPr lang="en-US" sz="1900" b="1" dirty="0">
                <a:solidFill>
                  <a:schemeClr val="bg1"/>
                </a:solidFill>
                <a:effectLst>
                  <a:outerShdw blurRad="38100" dist="38100" dir="2700000" algn="tl">
                    <a:srgbClr val="000000">
                      <a:alpha val="43137"/>
                    </a:srgbClr>
                  </a:outerShdw>
                </a:effectLst>
              </a:rPr>
              <a:t>R06D, </a:t>
            </a:r>
          </a:p>
          <a:p>
            <a:pPr lvl="0"/>
            <a:r>
              <a:rPr lang="en-US" sz="1900" b="1" dirty="0">
                <a:solidFill>
                  <a:srgbClr val="FFFF00"/>
                </a:solidFill>
                <a:effectLst>
                  <a:outerShdw blurRad="38100" dist="38100" dir="2700000" algn="tl">
                    <a:srgbClr val="000000">
                      <a:alpha val="43137"/>
                    </a:srgbClr>
                  </a:outerShdw>
                </a:effectLst>
              </a:rPr>
              <a:t>R26</a:t>
            </a:r>
            <a:r>
              <a:rPr lang="en-US" sz="1900" dirty="0">
                <a:solidFill>
                  <a:schemeClr val="bg1"/>
                </a:solidFill>
                <a:effectLst>
                  <a:outerShdw blurRad="38100" dist="38100" dir="2700000" algn="tl">
                    <a:srgbClr val="000000">
                      <a:alpha val="43137"/>
                    </a:srgbClr>
                  </a:outerShdw>
                </a:effectLst>
              </a:rPr>
              <a:t>, R06A, R06G, R19A, R19B</a:t>
            </a:r>
            <a:endParaRPr lang="en-US" sz="1900" b="1" dirty="0">
              <a:solidFill>
                <a:schemeClr val="bg1"/>
              </a:solidFill>
              <a:effectLst>
                <a:outerShdw blurRad="38100" dist="38100" dir="2700000" algn="tl">
                  <a:srgbClr val="000000">
                    <a:alpha val="43137"/>
                  </a:srgbClr>
                </a:outerShdw>
              </a:effectLst>
            </a:endParaRPr>
          </a:p>
        </p:txBody>
      </p:sp>
      <p:sp>
        <p:nvSpPr>
          <p:cNvPr id="94" name="TextBox 93"/>
          <p:cNvSpPr txBox="1"/>
          <p:nvPr/>
        </p:nvSpPr>
        <p:spPr>
          <a:xfrm>
            <a:off x="7794097" y="1850494"/>
            <a:ext cx="1095172" cy="584775"/>
          </a:xfrm>
          <a:prstGeom prst="rect">
            <a:avLst/>
          </a:prstGeom>
          <a:noFill/>
        </p:spPr>
        <p:txBody>
          <a:bodyPr wrap="none" rtlCol="0">
            <a:spAutoFit/>
          </a:bodyPr>
          <a:lstStyle/>
          <a:p>
            <a:r>
              <a:rPr lang="en-US" sz="3200" dirty="0"/>
              <a:t>2013</a:t>
            </a:r>
          </a:p>
        </p:txBody>
      </p:sp>
      <p:sp>
        <p:nvSpPr>
          <p:cNvPr id="95" name="TextBox 94"/>
          <p:cNvSpPr txBox="1"/>
          <p:nvPr/>
        </p:nvSpPr>
        <p:spPr>
          <a:xfrm>
            <a:off x="7794097" y="3239884"/>
            <a:ext cx="1095172" cy="584775"/>
          </a:xfrm>
          <a:prstGeom prst="rect">
            <a:avLst/>
          </a:prstGeom>
          <a:noFill/>
        </p:spPr>
        <p:txBody>
          <a:bodyPr wrap="none" rtlCol="0">
            <a:spAutoFit/>
          </a:bodyPr>
          <a:lstStyle/>
          <a:p>
            <a:r>
              <a:rPr lang="en-US" sz="3200" dirty="0"/>
              <a:t>2014</a:t>
            </a:r>
          </a:p>
        </p:txBody>
      </p:sp>
      <p:sp>
        <p:nvSpPr>
          <p:cNvPr id="96" name="TextBox 95"/>
          <p:cNvSpPr txBox="1"/>
          <p:nvPr/>
        </p:nvSpPr>
        <p:spPr>
          <a:xfrm>
            <a:off x="7811586" y="4774345"/>
            <a:ext cx="1095172" cy="584775"/>
          </a:xfrm>
          <a:prstGeom prst="rect">
            <a:avLst/>
          </a:prstGeom>
          <a:noFill/>
        </p:spPr>
        <p:txBody>
          <a:bodyPr wrap="none" rtlCol="0">
            <a:spAutoFit/>
          </a:bodyPr>
          <a:lstStyle/>
          <a:p>
            <a:r>
              <a:rPr lang="en-US" sz="3200" dirty="0"/>
              <a:t>2015</a:t>
            </a:r>
          </a:p>
        </p:txBody>
      </p:sp>
      <p:sp>
        <p:nvSpPr>
          <p:cNvPr id="97" name="TextBox 96"/>
          <p:cNvSpPr txBox="1"/>
          <p:nvPr/>
        </p:nvSpPr>
        <p:spPr>
          <a:xfrm>
            <a:off x="7834071" y="5875492"/>
            <a:ext cx="1095172" cy="584775"/>
          </a:xfrm>
          <a:prstGeom prst="rect">
            <a:avLst/>
          </a:prstGeom>
          <a:noFill/>
        </p:spPr>
        <p:txBody>
          <a:bodyPr wrap="none" rtlCol="0">
            <a:spAutoFit/>
          </a:bodyPr>
          <a:lstStyle/>
          <a:p>
            <a:r>
              <a:rPr lang="en-US" sz="3200" dirty="0"/>
              <a:t>2016</a:t>
            </a:r>
          </a:p>
        </p:txBody>
      </p:sp>
      <p:sp>
        <p:nvSpPr>
          <p:cNvPr id="7" name="TextBox 6"/>
          <p:cNvSpPr txBox="1"/>
          <p:nvPr/>
        </p:nvSpPr>
        <p:spPr>
          <a:xfrm>
            <a:off x="7662617" y="1241883"/>
            <a:ext cx="1433406" cy="461665"/>
          </a:xfrm>
          <a:prstGeom prst="rect">
            <a:avLst/>
          </a:prstGeom>
          <a:noFill/>
        </p:spPr>
        <p:txBody>
          <a:bodyPr wrap="none" rtlCol="0">
            <a:spAutoFit/>
          </a:bodyPr>
          <a:lstStyle/>
          <a:p>
            <a:r>
              <a:rPr lang="en-US" sz="2400" dirty="0"/>
              <a:t>DEBUTS</a:t>
            </a:r>
          </a:p>
        </p:txBody>
      </p:sp>
      <p:sp>
        <p:nvSpPr>
          <p:cNvPr id="8" name="Oval 7"/>
          <p:cNvSpPr/>
          <p:nvPr/>
        </p:nvSpPr>
        <p:spPr>
          <a:xfrm>
            <a:off x="4331579" y="1349605"/>
            <a:ext cx="762000" cy="762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6" name="TextBox 15"/>
          <p:cNvSpPr txBox="1"/>
          <p:nvPr/>
        </p:nvSpPr>
        <p:spPr>
          <a:xfrm>
            <a:off x="3483029" y="6531344"/>
            <a:ext cx="5423729" cy="276999"/>
          </a:xfrm>
          <a:prstGeom prst="rect">
            <a:avLst/>
          </a:prstGeom>
          <a:noFill/>
          <a:ln w="19050">
            <a:solidFill>
              <a:schemeClr val="tx1"/>
            </a:solidFill>
          </a:ln>
        </p:spPr>
        <p:txBody>
          <a:bodyPr wrap="none" rtlCol="0">
            <a:spAutoFit/>
          </a:bodyPr>
          <a:lstStyle/>
          <a:p>
            <a:r>
              <a:rPr lang="en-US" sz="1200" dirty="0"/>
              <a:t>All SHRP2 efforts completed by end of FY19 and transitioned to Post SHRP2</a:t>
            </a:r>
          </a:p>
        </p:txBody>
      </p:sp>
      <p:sp>
        <p:nvSpPr>
          <p:cNvPr id="23" name="Oval 22"/>
          <p:cNvSpPr/>
          <p:nvPr/>
        </p:nvSpPr>
        <p:spPr>
          <a:xfrm>
            <a:off x="2633746" y="5889272"/>
            <a:ext cx="762000" cy="762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2700136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1219200"/>
          </a:xfrm>
        </p:spPr>
        <p:txBody>
          <a:bodyPr/>
          <a:lstStyle/>
          <a:p>
            <a:r>
              <a:rPr lang="en-US" i="1" dirty="0">
                <a:effectLst/>
                <a:latin typeface="Franklin Gothic Book" panose="020B0503020102020204" pitchFamily="34" charset="0"/>
              </a:rPr>
              <a:t>Guidelines</a:t>
            </a:r>
            <a:r>
              <a:rPr lang="en-US" dirty="0">
                <a:effectLst/>
                <a:latin typeface="Franklin Gothic Book" panose="020B0503020102020204" pitchFamily="34" charset="0"/>
              </a:rPr>
              <a:t> Round 1 </a:t>
            </a:r>
            <a:br>
              <a:rPr lang="en-US" dirty="0">
                <a:effectLst/>
                <a:latin typeface="Franklin Gothic Book" panose="020B0503020102020204" pitchFamily="34" charset="0"/>
              </a:rPr>
            </a:br>
            <a:r>
              <a:rPr lang="en-US" dirty="0">
                <a:effectLst/>
                <a:latin typeface="Franklin Gothic Book" panose="020B0503020102020204" pitchFamily="34" charset="0"/>
              </a:rPr>
              <a:t>Implementation Efforts</a:t>
            </a:r>
          </a:p>
        </p:txBody>
      </p:sp>
      <p:sp>
        <p:nvSpPr>
          <p:cNvPr id="3" name="Content Placeholder 2"/>
          <p:cNvSpPr>
            <a:spLocks noGrp="1"/>
          </p:cNvSpPr>
          <p:nvPr>
            <p:ph sz="half" idx="1"/>
          </p:nvPr>
        </p:nvSpPr>
        <p:spPr>
          <a:xfrm>
            <a:off x="381000" y="1550987"/>
            <a:ext cx="8382000" cy="4830763"/>
          </a:xfrm>
        </p:spPr>
        <p:txBody>
          <a:bodyPr/>
          <a:lstStyle/>
          <a:p>
            <a:r>
              <a:rPr lang="en-US" dirty="0"/>
              <a:t>Released to state DOTs as part of FHWA/AASHTO’s Implementation Assistance Program</a:t>
            </a:r>
          </a:p>
          <a:p>
            <a:r>
              <a:rPr lang="en-US" dirty="0"/>
              <a:t>Funding support through SHRP2</a:t>
            </a:r>
          </a:p>
          <a:p>
            <a:pPr lvl="1"/>
            <a:r>
              <a:rPr lang="en-US" dirty="0"/>
              <a:t>14 agencies selected</a:t>
            </a:r>
          </a:p>
          <a:p>
            <a:pPr lvl="1"/>
            <a:r>
              <a:rPr lang="en-US" dirty="0"/>
              <a:t>Funding and programming support ongoing</a:t>
            </a:r>
          </a:p>
          <a:p>
            <a:r>
              <a:rPr lang="en-US" dirty="0"/>
              <a:t>Technical and programming support from</a:t>
            </a:r>
          </a:p>
          <a:p>
            <a:pPr lvl="1"/>
            <a:r>
              <a:rPr lang="en-US" dirty="0"/>
              <a:t>FHWA</a:t>
            </a:r>
          </a:p>
          <a:p>
            <a:pPr lvl="1"/>
            <a:r>
              <a:rPr lang="en-US" dirty="0"/>
              <a:t>AASHTO</a:t>
            </a:r>
          </a:p>
        </p:txBody>
      </p:sp>
      <p:sp>
        <p:nvSpPr>
          <p:cNvPr id="4" name="Slide Number Placeholder 3"/>
          <p:cNvSpPr>
            <a:spLocks noGrp="1"/>
          </p:cNvSpPr>
          <p:nvPr>
            <p:ph type="sldNum" sz="quarter" idx="12"/>
          </p:nvPr>
        </p:nvSpPr>
        <p:spPr/>
        <p:txBody>
          <a:bodyPr/>
          <a:lstStyle/>
          <a:p>
            <a:pPr>
              <a:defRPr/>
            </a:pPr>
            <a:fld id="{99BF6BD8-9522-453F-9DDF-F61CE6D1215E}"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3318916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05800" cy="715962"/>
          </a:xfrm>
        </p:spPr>
        <p:txBody>
          <a:bodyPr/>
          <a:lstStyle/>
          <a:p>
            <a:r>
              <a:rPr lang="en-US" sz="4400" dirty="0"/>
              <a:t>Program Support  </a:t>
            </a:r>
          </a:p>
        </p:txBody>
      </p:sp>
      <p:sp>
        <p:nvSpPr>
          <p:cNvPr id="3" name="Text Placeholder 2"/>
          <p:cNvSpPr>
            <a:spLocks noGrp="1"/>
          </p:cNvSpPr>
          <p:nvPr>
            <p:ph type="body" idx="1"/>
          </p:nvPr>
        </p:nvSpPr>
        <p:spPr>
          <a:xfrm>
            <a:off x="-228600" y="1219200"/>
            <a:ext cx="9601200" cy="2720181"/>
          </a:xfrm>
        </p:spPr>
        <p:txBody>
          <a:bodyPr/>
          <a:lstStyle/>
          <a:p>
            <a:pPr marL="457200" lvl="1" indent="0">
              <a:lnSpc>
                <a:spcPct val="150000"/>
              </a:lnSpc>
              <a:buNone/>
            </a:pPr>
            <a:r>
              <a:rPr lang="en-US" sz="2400" b="1" kern="1200" dirty="0">
                <a:ea typeface="ＭＳ Ｐゴシック" pitchFamily="64" charset="-128"/>
              </a:rPr>
              <a:t>Round 1 Activities:</a:t>
            </a:r>
          </a:p>
          <a:p>
            <a:pPr lvl="2">
              <a:buFont typeface="Wingdings" panose="05000000000000000000" pitchFamily="2" charset="2"/>
              <a:buChar char="Ø"/>
            </a:pPr>
            <a:r>
              <a:rPr lang="en-US" sz="2400" kern="1200" dirty="0">
                <a:ea typeface="ＭＳ Ｐゴシック" pitchFamily="64" charset="-128"/>
              </a:rPr>
              <a:t>Preservation Projects (14 Agencies/32 projects/40 treatments)</a:t>
            </a:r>
          </a:p>
          <a:p>
            <a:pPr lvl="2">
              <a:buFont typeface="Wingdings" panose="05000000000000000000" pitchFamily="2" charset="2"/>
              <a:buChar char="Ø"/>
            </a:pPr>
            <a:r>
              <a:rPr lang="en-US" sz="2400" kern="1200" dirty="0">
                <a:ea typeface="ＭＳ Ｐゴシック" pitchFamily="64" charset="-128"/>
              </a:rPr>
              <a:t>Open House (MN DOT)</a:t>
            </a:r>
          </a:p>
          <a:p>
            <a:pPr lvl="2">
              <a:buFont typeface="Wingdings" panose="05000000000000000000" pitchFamily="2" charset="2"/>
              <a:buChar char="Ø"/>
            </a:pPr>
            <a:r>
              <a:rPr lang="en-US" sz="2400" kern="1200" dirty="0">
                <a:ea typeface="ＭＳ Ｐゴシック" pitchFamily="64" charset="-128"/>
              </a:rPr>
              <a:t>Showcase (MA DOT)</a:t>
            </a:r>
          </a:p>
          <a:p>
            <a:pPr lvl="2">
              <a:buFont typeface="Wingdings" panose="05000000000000000000" pitchFamily="2" charset="2"/>
              <a:buChar char="Ø"/>
            </a:pPr>
            <a:r>
              <a:rPr lang="en-US" sz="2400" kern="1200" dirty="0">
                <a:ea typeface="ＭＳ Ｐゴシック" pitchFamily="64" charset="-128"/>
              </a:rPr>
              <a:t>Peer Exchanges (4 Peer Exchanges)</a:t>
            </a:r>
          </a:p>
          <a:p>
            <a:pPr lvl="2">
              <a:buFont typeface="Wingdings" panose="05000000000000000000" pitchFamily="2" charset="2"/>
              <a:buChar char="Ø"/>
            </a:pPr>
            <a:r>
              <a:rPr lang="en-US" sz="2400" kern="1200" dirty="0">
                <a:ea typeface="ＭＳ Ｐゴシック" pitchFamily="64" charset="-128"/>
              </a:rPr>
              <a:t>Quarterly User group Conference Calls</a:t>
            </a:r>
          </a:p>
          <a:p>
            <a:pPr lvl="2">
              <a:buFont typeface="Wingdings" panose="05000000000000000000" pitchFamily="2" charset="2"/>
              <a:buChar char="Ø"/>
            </a:pPr>
            <a:r>
              <a:rPr lang="en-US" sz="2400" kern="1200" dirty="0">
                <a:ea typeface="ＭＳ Ｐゴシック" pitchFamily="64" charset="-128"/>
              </a:rPr>
              <a:t>Workshops (3 Workshops)</a:t>
            </a:r>
          </a:p>
          <a:p>
            <a:pPr lvl="2">
              <a:buFont typeface="Wingdings" panose="05000000000000000000" pitchFamily="2" charset="2"/>
              <a:buChar char="Ø"/>
            </a:pPr>
            <a:r>
              <a:rPr lang="en-US" sz="2400" kern="1200" dirty="0">
                <a:ea typeface="ＭＳ Ｐゴシック" pitchFamily="64" charset="-128"/>
              </a:rPr>
              <a:t>Marketing Materials</a:t>
            </a:r>
          </a:p>
          <a:p>
            <a:pPr lvl="2">
              <a:buFont typeface="Wingdings" panose="05000000000000000000" pitchFamily="2" charset="2"/>
              <a:buChar char="Ø"/>
            </a:pPr>
            <a:r>
              <a:rPr lang="en-US" sz="2400" kern="1200" dirty="0">
                <a:ea typeface="ＭＳ Ｐゴシック" pitchFamily="64" charset="-128"/>
              </a:rPr>
              <a:t>Products:  (Preservation Analysis Tool)  </a:t>
            </a:r>
          </a:p>
          <a:p>
            <a:pPr lvl="2">
              <a:buFont typeface="Wingdings" panose="05000000000000000000" pitchFamily="2" charset="2"/>
              <a:buChar char="Ø"/>
            </a:pPr>
            <a:r>
              <a:rPr lang="en-US" sz="2400" kern="1200" dirty="0">
                <a:ea typeface="ＭＳ Ｐゴシック" pitchFamily="64" charset="-128"/>
              </a:rPr>
              <a:t>Website Development</a:t>
            </a:r>
          </a:p>
          <a:p>
            <a:pPr>
              <a:buFont typeface="Arial" panose="020B0604020202020204" pitchFamily="34" charset="0"/>
              <a:buChar char="•"/>
            </a:pPr>
            <a:endParaRPr lang="en-US" sz="2800" kern="1200" dirty="0">
              <a:ea typeface="ＭＳ Ｐゴシック" pitchFamily="64" charset="-12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9200" y="5257800"/>
            <a:ext cx="2844800" cy="16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4597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71" y="76200"/>
            <a:ext cx="8229600" cy="715962"/>
          </a:xfrm>
        </p:spPr>
        <p:txBody>
          <a:bodyPr/>
          <a:lstStyle/>
          <a:p>
            <a:r>
              <a:rPr lang="en-US" sz="4400" dirty="0"/>
              <a:t>R26 Continued Support</a:t>
            </a:r>
          </a:p>
        </p:txBody>
      </p:sp>
      <p:sp>
        <p:nvSpPr>
          <p:cNvPr id="3" name="Text Placeholder 2"/>
          <p:cNvSpPr>
            <a:spLocks noGrp="1"/>
          </p:cNvSpPr>
          <p:nvPr>
            <p:ph type="body" idx="1"/>
          </p:nvPr>
        </p:nvSpPr>
        <p:spPr>
          <a:xfrm>
            <a:off x="225071" y="937418"/>
            <a:ext cx="8693857" cy="4525963"/>
          </a:xfrm>
        </p:spPr>
        <p:txBody>
          <a:bodyPr/>
          <a:lstStyle/>
          <a:p>
            <a:pPr lvl="1">
              <a:buFont typeface="Wingdings" panose="05000000000000000000" pitchFamily="2" charset="2"/>
              <a:buChar char="Ø"/>
            </a:pPr>
            <a:endParaRPr lang="en-US" sz="2400" kern="1200" dirty="0">
              <a:ea typeface="ＭＳ Ｐゴシック" pitchFamily="64" charset="-128"/>
            </a:endParaRPr>
          </a:p>
          <a:p>
            <a:pPr marL="0" indent="0">
              <a:buNone/>
            </a:pPr>
            <a:r>
              <a:rPr lang="en-US" sz="2400" b="1" kern="1200" dirty="0">
                <a:latin typeface="+mj-lt"/>
                <a:ea typeface="ＭＳ Ｐゴシック" pitchFamily="64" charset="-128"/>
              </a:rPr>
              <a:t>Round 7 Activities (FY18/FY19): </a:t>
            </a:r>
          </a:p>
          <a:p>
            <a:pPr lvl="1">
              <a:lnSpc>
                <a:spcPct val="150000"/>
              </a:lnSpc>
              <a:buFont typeface="Wingdings" panose="05000000000000000000" pitchFamily="2" charset="2"/>
              <a:buChar char="Ø"/>
            </a:pPr>
            <a:r>
              <a:rPr lang="en-US" sz="2400" kern="1200" dirty="0">
                <a:ea typeface="ＭＳ Ｐゴシック" pitchFamily="64" charset="-128"/>
              </a:rPr>
              <a:t>Program Reviews (WA, WV, NJ)</a:t>
            </a:r>
          </a:p>
          <a:p>
            <a:pPr lvl="1">
              <a:lnSpc>
                <a:spcPct val="150000"/>
              </a:lnSpc>
              <a:buFont typeface="Wingdings" panose="05000000000000000000" pitchFamily="2" charset="2"/>
              <a:buChar char="Ø"/>
            </a:pPr>
            <a:r>
              <a:rPr lang="en-US" sz="2400" kern="1200" dirty="0">
                <a:ea typeface="ＭＳ Ｐゴシック" pitchFamily="64" charset="-128"/>
              </a:rPr>
              <a:t>On-line “Just-in-Time” Training Development </a:t>
            </a:r>
          </a:p>
          <a:p>
            <a:pPr lvl="1">
              <a:lnSpc>
                <a:spcPct val="150000"/>
              </a:lnSpc>
              <a:buFont typeface="Wingdings" panose="05000000000000000000" pitchFamily="2" charset="2"/>
              <a:buChar char="Ø"/>
            </a:pPr>
            <a:r>
              <a:rPr lang="en-US" sz="2400" kern="1200" dirty="0">
                <a:ea typeface="ＭＳ Ｐゴシック" pitchFamily="64" charset="-128"/>
              </a:rPr>
              <a:t>Development and Delivery of a 4-hr Academic Workshop</a:t>
            </a:r>
          </a:p>
          <a:p>
            <a:pPr lvl="1">
              <a:lnSpc>
                <a:spcPct val="150000"/>
              </a:lnSpc>
              <a:buFont typeface="Wingdings" panose="05000000000000000000" pitchFamily="2" charset="2"/>
              <a:buChar char="Ø"/>
            </a:pPr>
            <a:r>
              <a:rPr lang="en-US" sz="2400" kern="1200" dirty="0">
                <a:ea typeface="ＭＳ Ｐゴシック" pitchFamily="64" charset="-128"/>
              </a:rPr>
              <a:t>Additional Marketing Materials</a:t>
            </a:r>
          </a:p>
          <a:p>
            <a:pPr lvl="1">
              <a:lnSpc>
                <a:spcPct val="150000"/>
              </a:lnSpc>
              <a:buFont typeface="Wingdings" panose="05000000000000000000" pitchFamily="2" charset="2"/>
              <a:buChar char="Ø"/>
            </a:pPr>
            <a:r>
              <a:rPr lang="en-US" sz="2400" kern="1200" dirty="0">
                <a:ea typeface="ＭＳ Ｐゴシック" pitchFamily="64" charset="-128"/>
              </a:rPr>
              <a:t>AASHTO SHRP2 R26 Website Update</a:t>
            </a:r>
          </a:p>
          <a:p>
            <a:pPr>
              <a:buFont typeface="Arial" panose="020B0604020202020204" pitchFamily="34" charset="0"/>
              <a:buChar char="•"/>
            </a:pPr>
            <a:endParaRPr lang="en-US" sz="2800" kern="1200" dirty="0">
              <a:ea typeface="ＭＳ Ｐゴシック" pitchFamily="64" charset="-12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5105400"/>
            <a:ext cx="2806697" cy="1578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1453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rot="2470771">
            <a:off x="193578" y="1455738"/>
            <a:ext cx="1422400" cy="1122362"/>
          </a:xfrm>
          <a:custGeom>
            <a:avLst/>
            <a:gdLst>
              <a:gd name="T0" fmla="*/ 736 w 752"/>
              <a:gd name="T1" fmla="*/ 432 h 624"/>
              <a:gd name="T2" fmla="*/ 600 w 752"/>
              <a:gd name="T3" fmla="*/ 360 h 624"/>
              <a:gd name="T4" fmla="*/ 576 w 752"/>
              <a:gd name="T5" fmla="*/ 368 h 624"/>
              <a:gd name="T6" fmla="*/ 496 w 752"/>
              <a:gd name="T7" fmla="*/ 352 h 624"/>
              <a:gd name="T8" fmla="*/ 352 w 752"/>
              <a:gd name="T9" fmla="*/ 16 h 624"/>
              <a:gd name="T10" fmla="*/ 264 w 752"/>
              <a:gd name="T11" fmla="*/ 24 h 624"/>
              <a:gd name="T12" fmla="*/ 216 w 752"/>
              <a:gd name="T13" fmla="*/ 8 h 624"/>
              <a:gd name="T14" fmla="*/ 184 w 752"/>
              <a:gd name="T15" fmla="*/ 8 h 624"/>
              <a:gd name="T16" fmla="*/ 160 w 752"/>
              <a:gd name="T17" fmla="*/ 8 h 624"/>
              <a:gd name="T18" fmla="*/ 112 w 752"/>
              <a:gd name="T19" fmla="*/ 32 h 624"/>
              <a:gd name="T20" fmla="*/ 48 w 752"/>
              <a:gd name="T21" fmla="*/ 88 h 624"/>
              <a:gd name="T22" fmla="*/ 72 w 752"/>
              <a:gd name="T23" fmla="*/ 152 h 624"/>
              <a:gd name="T24" fmla="*/ 112 w 752"/>
              <a:gd name="T25" fmla="*/ 176 h 624"/>
              <a:gd name="T26" fmla="*/ 88 w 752"/>
              <a:gd name="T27" fmla="*/ 168 h 624"/>
              <a:gd name="T28" fmla="*/ 112 w 752"/>
              <a:gd name="T29" fmla="*/ 192 h 624"/>
              <a:gd name="T30" fmla="*/ 72 w 752"/>
              <a:gd name="T31" fmla="*/ 176 h 624"/>
              <a:gd name="T32" fmla="*/ 32 w 752"/>
              <a:gd name="T33" fmla="*/ 192 h 624"/>
              <a:gd name="T34" fmla="*/ 16 w 752"/>
              <a:gd name="T35" fmla="*/ 224 h 624"/>
              <a:gd name="T36" fmla="*/ 56 w 752"/>
              <a:gd name="T37" fmla="*/ 248 h 624"/>
              <a:gd name="T38" fmla="*/ 112 w 752"/>
              <a:gd name="T39" fmla="*/ 240 h 624"/>
              <a:gd name="T40" fmla="*/ 104 w 752"/>
              <a:gd name="T41" fmla="*/ 256 h 624"/>
              <a:gd name="T42" fmla="*/ 72 w 752"/>
              <a:gd name="T43" fmla="*/ 312 h 624"/>
              <a:gd name="T44" fmla="*/ 48 w 752"/>
              <a:gd name="T45" fmla="*/ 336 h 624"/>
              <a:gd name="T46" fmla="*/ 16 w 752"/>
              <a:gd name="T47" fmla="*/ 368 h 624"/>
              <a:gd name="T48" fmla="*/ 32 w 752"/>
              <a:gd name="T49" fmla="*/ 384 h 624"/>
              <a:gd name="T50" fmla="*/ 40 w 752"/>
              <a:gd name="T51" fmla="*/ 424 h 624"/>
              <a:gd name="T52" fmla="*/ 80 w 752"/>
              <a:gd name="T53" fmla="*/ 416 h 624"/>
              <a:gd name="T54" fmla="*/ 96 w 752"/>
              <a:gd name="T55" fmla="*/ 456 h 624"/>
              <a:gd name="T56" fmla="*/ 112 w 752"/>
              <a:gd name="T57" fmla="*/ 464 h 624"/>
              <a:gd name="T58" fmla="*/ 144 w 752"/>
              <a:gd name="T59" fmla="*/ 472 h 624"/>
              <a:gd name="T60" fmla="*/ 176 w 752"/>
              <a:gd name="T61" fmla="*/ 472 h 624"/>
              <a:gd name="T62" fmla="*/ 176 w 752"/>
              <a:gd name="T63" fmla="*/ 504 h 624"/>
              <a:gd name="T64" fmla="*/ 136 w 752"/>
              <a:gd name="T65" fmla="*/ 560 h 624"/>
              <a:gd name="T66" fmla="*/ 112 w 752"/>
              <a:gd name="T67" fmla="*/ 592 h 624"/>
              <a:gd name="T68" fmla="*/ 64 w 752"/>
              <a:gd name="T69" fmla="*/ 608 h 624"/>
              <a:gd name="T70" fmla="*/ 80 w 752"/>
              <a:gd name="T71" fmla="*/ 608 h 624"/>
              <a:gd name="T72" fmla="*/ 104 w 752"/>
              <a:gd name="T73" fmla="*/ 608 h 624"/>
              <a:gd name="T74" fmla="*/ 136 w 752"/>
              <a:gd name="T75" fmla="*/ 584 h 624"/>
              <a:gd name="T76" fmla="*/ 184 w 752"/>
              <a:gd name="T77" fmla="*/ 544 h 624"/>
              <a:gd name="T78" fmla="*/ 248 w 752"/>
              <a:gd name="T79" fmla="*/ 480 h 624"/>
              <a:gd name="T80" fmla="*/ 248 w 752"/>
              <a:gd name="T81" fmla="*/ 432 h 624"/>
              <a:gd name="T82" fmla="*/ 320 w 752"/>
              <a:gd name="T83" fmla="*/ 368 h 624"/>
              <a:gd name="T84" fmla="*/ 296 w 752"/>
              <a:gd name="T85" fmla="*/ 408 h 624"/>
              <a:gd name="T86" fmla="*/ 296 w 752"/>
              <a:gd name="T87" fmla="*/ 424 h 624"/>
              <a:gd name="T88" fmla="*/ 320 w 752"/>
              <a:gd name="T89" fmla="*/ 416 h 624"/>
              <a:gd name="T90" fmla="*/ 336 w 752"/>
              <a:gd name="T91" fmla="*/ 376 h 624"/>
              <a:gd name="T92" fmla="*/ 352 w 752"/>
              <a:gd name="T93" fmla="*/ 368 h 624"/>
              <a:gd name="T94" fmla="*/ 400 w 752"/>
              <a:gd name="T95" fmla="*/ 384 h 624"/>
              <a:gd name="T96" fmla="*/ 448 w 752"/>
              <a:gd name="T97" fmla="*/ 376 h 624"/>
              <a:gd name="T98" fmla="*/ 512 w 752"/>
              <a:gd name="T99" fmla="*/ 376 h 624"/>
              <a:gd name="T100" fmla="*/ 592 w 752"/>
              <a:gd name="T101" fmla="*/ 408 h 624"/>
              <a:gd name="T102" fmla="*/ 592 w 752"/>
              <a:gd name="T103" fmla="*/ 384 h 624"/>
              <a:gd name="T104" fmla="*/ 592 w 752"/>
              <a:gd name="T105" fmla="*/ 368 h 624"/>
              <a:gd name="T106" fmla="*/ 632 w 752"/>
              <a:gd name="T107" fmla="*/ 384 h 624"/>
              <a:gd name="T108" fmla="*/ 672 w 752"/>
              <a:gd name="T109" fmla="*/ 424 h 624"/>
              <a:gd name="T110" fmla="*/ 704 w 752"/>
              <a:gd name="T111" fmla="*/ 456 h 624"/>
              <a:gd name="T112" fmla="*/ 744 w 752"/>
              <a:gd name="T113" fmla="*/ 47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2" h="624">
                <a:moveTo>
                  <a:pt x="744" y="480"/>
                </a:moveTo>
                <a:lnTo>
                  <a:pt x="752" y="472"/>
                </a:lnTo>
                <a:lnTo>
                  <a:pt x="752" y="464"/>
                </a:lnTo>
                <a:lnTo>
                  <a:pt x="752" y="456"/>
                </a:lnTo>
                <a:lnTo>
                  <a:pt x="752" y="440"/>
                </a:lnTo>
                <a:lnTo>
                  <a:pt x="736" y="432"/>
                </a:lnTo>
                <a:lnTo>
                  <a:pt x="720" y="432"/>
                </a:lnTo>
                <a:lnTo>
                  <a:pt x="712" y="424"/>
                </a:lnTo>
                <a:lnTo>
                  <a:pt x="696" y="424"/>
                </a:lnTo>
                <a:lnTo>
                  <a:pt x="696" y="424"/>
                </a:lnTo>
                <a:lnTo>
                  <a:pt x="624" y="368"/>
                </a:lnTo>
                <a:lnTo>
                  <a:pt x="600" y="360"/>
                </a:lnTo>
                <a:lnTo>
                  <a:pt x="584" y="344"/>
                </a:lnTo>
                <a:lnTo>
                  <a:pt x="584" y="344"/>
                </a:lnTo>
                <a:lnTo>
                  <a:pt x="568" y="360"/>
                </a:lnTo>
                <a:lnTo>
                  <a:pt x="568" y="360"/>
                </a:lnTo>
                <a:lnTo>
                  <a:pt x="576" y="368"/>
                </a:lnTo>
                <a:lnTo>
                  <a:pt x="576" y="368"/>
                </a:lnTo>
                <a:lnTo>
                  <a:pt x="560" y="384"/>
                </a:lnTo>
                <a:lnTo>
                  <a:pt x="560" y="384"/>
                </a:lnTo>
                <a:lnTo>
                  <a:pt x="528" y="368"/>
                </a:lnTo>
                <a:lnTo>
                  <a:pt x="528" y="360"/>
                </a:lnTo>
                <a:lnTo>
                  <a:pt x="512" y="352"/>
                </a:lnTo>
                <a:lnTo>
                  <a:pt x="496" y="352"/>
                </a:lnTo>
                <a:lnTo>
                  <a:pt x="488" y="360"/>
                </a:lnTo>
                <a:lnTo>
                  <a:pt x="480" y="360"/>
                </a:lnTo>
                <a:lnTo>
                  <a:pt x="480" y="368"/>
                </a:lnTo>
                <a:lnTo>
                  <a:pt x="376" y="24"/>
                </a:lnTo>
                <a:lnTo>
                  <a:pt x="368" y="24"/>
                </a:lnTo>
                <a:lnTo>
                  <a:pt x="352" y="16"/>
                </a:lnTo>
                <a:lnTo>
                  <a:pt x="328" y="16"/>
                </a:lnTo>
                <a:lnTo>
                  <a:pt x="320" y="24"/>
                </a:lnTo>
                <a:lnTo>
                  <a:pt x="320" y="24"/>
                </a:lnTo>
                <a:lnTo>
                  <a:pt x="312" y="24"/>
                </a:lnTo>
                <a:lnTo>
                  <a:pt x="280" y="24"/>
                </a:lnTo>
                <a:lnTo>
                  <a:pt x="264" y="24"/>
                </a:lnTo>
                <a:lnTo>
                  <a:pt x="256" y="24"/>
                </a:lnTo>
                <a:lnTo>
                  <a:pt x="248" y="24"/>
                </a:lnTo>
                <a:lnTo>
                  <a:pt x="232" y="24"/>
                </a:lnTo>
                <a:lnTo>
                  <a:pt x="224" y="8"/>
                </a:lnTo>
                <a:lnTo>
                  <a:pt x="224" y="8"/>
                </a:lnTo>
                <a:lnTo>
                  <a:pt x="216" y="8"/>
                </a:lnTo>
                <a:lnTo>
                  <a:pt x="208" y="8"/>
                </a:lnTo>
                <a:lnTo>
                  <a:pt x="208" y="16"/>
                </a:lnTo>
                <a:lnTo>
                  <a:pt x="208" y="16"/>
                </a:lnTo>
                <a:lnTo>
                  <a:pt x="192" y="0"/>
                </a:lnTo>
                <a:lnTo>
                  <a:pt x="192" y="0"/>
                </a:lnTo>
                <a:lnTo>
                  <a:pt x="184" y="8"/>
                </a:lnTo>
                <a:lnTo>
                  <a:pt x="184" y="8"/>
                </a:lnTo>
                <a:lnTo>
                  <a:pt x="184" y="0"/>
                </a:lnTo>
                <a:lnTo>
                  <a:pt x="184" y="0"/>
                </a:lnTo>
                <a:lnTo>
                  <a:pt x="168" y="0"/>
                </a:lnTo>
                <a:lnTo>
                  <a:pt x="168" y="0"/>
                </a:lnTo>
                <a:lnTo>
                  <a:pt x="160" y="8"/>
                </a:lnTo>
                <a:lnTo>
                  <a:pt x="152" y="16"/>
                </a:lnTo>
                <a:lnTo>
                  <a:pt x="144" y="16"/>
                </a:lnTo>
                <a:lnTo>
                  <a:pt x="136" y="16"/>
                </a:lnTo>
                <a:lnTo>
                  <a:pt x="136" y="16"/>
                </a:lnTo>
                <a:lnTo>
                  <a:pt x="120" y="32"/>
                </a:lnTo>
                <a:lnTo>
                  <a:pt x="112" y="32"/>
                </a:lnTo>
                <a:lnTo>
                  <a:pt x="96" y="48"/>
                </a:lnTo>
                <a:lnTo>
                  <a:pt x="72" y="80"/>
                </a:lnTo>
                <a:lnTo>
                  <a:pt x="72" y="80"/>
                </a:lnTo>
                <a:lnTo>
                  <a:pt x="72" y="88"/>
                </a:lnTo>
                <a:lnTo>
                  <a:pt x="72" y="88"/>
                </a:lnTo>
                <a:lnTo>
                  <a:pt x="48" y="88"/>
                </a:lnTo>
                <a:lnTo>
                  <a:pt x="48" y="88"/>
                </a:lnTo>
                <a:lnTo>
                  <a:pt x="32" y="104"/>
                </a:lnTo>
                <a:lnTo>
                  <a:pt x="32" y="104"/>
                </a:lnTo>
                <a:lnTo>
                  <a:pt x="48" y="112"/>
                </a:lnTo>
                <a:lnTo>
                  <a:pt x="72" y="136"/>
                </a:lnTo>
                <a:lnTo>
                  <a:pt x="72" y="152"/>
                </a:lnTo>
                <a:lnTo>
                  <a:pt x="72" y="152"/>
                </a:lnTo>
                <a:lnTo>
                  <a:pt x="96" y="160"/>
                </a:lnTo>
                <a:lnTo>
                  <a:pt x="96" y="160"/>
                </a:lnTo>
                <a:lnTo>
                  <a:pt x="104" y="176"/>
                </a:lnTo>
                <a:lnTo>
                  <a:pt x="104" y="176"/>
                </a:lnTo>
                <a:lnTo>
                  <a:pt x="112" y="176"/>
                </a:lnTo>
                <a:lnTo>
                  <a:pt x="112" y="176"/>
                </a:lnTo>
                <a:lnTo>
                  <a:pt x="112" y="184"/>
                </a:lnTo>
                <a:lnTo>
                  <a:pt x="112" y="184"/>
                </a:lnTo>
                <a:lnTo>
                  <a:pt x="96" y="184"/>
                </a:lnTo>
                <a:lnTo>
                  <a:pt x="96" y="184"/>
                </a:lnTo>
                <a:lnTo>
                  <a:pt x="88" y="168"/>
                </a:lnTo>
                <a:lnTo>
                  <a:pt x="88" y="168"/>
                </a:lnTo>
                <a:lnTo>
                  <a:pt x="88" y="176"/>
                </a:lnTo>
                <a:lnTo>
                  <a:pt x="88" y="176"/>
                </a:lnTo>
                <a:lnTo>
                  <a:pt x="96" y="184"/>
                </a:lnTo>
                <a:lnTo>
                  <a:pt x="96" y="184"/>
                </a:lnTo>
                <a:lnTo>
                  <a:pt x="112" y="192"/>
                </a:lnTo>
                <a:lnTo>
                  <a:pt x="112" y="192"/>
                </a:lnTo>
                <a:lnTo>
                  <a:pt x="96" y="200"/>
                </a:lnTo>
                <a:lnTo>
                  <a:pt x="96" y="200"/>
                </a:lnTo>
                <a:lnTo>
                  <a:pt x="64" y="192"/>
                </a:lnTo>
                <a:lnTo>
                  <a:pt x="64" y="192"/>
                </a:lnTo>
                <a:lnTo>
                  <a:pt x="72" y="176"/>
                </a:lnTo>
                <a:lnTo>
                  <a:pt x="72" y="176"/>
                </a:lnTo>
                <a:lnTo>
                  <a:pt x="40" y="184"/>
                </a:lnTo>
                <a:lnTo>
                  <a:pt x="40" y="184"/>
                </a:lnTo>
                <a:lnTo>
                  <a:pt x="40" y="184"/>
                </a:lnTo>
                <a:lnTo>
                  <a:pt x="40" y="192"/>
                </a:lnTo>
                <a:lnTo>
                  <a:pt x="32" y="192"/>
                </a:lnTo>
                <a:lnTo>
                  <a:pt x="32" y="184"/>
                </a:lnTo>
                <a:lnTo>
                  <a:pt x="24" y="184"/>
                </a:lnTo>
                <a:lnTo>
                  <a:pt x="0" y="200"/>
                </a:lnTo>
                <a:lnTo>
                  <a:pt x="0" y="208"/>
                </a:lnTo>
                <a:lnTo>
                  <a:pt x="8" y="224"/>
                </a:lnTo>
                <a:lnTo>
                  <a:pt x="16" y="224"/>
                </a:lnTo>
                <a:lnTo>
                  <a:pt x="24" y="232"/>
                </a:lnTo>
                <a:lnTo>
                  <a:pt x="24" y="240"/>
                </a:lnTo>
                <a:lnTo>
                  <a:pt x="24" y="240"/>
                </a:lnTo>
                <a:lnTo>
                  <a:pt x="32" y="248"/>
                </a:lnTo>
                <a:lnTo>
                  <a:pt x="56" y="248"/>
                </a:lnTo>
                <a:lnTo>
                  <a:pt x="56" y="248"/>
                </a:lnTo>
                <a:lnTo>
                  <a:pt x="72" y="256"/>
                </a:lnTo>
                <a:lnTo>
                  <a:pt x="88" y="256"/>
                </a:lnTo>
                <a:lnTo>
                  <a:pt x="88" y="256"/>
                </a:lnTo>
                <a:lnTo>
                  <a:pt x="104" y="240"/>
                </a:lnTo>
                <a:lnTo>
                  <a:pt x="104" y="240"/>
                </a:lnTo>
                <a:lnTo>
                  <a:pt x="112" y="240"/>
                </a:lnTo>
                <a:lnTo>
                  <a:pt x="120" y="240"/>
                </a:lnTo>
                <a:lnTo>
                  <a:pt x="120" y="240"/>
                </a:lnTo>
                <a:lnTo>
                  <a:pt x="120" y="248"/>
                </a:lnTo>
                <a:lnTo>
                  <a:pt x="104" y="256"/>
                </a:lnTo>
                <a:lnTo>
                  <a:pt x="104" y="256"/>
                </a:lnTo>
                <a:lnTo>
                  <a:pt x="104" y="256"/>
                </a:lnTo>
                <a:lnTo>
                  <a:pt x="112" y="272"/>
                </a:lnTo>
                <a:lnTo>
                  <a:pt x="112" y="288"/>
                </a:lnTo>
                <a:lnTo>
                  <a:pt x="88" y="288"/>
                </a:lnTo>
                <a:lnTo>
                  <a:pt x="88" y="288"/>
                </a:lnTo>
                <a:lnTo>
                  <a:pt x="72" y="312"/>
                </a:lnTo>
                <a:lnTo>
                  <a:pt x="72" y="312"/>
                </a:lnTo>
                <a:lnTo>
                  <a:pt x="72" y="304"/>
                </a:lnTo>
                <a:lnTo>
                  <a:pt x="64" y="304"/>
                </a:lnTo>
                <a:lnTo>
                  <a:pt x="48" y="304"/>
                </a:lnTo>
                <a:lnTo>
                  <a:pt x="48" y="312"/>
                </a:lnTo>
                <a:lnTo>
                  <a:pt x="48" y="320"/>
                </a:lnTo>
                <a:lnTo>
                  <a:pt x="48" y="336"/>
                </a:lnTo>
                <a:lnTo>
                  <a:pt x="32" y="336"/>
                </a:lnTo>
                <a:lnTo>
                  <a:pt x="32" y="344"/>
                </a:lnTo>
                <a:lnTo>
                  <a:pt x="24" y="352"/>
                </a:lnTo>
                <a:lnTo>
                  <a:pt x="16" y="360"/>
                </a:lnTo>
                <a:lnTo>
                  <a:pt x="16" y="368"/>
                </a:lnTo>
                <a:lnTo>
                  <a:pt x="16" y="368"/>
                </a:lnTo>
                <a:lnTo>
                  <a:pt x="24" y="368"/>
                </a:lnTo>
                <a:lnTo>
                  <a:pt x="32" y="360"/>
                </a:lnTo>
                <a:lnTo>
                  <a:pt x="32" y="360"/>
                </a:lnTo>
                <a:lnTo>
                  <a:pt x="24" y="376"/>
                </a:lnTo>
                <a:lnTo>
                  <a:pt x="24" y="376"/>
                </a:lnTo>
                <a:lnTo>
                  <a:pt x="32" y="384"/>
                </a:lnTo>
                <a:lnTo>
                  <a:pt x="48" y="400"/>
                </a:lnTo>
                <a:lnTo>
                  <a:pt x="56" y="400"/>
                </a:lnTo>
                <a:lnTo>
                  <a:pt x="56" y="400"/>
                </a:lnTo>
                <a:lnTo>
                  <a:pt x="56" y="400"/>
                </a:lnTo>
                <a:lnTo>
                  <a:pt x="40" y="416"/>
                </a:lnTo>
                <a:lnTo>
                  <a:pt x="40" y="424"/>
                </a:lnTo>
                <a:lnTo>
                  <a:pt x="48" y="424"/>
                </a:lnTo>
                <a:lnTo>
                  <a:pt x="48" y="424"/>
                </a:lnTo>
                <a:lnTo>
                  <a:pt x="56" y="432"/>
                </a:lnTo>
                <a:lnTo>
                  <a:pt x="56" y="440"/>
                </a:lnTo>
                <a:lnTo>
                  <a:pt x="72" y="440"/>
                </a:lnTo>
                <a:lnTo>
                  <a:pt x="80" y="416"/>
                </a:lnTo>
                <a:lnTo>
                  <a:pt x="88" y="408"/>
                </a:lnTo>
                <a:lnTo>
                  <a:pt x="88" y="416"/>
                </a:lnTo>
                <a:lnTo>
                  <a:pt x="88" y="432"/>
                </a:lnTo>
                <a:lnTo>
                  <a:pt x="96" y="440"/>
                </a:lnTo>
                <a:lnTo>
                  <a:pt x="96" y="448"/>
                </a:lnTo>
                <a:lnTo>
                  <a:pt x="96" y="456"/>
                </a:lnTo>
                <a:lnTo>
                  <a:pt x="96" y="464"/>
                </a:lnTo>
                <a:lnTo>
                  <a:pt x="96" y="472"/>
                </a:lnTo>
                <a:lnTo>
                  <a:pt x="96" y="480"/>
                </a:lnTo>
                <a:lnTo>
                  <a:pt x="96" y="488"/>
                </a:lnTo>
                <a:lnTo>
                  <a:pt x="104" y="488"/>
                </a:lnTo>
                <a:lnTo>
                  <a:pt x="112" y="464"/>
                </a:lnTo>
                <a:lnTo>
                  <a:pt x="120" y="456"/>
                </a:lnTo>
                <a:lnTo>
                  <a:pt x="128" y="472"/>
                </a:lnTo>
                <a:lnTo>
                  <a:pt x="128" y="472"/>
                </a:lnTo>
                <a:lnTo>
                  <a:pt x="128" y="456"/>
                </a:lnTo>
                <a:lnTo>
                  <a:pt x="136" y="456"/>
                </a:lnTo>
                <a:lnTo>
                  <a:pt x="144" y="472"/>
                </a:lnTo>
                <a:lnTo>
                  <a:pt x="144" y="488"/>
                </a:lnTo>
                <a:lnTo>
                  <a:pt x="152" y="488"/>
                </a:lnTo>
                <a:lnTo>
                  <a:pt x="152" y="472"/>
                </a:lnTo>
                <a:lnTo>
                  <a:pt x="152" y="472"/>
                </a:lnTo>
                <a:lnTo>
                  <a:pt x="160" y="472"/>
                </a:lnTo>
                <a:lnTo>
                  <a:pt x="176" y="472"/>
                </a:lnTo>
                <a:lnTo>
                  <a:pt x="184" y="464"/>
                </a:lnTo>
                <a:lnTo>
                  <a:pt x="192" y="448"/>
                </a:lnTo>
                <a:lnTo>
                  <a:pt x="192" y="448"/>
                </a:lnTo>
                <a:lnTo>
                  <a:pt x="184" y="480"/>
                </a:lnTo>
                <a:lnTo>
                  <a:pt x="184" y="480"/>
                </a:lnTo>
                <a:lnTo>
                  <a:pt x="176" y="504"/>
                </a:lnTo>
                <a:lnTo>
                  <a:pt x="168" y="536"/>
                </a:lnTo>
                <a:lnTo>
                  <a:pt x="160" y="536"/>
                </a:lnTo>
                <a:lnTo>
                  <a:pt x="160" y="536"/>
                </a:lnTo>
                <a:lnTo>
                  <a:pt x="160" y="536"/>
                </a:lnTo>
                <a:lnTo>
                  <a:pt x="160" y="544"/>
                </a:lnTo>
                <a:lnTo>
                  <a:pt x="136" y="560"/>
                </a:lnTo>
                <a:lnTo>
                  <a:pt x="120" y="568"/>
                </a:lnTo>
                <a:lnTo>
                  <a:pt x="120" y="584"/>
                </a:lnTo>
                <a:lnTo>
                  <a:pt x="120" y="584"/>
                </a:lnTo>
                <a:lnTo>
                  <a:pt x="120" y="584"/>
                </a:lnTo>
                <a:lnTo>
                  <a:pt x="120" y="592"/>
                </a:lnTo>
                <a:lnTo>
                  <a:pt x="112" y="592"/>
                </a:lnTo>
                <a:lnTo>
                  <a:pt x="112" y="584"/>
                </a:lnTo>
                <a:lnTo>
                  <a:pt x="104" y="584"/>
                </a:lnTo>
                <a:lnTo>
                  <a:pt x="104" y="584"/>
                </a:lnTo>
                <a:lnTo>
                  <a:pt x="96" y="584"/>
                </a:lnTo>
                <a:lnTo>
                  <a:pt x="88" y="584"/>
                </a:lnTo>
                <a:lnTo>
                  <a:pt x="64" y="608"/>
                </a:lnTo>
                <a:lnTo>
                  <a:pt x="64" y="608"/>
                </a:lnTo>
                <a:lnTo>
                  <a:pt x="56" y="616"/>
                </a:lnTo>
                <a:lnTo>
                  <a:pt x="56" y="616"/>
                </a:lnTo>
                <a:lnTo>
                  <a:pt x="64" y="624"/>
                </a:lnTo>
                <a:lnTo>
                  <a:pt x="64" y="624"/>
                </a:lnTo>
                <a:lnTo>
                  <a:pt x="80" y="608"/>
                </a:lnTo>
                <a:lnTo>
                  <a:pt x="96" y="592"/>
                </a:lnTo>
                <a:lnTo>
                  <a:pt x="96" y="592"/>
                </a:lnTo>
                <a:lnTo>
                  <a:pt x="96" y="592"/>
                </a:lnTo>
                <a:lnTo>
                  <a:pt x="96" y="600"/>
                </a:lnTo>
                <a:lnTo>
                  <a:pt x="96" y="608"/>
                </a:lnTo>
                <a:lnTo>
                  <a:pt x="104" y="608"/>
                </a:lnTo>
                <a:lnTo>
                  <a:pt x="128" y="592"/>
                </a:lnTo>
                <a:lnTo>
                  <a:pt x="128" y="584"/>
                </a:lnTo>
                <a:lnTo>
                  <a:pt x="128" y="584"/>
                </a:lnTo>
                <a:lnTo>
                  <a:pt x="136" y="592"/>
                </a:lnTo>
                <a:lnTo>
                  <a:pt x="136" y="592"/>
                </a:lnTo>
                <a:lnTo>
                  <a:pt x="136" y="584"/>
                </a:lnTo>
                <a:lnTo>
                  <a:pt x="152" y="576"/>
                </a:lnTo>
                <a:lnTo>
                  <a:pt x="168" y="576"/>
                </a:lnTo>
                <a:lnTo>
                  <a:pt x="168" y="576"/>
                </a:lnTo>
                <a:lnTo>
                  <a:pt x="160" y="568"/>
                </a:lnTo>
                <a:lnTo>
                  <a:pt x="160" y="560"/>
                </a:lnTo>
                <a:lnTo>
                  <a:pt x="184" y="544"/>
                </a:lnTo>
                <a:lnTo>
                  <a:pt x="200" y="536"/>
                </a:lnTo>
                <a:lnTo>
                  <a:pt x="200" y="536"/>
                </a:lnTo>
                <a:lnTo>
                  <a:pt x="200" y="528"/>
                </a:lnTo>
                <a:lnTo>
                  <a:pt x="216" y="504"/>
                </a:lnTo>
                <a:lnTo>
                  <a:pt x="248" y="480"/>
                </a:lnTo>
                <a:lnTo>
                  <a:pt x="248" y="480"/>
                </a:lnTo>
                <a:lnTo>
                  <a:pt x="256" y="472"/>
                </a:lnTo>
                <a:lnTo>
                  <a:pt x="256" y="464"/>
                </a:lnTo>
                <a:lnTo>
                  <a:pt x="256" y="456"/>
                </a:lnTo>
                <a:lnTo>
                  <a:pt x="240" y="456"/>
                </a:lnTo>
                <a:lnTo>
                  <a:pt x="240" y="448"/>
                </a:lnTo>
                <a:lnTo>
                  <a:pt x="248" y="432"/>
                </a:lnTo>
                <a:lnTo>
                  <a:pt x="272" y="416"/>
                </a:lnTo>
                <a:lnTo>
                  <a:pt x="272" y="416"/>
                </a:lnTo>
                <a:lnTo>
                  <a:pt x="272" y="400"/>
                </a:lnTo>
                <a:lnTo>
                  <a:pt x="288" y="360"/>
                </a:lnTo>
                <a:lnTo>
                  <a:pt x="312" y="360"/>
                </a:lnTo>
                <a:lnTo>
                  <a:pt x="320" y="368"/>
                </a:lnTo>
                <a:lnTo>
                  <a:pt x="320" y="368"/>
                </a:lnTo>
                <a:lnTo>
                  <a:pt x="312" y="376"/>
                </a:lnTo>
                <a:lnTo>
                  <a:pt x="288" y="376"/>
                </a:lnTo>
                <a:lnTo>
                  <a:pt x="288" y="400"/>
                </a:lnTo>
                <a:lnTo>
                  <a:pt x="296" y="408"/>
                </a:lnTo>
                <a:lnTo>
                  <a:pt x="296" y="408"/>
                </a:lnTo>
                <a:lnTo>
                  <a:pt x="288" y="424"/>
                </a:lnTo>
                <a:lnTo>
                  <a:pt x="288" y="424"/>
                </a:lnTo>
                <a:lnTo>
                  <a:pt x="288" y="424"/>
                </a:lnTo>
                <a:lnTo>
                  <a:pt x="296" y="424"/>
                </a:lnTo>
                <a:lnTo>
                  <a:pt x="296" y="424"/>
                </a:lnTo>
                <a:lnTo>
                  <a:pt x="296" y="424"/>
                </a:lnTo>
                <a:lnTo>
                  <a:pt x="288" y="440"/>
                </a:lnTo>
                <a:lnTo>
                  <a:pt x="288" y="440"/>
                </a:lnTo>
                <a:lnTo>
                  <a:pt x="288" y="448"/>
                </a:lnTo>
                <a:lnTo>
                  <a:pt x="296" y="440"/>
                </a:lnTo>
                <a:lnTo>
                  <a:pt x="304" y="432"/>
                </a:lnTo>
                <a:lnTo>
                  <a:pt x="320" y="416"/>
                </a:lnTo>
                <a:lnTo>
                  <a:pt x="328" y="416"/>
                </a:lnTo>
                <a:lnTo>
                  <a:pt x="336" y="408"/>
                </a:lnTo>
                <a:lnTo>
                  <a:pt x="344" y="400"/>
                </a:lnTo>
                <a:lnTo>
                  <a:pt x="344" y="392"/>
                </a:lnTo>
                <a:lnTo>
                  <a:pt x="336" y="384"/>
                </a:lnTo>
                <a:lnTo>
                  <a:pt x="336" y="376"/>
                </a:lnTo>
                <a:lnTo>
                  <a:pt x="336" y="368"/>
                </a:lnTo>
                <a:lnTo>
                  <a:pt x="336" y="368"/>
                </a:lnTo>
                <a:lnTo>
                  <a:pt x="352" y="360"/>
                </a:lnTo>
                <a:lnTo>
                  <a:pt x="352" y="360"/>
                </a:lnTo>
                <a:lnTo>
                  <a:pt x="352" y="368"/>
                </a:lnTo>
                <a:lnTo>
                  <a:pt x="352" y="368"/>
                </a:lnTo>
                <a:lnTo>
                  <a:pt x="368" y="360"/>
                </a:lnTo>
                <a:lnTo>
                  <a:pt x="368" y="360"/>
                </a:lnTo>
                <a:lnTo>
                  <a:pt x="392" y="368"/>
                </a:lnTo>
                <a:lnTo>
                  <a:pt x="392" y="368"/>
                </a:lnTo>
                <a:lnTo>
                  <a:pt x="400" y="384"/>
                </a:lnTo>
                <a:lnTo>
                  <a:pt x="400" y="384"/>
                </a:lnTo>
                <a:lnTo>
                  <a:pt x="408" y="368"/>
                </a:lnTo>
                <a:lnTo>
                  <a:pt x="408" y="368"/>
                </a:lnTo>
                <a:lnTo>
                  <a:pt x="424" y="392"/>
                </a:lnTo>
                <a:lnTo>
                  <a:pt x="424" y="392"/>
                </a:lnTo>
                <a:lnTo>
                  <a:pt x="424" y="384"/>
                </a:lnTo>
                <a:lnTo>
                  <a:pt x="448" y="376"/>
                </a:lnTo>
                <a:lnTo>
                  <a:pt x="480" y="376"/>
                </a:lnTo>
                <a:lnTo>
                  <a:pt x="496" y="376"/>
                </a:lnTo>
                <a:lnTo>
                  <a:pt x="496" y="376"/>
                </a:lnTo>
                <a:lnTo>
                  <a:pt x="496" y="376"/>
                </a:lnTo>
                <a:lnTo>
                  <a:pt x="504" y="368"/>
                </a:lnTo>
                <a:lnTo>
                  <a:pt x="512" y="376"/>
                </a:lnTo>
                <a:lnTo>
                  <a:pt x="512" y="384"/>
                </a:lnTo>
                <a:lnTo>
                  <a:pt x="536" y="384"/>
                </a:lnTo>
                <a:lnTo>
                  <a:pt x="544" y="384"/>
                </a:lnTo>
                <a:lnTo>
                  <a:pt x="568" y="400"/>
                </a:lnTo>
                <a:lnTo>
                  <a:pt x="576" y="408"/>
                </a:lnTo>
                <a:lnTo>
                  <a:pt x="592" y="408"/>
                </a:lnTo>
                <a:lnTo>
                  <a:pt x="592" y="400"/>
                </a:lnTo>
                <a:lnTo>
                  <a:pt x="576" y="384"/>
                </a:lnTo>
                <a:lnTo>
                  <a:pt x="576" y="384"/>
                </a:lnTo>
                <a:lnTo>
                  <a:pt x="584" y="376"/>
                </a:lnTo>
                <a:lnTo>
                  <a:pt x="584" y="376"/>
                </a:lnTo>
                <a:lnTo>
                  <a:pt x="592" y="384"/>
                </a:lnTo>
                <a:lnTo>
                  <a:pt x="600" y="392"/>
                </a:lnTo>
                <a:lnTo>
                  <a:pt x="608" y="392"/>
                </a:lnTo>
                <a:lnTo>
                  <a:pt x="608" y="392"/>
                </a:lnTo>
                <a:lnTo>
                  <a:pt x="608" y="392"/>
                </a:lnTo>
                <a:lnTo>
                  <a:pt x="592" y="368"/>
                </a:lnTo>
                <a:lnTo>
                  <a:pt x="592" y="368"/>
                </a:lnTo>
                <a:lnTo>
                  <a:pt x="592" y="368"/>
                </a:lnTo>
                <a:lnTo>
                  <a:pt x="600" y="360"/>
                </a:lnTo>
                <a:lnTo>
                  <a:pt x="600" y="360"/>
                </a:lnTo>
                <a:lnTo>
                  <a:pt x="616" y="392"/>
                </a:lnTo>
                <a:lnTo>
                  <a:pt x="616" y="392"/>
                </a:lnTo>
                <a:lnTo>
                  <a:pt x="632" y="384"/>
                </a:lnTo>
                <a:lnTo>
                  <a:pt x="632" y="384"/>
                </a:lnTo>
                <a:lnTo>
                  <a:pt x="640" y="392"/>
                </a:lnTo>
                <a:lnTo>
                  <a:pt x="648" y="400"/>
                </a:lnTo>
                <a:lnTo>
                  <a:pt x="664" y="432"/>
                </a:lnTo>
                <a:lnTo>
                  <a:pt x="672" y="432"/>
                </a:lnTo>
                <a:lnTo>
                  <a:pt x="672" y="424"/>
                </a:lnTo>
                <a:lnTo>
                  <a:pt x="672" y="424"/>
                </a:lnTo>
                <a:lnTo>
                  <a:pt x="672" y="424"/>
                </a:lnTo>
                <a:lnTo>
                  <a:pt x="704" y="440"/>
                </a:lnTo>
                <a:lnTo>
                  <a:pt x="704" y="440"/>
                </a:lnTo>
                <a:lnTo>
                  <a:pt x="704" y="448"/>
                </a:lnTo>
                <a:lnTo>
                  <a:pt x="704" y="456"/>
                </a:lnTo>
                <a:lnTo>
                  <a:pt x="704" y="456"/>
                </a:lnTo>
                <a:lnTo>
                  <a:pt x="720" y="440"/>
                </a:lnTo>
                <a:lnTo>
                  <a:pt x="728" y="440"/>
                </a:lnTo>
                <a:lnTo>
                  <a:pt x="728" y="448"/>
                </a:lnTo>
                <a:lnTo>
                  <a:pt x="744" y="464"/>
                </a:lnTo>
                <a:lnTo>
                  <a:pt x="744" y="472"/>
                </a:lnTo>
                <a:lnTo>
                  <a:pt x="744" y="480"/>
                </a:lnTo>
                <a:close/>
              </a:path>
            </a:pathLst>
          </a:custGeom>
          <a:solidFill>
            <a:schemeClr val="bg1"/>
          </a:solidFill>
          <a:ln w="6350" cmpd="sng">
            <a:solidFill>
              <a:srgbClr val="000000"/>
            </a:solidFill>
            <a:round/>
            <a:headEnd/>
            <a:tailEnd/>
          </a:ln>
        </p:spPr>
        <p:txBody>
          <a:bodyPr/>
          <a:lstStyle/>
          <a:p>
            <a:endParaRPr lang="en-US" dirty="0"/>
          </a:p>
        </p:txBody>
      </p:sp>
      <p:sp>
        <p:nvSpPr>
          <p:cNvPr id="3" name="Freeform 3"/>
          <p:cNvSpPr>
            <a:spLocks/>
          </p:cNvSpPr>
          <p:nvPr/>
        </p:nvSpPr>
        <p:spPr bwMode="auto">
          <a:xfrm>
            <a:off x="6384828" y="4979988"/>
            <a:ext cx="1309688" cy="1006475"/>
          </a:xfrm>
          <a:custGeom>
            <a:avLst/>
            <a:gdLst>
              <a:gd name="T0" fmla="*/ 536 w 728"/>
              <a:gd name="T1" fmla="*/ 40 h 560"/>
              <a:gd name="T2" fmla="*/ 520 w 728"/>
              <a:gd name="T3" fmla="*/ 64 h 560"/>
              <a:gd name="T4" fmla="*/ 528 w 728"/>
              <a:gd name="T5" fmla="*/ 40 h 560"/>
              <a:gd name="T6" fmla="*/ 552 w 728"/>
              <a:gd name="T7" fmla="*/ 80 h 560"/>
              <a:gd name="T8" fmla="*/ 568 w 728"/>
              <a:gd name="T9" fmla="*/ 104 h 560"/>
              <a:gd name="T10" fmla="*/ 600 w 728"/>
              <a:gd name="T11" fmla="*/ 160 h 560"/>
              <a:gd name="T12" fmla="*/ 584 w 728"/>
              <a:gd name="T13" fmla="*/ 144 h 560"/>
              <a:gd name="T14" fmla="*/ 616 w 728"/>
              <a:gd name="T15" fmla="*/ 192 h 560"/>
              <a:gd name="T16" fmla="*/ 664 w 728"/>
              <a:gd name="T17" fmla="*/ 296 h 560"/>
              <a:gd name="T18" fmla="*/ 704 w 728"/>
              <a:gd name="T19" fmla="*/ 368 h 560"/>
              <a:gd name="T20" fmla="*/ 720 w 728"/>
              <a:gd name="T21" fmla="*/ 384 h 560"/>
              <a:gd name="T22" fmla="*/ 720 w 728"/>
              <a:gd name="T23" fmla="*/ 472 h 560"/>
              <a:gd name="T24" fmla="*/ 712 w 728"/>
              <a:gd name="T25" fmla="*/ 544 h 560"/>
              <a:gd name="T26" fmla="*/ 672 w 728"/>
              <a:gd name="T27" fmla="*/ 552 h 560"/>
              <a:gd name="T28" fmla="*/ 640 w 728"/>
              <a:gd name="T29" fmla="*/ 544 h 560"/>
              <a:gd name="T30" fmla="*/ 656 w 728"/>
              <a:gd name="T31" fmla="*/ 552 h 560"/>
              <a:gd name="T32" fmla="*/ 656 w 728"/>
              <a:gd name="T33" fmla="*/ 536 h 560"/>
              <a:gd name="T34" fmla="*/ 648 w 728"/>
              <a:gd name="T35" fmla="*/ 520 h 560"/>
              <a:gd name="T36" fmla="*/ 640 w 728"/>
              <a:gd name="T37" fmla="*/ 536 h 560"/>
              <a:gd name="T38" fmla="*/ 584 w 728"/>
              <a:gd name="T39" fmla="*/ 488 h 560"/>
              <a:gd name="T40" fmla="*/ 552 w 728"/>
              <a:gd name="T41" fmla="*/ 440 h 560"/>
              <a:gd name="T42" fmla="*/ 536 w 728"/>
              <a:gd name="T43" fmla="*/ 408 h 560"/>
              <a:gd name="T44" fmla="*/ 528 w 728"/>
              <a:gd name="T45" fmla="*/ 392 h 560"/>
              <a:gd name="T46" fmla="*/ 528 w 728"/>
              <a:gd name="T47" fmla="*/ 408 h 560"/>
              <a:gd name="T48" fmla="*/ 496 w 728"/>
              <a:gd name="T49" fmla="*/ 384 h 560"/>
              <a:gd name="T50" fmla="*/ 480 w 728"/>
              <a:gd name="T51" fmla="*/ 344 h 560"/>
              <a:gd name="T52" fmla="*/ 480 w 728"/>
              <a:gd name="T53" fmla="*/ 312 h 560"/>
              <a:gd name="T54" fmla="*/ 464 w 728"/>
              <a:gd name="T55" fmla="*/ 328 h 560"/>
              <a:gd name="T56" fmla="*/ 456 w 728"/>
              <a:gd name="T57" fmla="*/ 288 h 560"/>
              <a:gd name="T58" fmla="*/ 456 w 728"/>
              <a:gd name="T59" fmla="*/ 216 h 560"/>
              <a:gd name="T60" fmla="*/ 440 w 728"/>
              <a:gd name="T61" fmla="*/ 184 h 560"/>
              <a:gd name="T62" fmla="*/ 408 w 728"/>
              <a:gd name="T63" fmla="*/ 184 h 560"/>
              <a:gd name="T64" fmla="*/ 392 w 728"/>
              <a:gd name="T65" fmla="*/ 160 h 560"/>
              <a:gd name="T66" fmla="*/ 328 w 728"/>
              <a:gd name="T67" fmla="*/ 104 h 560"/>
              <a:gd name="T68" fmla="*/ 288 w 728"/>
              <a:gd name="T69" fmla="*/ 120 h 560"/>
              <a:gd name="T70" fmla="*/ 248 w 728"/>
              <a:gd name="T71" fmla="*/ 144 h 560"/>
              <a:gd name="T72" fmla="*/ 248 w 728"/>
              <a:gd name="T73" fmla="*/ 136 h 560"/>
              <a:gd name="T74" fmla="*/ 208 w 728"/>
              <a:gd name="T75" fmla="*/ 160 h 560"/>
              <a:gd name="T76" fmla="*/ 208 w 728"/>
              <a:gd name="T77" fmla="*/ 152 h 560"/>
              <a:gd name="T78" fmla="*/ 200 w 728"/>
              <a:gd name="T79" fmla="*/ 136 h 560"/>
              <a:gd name="T80" fmla="*/ 192 w 728"/>
              <a:gd name="T81" fmla="*/ 120 h 560"/>
              <a:gd name="T82" fmla="*/ 184 w 728"/>
              <a:gd name="T83" fmla="*/ 96 h 560"/>
              <a:gd name="T84" fmla="*/ 168 w 728"/>
              <a:gd name="T85" fmla="*/ 112 h 560"/>
              <a:gd name="T86" fmla="*/ 104 w 728"/>
              <a:gd name="T87" fmla="*/ 96 h 560"/>
              <a:gd name="T88" fmla="*/ 120 w 728"/>
              <a:gd name="T89" fmla="*/ 88 h 560"/>
              <a:gd name="T90" fmla="*/ 80 w 728"/>
              <a:gd name="T91" fmla="*/ 96 h 560"/>
              <a:gd name="T92" fmla="*/ 48 w 728"/>
              <a:gd name="T93" fmla="*/ 104 h 560"/>
              <a:gd name="T94" fmla="*/ 56 w 728"/>
              <a:gd name="T95" fmla="*/ 88 h 560"/>
              <a:gd name="T96" fmla="*/ 40 w 728"/>
              <a:gd name="T97" fmla="*/ 80 h 560"/>
              <a:gd name="T98" fmla="*/ 32 w 728"/>
              <a:gd name="T99" fmla="*/ 104 h 560"/>
              <a:gd name="T100" fmla="*/ 24 w 728"/>
              <a:gd name="T101" fmla="*/ 104 h 560"/>
              <a:gd name="T102" fmla="*/ 24 w 728"/>
              <a:gd name="T103" fmla="*/ 96 h 560"/>
              <a:gd name="T104" fmla="*/ 8 w 728"/>
              <a:gd name="T105" fmla="*/ 64 h 560"/>
              <a:gd name="T106" fmla="*/ 224 w 728"/>
              <a:gd name="T107" fmla="*/ 24 h 560"/>
              <a:gd name="T108" fmla="*/ 464 w 728"/>
              <a:gd name="T109" fmla="*/ 32 h 560"/>
              <a:gd name="T110" fmla="*/ 488 w 728"/>
              <a:gd name="T111" fmla="*/ 40 h 560"/>
              <a:gd name="T112" fmla="*/ 488 w 728"/>
              <a:gd name="T113" fmla="*/ 0 h 560"/>
              <a:gd name="T114" fmla="*/ 528 w 728"/>
              <a:gd name="T115" fmla="*/ 1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8" h="560">
                <a:moveTo>
                  <a:pt x="528" y="32"/>
                </a:moveTo>
                <a:lnTo>
                  <a:pt x="528" y="32"/>
                </a:lnTo>
                <a:lnTo>
                  <a:pt x="536" y="32"/>
                </a:lnTo>
                <a:lnTo>
                  <a:pt x="536" y="32"/>
                </a:lnTo>
                <a:lnTo>
                  <a:pt x="536" y="40"/>
                </a:lnTo>
                <a:lnTo>
                  <a:pt x="536" y="40"/>
                </a:lnTo>
                <a:lnTo>
                  <a:pt x="528" y="40"/>
                </a:lnTo>
                <a:lnTo>
                  <a:pt x="520" y="40"/>
                </a:lnTo>
                <a:lnTo>
                  <a:pt x="520" y="56"/>
                </a:lnTo>
                <a:lnTo>
                  <a:pt x="520" y="64"/>
                </a:lnTo>
                <a:lnTo>
                  <a:pt x="520" y="64"/>
                </a:lnTo>
                <a:lnTo>
                  <a:pt x="520" y="56"/>
                </a:lnTo>
                <a:lnTo>
                  <a:pt x="520" y="56"/>
                </a:lnTo>
                <a:lnTo>
                  <a:pt x="520" y="48"/>
                </a:lnTo>
                <a:lnTo>
                  <a:pt x="528" y="40"/>
                </a:lnTo>
                <a:lnTo>
                  <a:pt x="536" y="40"/>
                </a:lnTo>
                <a:lnTo>
                  <a:pt x="536" y="40"/>
                </a:lnTo>
                <a:lnTo>
                  <a:pt x="536" y="40"/>
                </a:lnTo>
                <a:lnTo>
                  <a:pt x="552" y="80"/>
                </a:lnTo>
                <a:lnTo>
                  <a:pt x="552" y="80"/>
                </a:lnTo>
                <a:lnTo>
                  <a:pt x="552" y="96"/>
                </a:lnTo>
                <a:lnTo>
                  <a:pt x="552" y="96"/>
                </a:lnTo>
                <a:lnTo>
                  <a:pt x="560" y="112"/>
                </a:lnTo>
                <a:lnTo>
                  <a:pt x="560" y="112"/>
                </a:lnTo>
                <a:lnTo>
                  <a:pt x="568" y="104"/>
                </a:lnTo>
                <a:lnTo>
                  <a:pt x="568" y="104"/>
                </a:lnTo>
                <a:lnTo>
                  <a:pt x="576" y="112"/>
                </a:lnTo>
                <a:lnTo>
                  <a:pt x="584" y="136"/>
                </a:lnTo>
                <a:lnTo>
                  <a:pt x="592" y="144"/>
                </a:lnTo>
                <a:lnTo>
                  <a:pt x="600" y="160"/>
                </a:lnTo>
                <a:lnTo>
                  <a:pt x="600" y="168"/>
                </a:lnTo>
                <a:lnTo>
                  <a:pt x="584" y="144"/>
                </a:lnTo>
                <a:lnTo>
                  <a:pt x="584" y="144"/>
                </a:lnTo>
                <a:lnTo>
                  <a:pt x="584" y="144"/>
                </a:lnTo>
                <a:lnTo>
                  <a:pt x="584" y="144"/>
                </a:lnTo>
                <a:lnTo>
                  <a:pt x="600" y="168"/>
                </a:lnTo>
                <a:lnTo>
                  <a:pt x="608" y="176"/>
                </a:lnTo>
                <a:lnTo>
                  <a:pt x="616" y="192"/>
                </a:lnTo>
                <a:lnTo>
                  <a:pt x="616" y="192"/>
                </a:lnTo>
                <a:lnTo>
                  <a:pt x="616" y="192"/>
                </a:lnTo>
                <a:lnTo>
                  <a:pt x="616" y="192"/>
                </a:lnTo>
                <a:lnTo>
                  <a:pt x="616" y="192"/>
                </a:lnTo>
                <a:lnTo>
                  <a:pt x="616" y="192"/>
                </a:lnTo>
                <a:lnTo>
                  <a:pt x="624" y="224"/>
                </a:lnTo>
                <a:lnTo>
                  <a:pt x="664" y="296"/>
                </a:lnTo>
                <a:lnTo>
                  <a:pt x="688" y="328"/>
                </a:lnTo>
                <a:lnTo>
                  <a:pt x="696" y="344"/>
                </a:lnTo>
                <a:lnTo>
                  <a:pt x="704" y="352"/>
                </a:lnTo>
                <a:lnTo>
                  <a:pt x="704" y="360"/>
                </a:lnTo>
                <a:lnTo>
                  <a:pt x="704" y="368"/>
                </a:lnTo>
                <a:lnTo>
                  <a:pt x="704" y="368"/>
                </a:lnTo>
                <a:lnTo>
                  <a:pt x="720" y="376"/>
                </a:lnTo>
                <a:lnTo>
                  <a:pt x="712" y="376"/>
                </a:lnTo>
                <a:lnTo>
                  <a:pt x="712" y="376"/>
                </a:lnTo>
                <a:lnTo>
                  <a:pt x="720" y="384"/>
                </a:lnTo>
                <a:lnTo>
                  <a:pt x="720" y="384"/>
                </a:lnTo>
                <a:lnTo>
                  <a:pt x="720" y="408"/>
                </a:lnTo>
                <a:lnTo>
                  <a:pt x="728" y="448"/>
                </a:lnTo>
                <a:lnTo>
                  <a:pt x="720" y="472"/>
                </a:lnTo>
                <a:lnTo>
                  <a:pt x="720" y="472"/>
                </a:lnTo>
                <a:lnTo>
                  <a:pt x="720" y="480"/>
                </a:lnTo>
                <a:lnTo>
                  <a:pt x="712" y="496"/>
                </a:lnTo>
                <a:lnTo>
                  <a:pt x="712" y="512"/>
                </a:lnTo>
                <a:lnTo>
                  <a:pt x="712" y="520"/>
                </a:lnTo>
                <a:lnTo>
                  <a:pt x="712" y="544"/>
                </a:lnTo>
                <a:lnTo>
                  <a:pt x="704" y="544"/>
                </a:lnTo>
                <a:lnTo>
                  <a:pt x="696" y="544"/>
                </a:lnTo>
                <a:lnTo>
                  <a:pt x="696" y="544"/>
                </a:lnTo>
                <a:lnTo>
                  <a:pt x="688" y="552"/>
                </a:lnTo>
                <a:lnTo>
                  <a:pt x="672" y="552"/>
                </a:lnTo>
                <a:lnTo>
                  <a:pt x="672" y="552"/>
                </a:lnTo>
                <a:lnTo>
                  <a:pt x="672" y="552"/>
                </a:lnTo>
                <a:lnTo>
                  <a:pt x="664" y="560"/>
                </a:lnTo>
                <a:lnTo>
                  <a:pt x="648" y="560"/>
                </a:lnTo>
                <a:lnTo>
                  <a:pt x="640" y="544"/>
                </a:lnTo>
                <a:lnTo>
                  <a:pt x="640" y="544"/>
                </a:lnTo>
                <a:lnTo>
                  <a:pt x="640" y="544"/>
                </a:lnTo>
                <a:lnTo>
                  <a:pt x="640" y="544"/>
                </a:lnTo>
                <a:lnTo>
                  <a:pt x="648" y="544"/>
                </a:lnTo>
                <a:lnTo>
                  <a:pt x="656" y="552"/>
                </a:lnTo>
                <a:lnTo>
                  <a:pt x="656" y="552"/>
                </a:lnTo>
                <a:lnTo>
                  <a:pt x="664" y="544"/>
                </a:lnTo>
                <a:lnTo>
                  <a:pt x="664" y="544"/>
                </a:lnTo>
                <a:lnTo>
                  <a:pt x="656" y="536"/>
                </a:lnTo>
                <a:lnTo>
                  <a:pt x="656" y="536"/>
                </a:lnTo>
                <a:lnTo>
                  <a:pt x="664" y="528"/>
                </a:lnTo>
                <a:lnTo>
                  <a:pt x="664" y="528"/>
                </a:lnTo>
                <a:lnTo>
                  <a:pt x="656" y="512"/>
                </a:lnTo>
                <a:lnTo>
                  <a:pt x="648" y="520"/>
                </a:lnTo>
                <a:lnTo>
                  <a:pt x="648" y="520"/>
                </a:lnTo>
                <a:lnTo>
                  <a:pt x="656" y="528"/>
                </a:lnTo>
                <a:lnTo>
                  <a:pt x="648" y="536"/>
                </a:lnTo>
                <a:lnTo>
                  <a:pt x="640" y="536"/>
                </a:lnTo>
                <a:lnTo>
                  <a:pt x="640" y="536"/>
                </a:lnTo>
                <a:lnTo>
                  <a:pt x="640" y="536"/>
                </a:lnTo>
                <a:lnTo>
                  <a:pt x="624" y="504"/>
                </a:lnTo>
                <a:lnTo>
                  <a:pt x="600" y="488"/>
                </a:lnTo>
                <a:lnTo>
                  <a:pt x="584" y="488"/>
                </a:lnTo>
                <a:lnTo>
                  <a:pt x="584" y="488"/>
                </a:lnTo>
                <a:lnTo>
                  <a:pt x="584" y="488"/>
                </a:lnTo>
                <a:lnTo>
                  <a:pt x="576" y="488"/>
                </a:lnTo>
                <a:lnTo>
                  <a:pt x="568" y="480"/>
                </a:lnTo>
                <a:lnTo>
                  <a:pt x="568" y="448"/>
                </a:lnTo>
                <a:lnTo>
                  <a:pt x="552" y="440"/>
                </a:lnTo>
                <a:lnTo>
                  <a:pt x="552" y="440"/>
                </a:lnTo>
                <a:lnTo>
                  <a:pt x="552" y="440"/>
                </a:lnTo>
                <a:lnTo>
                  <a:pt x="544" y="432"/>
                </a:lnTo>
                <a:lnTo>
                  <a:pt x="536" y="424"/>
                </a:lnTo>
                <a:lnTo>
                  <a:pt x="536" y="408"/>
                </a:lnTo>
                <a:lnTo>
                  <a:pt x="536" y="408"/>
                </a:lnTo>
                <a:lnTo>
                  <a:pt x="528" y="400"/>
                </a:lnTo>
                <a:lnTo>
                  <a:pt x="528" y="400"/>
                </a:lnTo>
                <a:lnTo>
                  <a:pt x="536" y="384"/>
                </a:lnTo>
                <a:lnTo>
                  <a:pt x="536" y="384"/>
                </a:lnTo>
                <a:lnTo>
                  <a:pt x="528" y="392"/>
                </a:lnTo>
                <a:lnTo>
                  <a:pt x="528" y="392"/>
                </a:lnTo>
                <a:lnTo>
                  <a:pt x="512" y="384"/>
                </a:lnTo>
                <a:lnTo>
                  <a:pt x="512" y="384"/>
                </a:lnTo>
                <a:lnTo>
                  <a:pt x="528" y="400"/>
                </a:lnTo>
                <a:lnTo>
                  <a:pt x="528" y="408"/>
                </a:lnTo>
                <a:lnTo>
                  <a:pt x="520" y="408"/>
                </a:lnTo>
                <a:lnTo>
                  <a:pt x="520" y="408"/>
                </a:lnTo>
                <a:lnTo>
                  <a:pt x="504" y="392"/>
                </a:lnTo>
                <a:lnTo>
                  <a:pt x="496" y="384"/>
                </a:lnTo>
                <a:lnTo>
                  <a:pt x="496" y="384"/>
                </a:lnTo>
                <a:lnTo>
                  <a:pt x="496" y="376"/>
                </a:lnTo>
                <a:lnTo>
                  <a:pt x="496" y="376"/>
                </a:lnTo>
                <a:lnTo>
                  <a:pt x="472" y="344"/>
                </a:lnTo>
                <a:lnTo>
                  <a:pt x="472" y="344"/>
                </a:lnTo>
                <a:lnTo>
                  <a:pt x="480" y="344"/>
                </a:lnTo>
                <a:lnTo>
                  <a:pt x="480" y="344"/>
                </a:lnTo>
                <a:lnTo>
                  <a:pt x="480" y="344"/>
                </a:lnTo>
                <a:lnTo>
                  <a:pt x="480" y="328"/>
                </a:lnTo>
                <a:lnTo>
                  <a:pt x="480" y="312"/>
                </a:lnTo>
                <a:lnTo>
                  <a:pt x="480" y="312"/>
                </a:lnTo>
                <a:lnTo>
                  <a:pt x="472" y="296"/>
                </a:lnTo>
                <a:lnTo>
                  <a:pt x="472" y="296"/>
                </a:lnTo>
                <a:lnTo>
                  <a:pt x="464" y="312"/>
                </a:lnTo>
                <a:lnTo>
                  <a:pt x="464" y="320"/>
                </a:lnTo>
                <a:lnTo>
                  <a:pt x="464" y="328"/>
                </a:lnTo>
                <a:lnTo>
                  <a:pt x="464" y="328"/>
                </a:lnTo>
                <a:lnTo>
                  <a:pt x="448" y="312"/>
                </a:lnTo>
                <a:lnTo>
                  <a:pt x="448" y="312"/>
                </a:lnTo>
                <a:lnTo>
                  <a:pt x="456" y="304"/>
                </a:lnTo>
                <a:lnTo>
                  <a:pt x="456" y="288"/>
                </a:lnTo>
                <a:lnTo>
                  <a:pt x="448" y="272"/>
                </a:lnTo>
                <a:lnTo>
                  <a:pt x="448" y="272"/>
                </a:lnTo>
                <a:lnTo>
                  <a:pt x="456" y="264"/>
                </a:lnTo>
                <a:lnTo>
                  <a:pt x="456" y="224"/>
                </a:lnTo>
                <a:lnTo>
                  <a:pt x="456" y="216"/>
                </a:lnTo>
                <a:lnTo>
                  <a:pt x="456" y="216"/>
                </a:lnTo>
                <a:lnTo>
                  <a:pt x="448" y="200"/>
                </a:lnTo>
                <a:lnTo>
                  <a:pt x="448" y="200"/>
                </a:lnTo>
                <a:lnTo>
                  <a:pt x="448" y="200"/>
                </a:lnTo>
                <a:lnTo>
                  <a:pt x="440" y="184"/>
                </a:lnTo>
                <a:lnTo>
                  <a:pt x="432" y="184"/>
                </a:lnTo>
                <a:lnTo>
                  <a:pt x="432" y="184"/>
                </a:lnTo>
                <a:lnTo>
                  <a:pt x="432" y="184"/>
                </a:lnTo>
                <a:lnTo>
                  <a:pt x="416" y="184"/>
                </a:lnTo>
                <a:lnTo>
                  <a:pt x="408" y="184"/>
                </a:lnTo>
                <a:lnTo>
                  <a:pt x="408" y="176"/>
                </a:lnTo>
                <a:lnTo>
                  <a:pt x="416" y="176"/>
                </a:lnTo>
                <a:lnTo>
                  <a:pt x="408" y="168"/>
                </a:lnTo>
                <a:lnTo>
                  <a:pt x="392" y="160"/>
                </a:lnTo>
                <a:lnTo>
                  <a:pt x="392" y="160"/>
                </a:lnTo>
                <a:lnTo>
                  <a:pt x="376" y="152"/>
                </a:lnTo>
                <a:lnTo>
                  <a:pt x="376" y="144"/>
                </a:lnTo>
                <a:lnTo>
                  <a:pt x="360" y="128"/>
                </a:lnTo>
                <a:lnTo>
                  <a:pt x="352" y="112"/>
                </a:lnTo>
                <a:lnTo>
                  <a:pt x="328" y="104"/>
                </a:lnTo>
                <a:lnTo>
                  <a:pt x="312" y="104"/>
                </a:lnTo>
                <a:lnTo>
                  <a:pt x="296" y="104"/>
                </a:lnTo>
                <a:lnTo>
                  <a:pt x="288" y="112"/>
                </a:lnTo>
                <a:lnTo>
                  <a:pt x="288" y="120"/>
                </a:lnTo>
                <a:lnTo>
                  <a:pt x="288" y="120"/>
                </a:lnTo>
                <a:lnTo>
                  <a:pt x="288" y="120"/>
                </a:lnTo>
                <a:lnTo>
                  <a:pt x="272" y="120"/>
                </a:lnTo>
                <a:lnTo>
                  <a:pt x="264" y="136"/>
                </a:lnTo>
                <a:lnTo>
                  <a:pt x="256" y="144"/>
                </a:lnTo>
                <a:lnTo>
                  <a:pt x="248" y="144"/>
                </a:lnTo>
                <a:lnTo>
                  <a:pt x="248" y="144"/>
                </a:lnTo>
                <a:lnTo>
                  <a:pt x="248" y="144"/>
                </a:lnTo>
                <a:lnTo>
                  <a:pt x="248" y="144"/>
                </a:lnTo>
                <a:lnTo>
                  <a:pt x="248" y="136"/>
                </a:lnTo>
                <a:lnTo>
                  <a:pt x="248" y="136"/>
                </a:lnTo>
                <a:lnTo>
                  <a:pt x="240" y="152"/>
                </a:lnTo>
                <a:lnTo>
                  <a:pt x="232" y="152"/>
                </a:lnTo>
                <a:lnTo>
                  <a:pt x="224" y="152"/>
                </a:lnTo>
                <a:lnTo>
                  <a:pt x="208" y="160"/>
                </a:lnTo>
                <a:lnTo>
                  <a:pt x="208" y="160"/>
                </a:lnTo>
                <a:lnTo>
                  <a:pt x="208" y="160"/>
                </a:lnTo>
                <a:lnTo>
                  <a:pt x="200" y="152"/>
                </a:lnTo>
                <a:lnTo>
                  <a:pt x="200" y="152"/>
                </a:lnTo>
                <a:lnTo>
                  <a:pt x="200" y="152"/>
                </a:lnTo>
                <a:lnTo>
                  <a:pt x="208" y="152"/>
                </a:lnTo>
                <a:lnTo>
                  <a:pt x="208" y="152"/>
                </a:lnTo>
                <a:lnTo>
                  <a:pt x="208" y="144"/>
                </a:lnTo>
                <a:lnTo>
                  <a:pt x="208" y="144"/>
                </a:lnTo>
                <a:lnTo>
                  <a:pt x="200" y="136"/>
                </a:lnTo>
                <a:lnTo>
                  <a:pt x="200" y="136"/>
                </a:lnTo>
                <a:lnTo>
                  <a:pt x="176" y="120"/>
                </a:lnTo>
                <a:lnTo>
                  <a:pt x="176" y="120"/>
                </a:lnTo>
                <a:lnTo>
                  <a:pt x="192" y="120"/>
                </a:lnTo>
                <a:lnTo>
                  <a:pt x="192" y="120"/>
                </a:lnTo>
                <a:lnTo>
                  <a:pt x="192" y="120"/>
                </a:lnTo>
                <a:lnTo>
                  <a:pt x="192" y="120"/>
                </a:lnTo>
                <a:lnTo>
                  <a:pt x="184" y="112"/>
                </a:lnTo>
                <a:lnTo>
                  <a:pt x="176" y="112"/>
                </a:lnTo>
                <a:lnTo>
                  <a:pt x="176" y="112"/>
                </a:lnTo>
                <a:lnTo>
                  <a:pt x="184" y="96"/>
                </a:lnTo>
                <a:lnTo>
                  <a:pt x="184" y="96"/>
                </a:lnTo>
                <a:lnTo>
                  <a:pt x="168" y="96"/>
                </a:lnTo>
                <a:lnTo>
                  <a:pt x="168" y="96"/>
                </a:lnTo>
                <a:lnTo>
                  <a:pt x="168" y="112"/>
                </a:lnTo>
                <a:lnTo>
                  <a:pt x="168" y="112"/>
                </a:lnTo>
                <a:lnTo>
                  <a:pt x="152" y="104"/>
                </a:lnTo>
                <a:lnTo>
                  <a:pt x="120" y="96"/>
                </a:lnTo>
                <a:lnTo>
                  <a:pt x="104" y="96"/>
                </a:lnTo>
                <a:lnTo>
                  <a:pt x="104" y="96"/>
                </a:lnTo>
                <a:lnTo>
                  <a:pt x="104" y="96"/>
                </a:lnTo>
                <a:lnTo>
                  <a:pt x="112" y="96"/>
                </a:lnTo>
                <a:lnTo>
                  <a:pt x="128" y="96"/>
                </a:lnTo>
                <a:lnTo>
                  <a:pt x="136" y="88"/>
                </a:lnTo>
                <a:lnTo>
                  <a:pt x="136" y="88"/>
                </a:lnTo>
                <a:lnTo>
                  <a:pt x="120" y="88"/>
                </a:lnTo>
                <a:lnTo>
                  <a:pt x="120" y="88"/>
                </a:lnTo>
                <a:lnTo>
                  <a:pt x="88" y="88"/>
                </a:lnTo>
                <a:lnTo>
                  <a:pt x="88" y="88"/>
                </a:lnTo>
                <a:lnTo>
                  <a:pt x="80" y="96"/>
                </a:lnTo>
                <a:lnTo>
                  <a:pt x="80" y="96"/>
                </a:lnTo>
                <a:lnTo>
                  <a:pt x="64" y="96"/>
                </a:lnTo>
                <a:lnTo>
                  <a:pt x="56" y="104"/>
                </a:lnTo>
                <a:lnTo>
                  <a:pt x="48" y="104"/>
                </a:lnTo>
                <a:lnTo>
                  <a:pt x="48" y="104"/>
                </a:lnTo>
                <a:lnTo>
                  <a:pt x="48" y="104"/>
                </a:lnTo>
                <a:lnTo>
                  <a:pt x="48" y="96"/>
                </a:lnTo>
                <a:lnTo>
                  <a:pt x="56" y="96"/>
                </a:lnTo>
                <a:lnTo>
                  <a:pt x="64" y="88"/>
                </a:lnTo>
                <a:lnTo>
                  <a:pt x="64" y="88"/>
                </a:lnTo>
                <a:lnTo>
                  <a:pt x="56" y="88"/>
                </a:lnTo>
                <a:lnTo>
                  <a:pt x="48" y="88"/>
                </a:lnTo>
                <a:lnTo>
                  <a:pt x="48" y="88"/>
                </a:lnTo>
                <a:lnTo>
                  <a:pt x="40" y="80"/>
                </a:lnTo>
                <a:lnTo>
                  <a:pt x="40" y="80"/>
                </a:lnTo>
                <a:lnTo>
                  <a:pt x="40" y="80"/>
                </a:lnTo>
                <a:lnTo>
                  <a:pt x="40" y="88"/>
                </a:lnTo>
                <a:lnTo>
                  <a:pt x="40" y="88"/>
                </a:lnTo>
                <a:lnTo>
                  <a:pt x="40" y="96"/>
                </a:lnTo>
                <a:lnTo>
                  <a:pt x="40" y="96"/>
                </a:lnTo>
                <a:lnTo>
                  <a:pt x="32" y="104"/>
                </a:lnTo>
                <a:lnTo>
                  <a:pt x="32" y="112"/>
                </a:lnTo>
                <a:lnTo>
                  <a:pt x="32" y="112"/>
                </a:lnTo>
                <a:lnTo>
                  <a:pt x="16" y="112"/>
                </a:lnTo>
                <a:lnTo>
                  <a:pt x="16" y="112"/>
                </a:lnTo>
                <a:lnTo>
                  <a:pt x="24" y="104"/>
                </a:lnTo>
                <a:lnTo>
                  <a:pt x="24" y="96"/>
                </a:lnTo>
                <a:lnTo>
                  <a:pt x="24" y="96"/>
                </a:lnTo>
                <a:lnTo>
                  <a:pt x="16" y="96"/>
                </a:lnTo>
                <a:lnTo>
                  <a:pt x="16" y="96"/>
                </a:lnTo>
                <a:lnTo>
                  <a:pt x="24" y="96"/>
                </a:lnTo>
                <a:lnTo>
                  <a:pt x="16" y="88"/>
                </a:lnTo>
                <a:lnTo>
                  <a:pt x="16" y="88"/>
                </a:lnTo>
                <a:lnTo>
                  <a:pt x="24" y="88"/>
                </a:lnTo>
                <a:lnTo>
                  <a:pt x="24" y="72"/>
                </a:lnTo>
                <a:lnTo>
                  <a:pt x="8" y="64"/>
                </a:lnTo>
                <a:lnTo>
                  <a:pt x="0" y="64"/>
                </a:lnTo>
                <a:lnTo>
                  <a:pt x="0" y="64"/>
                </a:lnTo>
                <a:lnTo>
                  <a:pt x="0" y="48"/>
                </a:lnTo>
                <a:lnTo>
                  <a:pt x="0" y="48"/>
                </a:lnTo>
                <a:lnTo>
                  <a:pt x="224" y="24"/>
                </a:lnTo>
                <a:lnTo>
                  <a:pt x="224" y="24"/>
                </a:lnTo>
                <a:lnTo>
                  <a:pt x="240" y="48"/>
                </a:lnTo>
                <a:lnTo>
                  <a:pt x="240" y="48"/>
                </a:lnTo>
                <a:lnTo>
                  <a:pt x="464" y="32"/>
                </a:lnTo>
                <a:lnTo>
                  <a:pt x="464" y="32"/>
                </a:lnTo>
                <a:lnTo>
                  <a:pt x="472" y="48"/>
                </a:lnTo>
                <a:lnTo>
                  <a:pt x="472" y="48"/>
                </a:lnTo>
                <a:lnTo>
                  <a:pt x="488" y="48"/>
                </a:lnTo>
                <a:lnTo>
                  <a:pt x="488" y="48"/>
                </a:lnTo>
                <a:lnTo>
                  <a:pt x="488" y="40"/>
                </a:lnTo>
                <a:lnTo>
                  <a:pt x="480" y="32"/>
                </a:lnTo>
                <a:lnTo>
                  <a:pt x="480" y="24"/>
                </a:lnTo>
                <a:lnTo>
                  <a:pt x="480" y="8"/>
                </a:lnTo>
                <a:lnTo>
                  <a:pt x="488" y="0"/>
                </a:lnTo>
                <a:lnTo>
                  <a:pt x="488" y="0"/>
                </a:lnTo>
                <a:lnTo>
                  <a:pt x="496" y="8"/>
                </a:lnTo>
                <a:lnTo>
                  <a:pt x="512" y="8"/>
                </a:lnTo>
                <a:lnTo>
                  <a:pt x="520" y="8"/>
                </a:lnTo>
                <a:lnTo>
                  <a:pt x="528" y="8"/>
                </a:lnTo>
                <a:lnTo>
                  <a:pt x="528" y="16"/>
                </a:lnTo>
                <a:lnTo>
                  <a:pt x="528" y="16"/>
                </a:lnTo>
                <a:lnTo>
                  <a:pt x="528" y="32"/>
                </a:lnTo>
                <a:close/>
              </a:path>
            </a:pathLst>
          </a:custGeom>
          <a:solidFill>
            <a:schemeClr val="bg1"/>
          </a:solidFill>
          <a:ln w="6350" cmpd="sng">
            <a:solidFill>
              <a:srgbClr val="000000"/>
            </a:solidFill>
            <a:round/>
            <a:headEnd/>
            <a:tailEnd/>
          </a:ln>
        </p:spPr>
        <p:txBody>
          <a:bodyPr/>
          <a:lstStyle/>
          <a:p>
            <a:endParaRPr lang="en-US" dirty="0"/>
          </a:p>
        </p:txBody>
      </p:sp>
      <p:sp>
        <p:nvSpPr>
          <p:cNvPr id="4" name="Freeform 4"/>
          <p:cNvSpPr>
            <a:spLocks/>
          </p:cNvSpPr>
          <p:nvPr/>
        </p:nvSpPr>
        <p:spPr bwMode="auto">
          <a:xfrm>
            <a:off x="1601691" y="1379538"/>
            <a:ext cx="949325" cy="704850"/>
          </a:xfrm>
          <a:custGeom>
            <a:avLst/>
            <a:gdLst>
              <a:gd name="T0" fmla="*/ 56 w 528"/>
              <a:gd name="T1" fmla="*/ 56 h 392"/>
              <a:gd name="T2" fmla="*/ 96 w 528"/>
              <a:gd name="T3" fmla="*/ 72 h 392"/>
              <a:gd name="T4" fmla="*/ 120 w 528"/>
              <a:gd name="T5" fmla="*/ 88 h 392"/>
              <a:gd name="T6" fmla="*/ 128 w 528"/>
              <a:gd name="T7" fmla="*/ 96 h 392"/>
              <a:gd name="T8" fmla="*/ 136 w 528"/>
              <a:gd name="T9" fmla="*/ 96 h 392"/>
              <a:gd name="T10" fmla="*/ 120 w 528"/>
              <a:gd name="T11" fmla="*/ 128 h 392"/>
              <a:gd name="T12" fmla="*/ 128 w 528"/>
              <a:gd name="T13" fmla="*/ 112 h 392"/>
              <a:gd name="T14" fmla="*/ 88 w 528"/>
              <a:gd name="T15" fmla="*/ 144 h 392"/>
              <a:gd name="T16" fmla="*/ 96 w 528"/>
              <a:gd name="T17" fmla="*/ 160 h 392"/>
              <a:gd name="T18" fmla="*/ 120 w 528"/>
              <a:gd name="T19" fmla="*/ 128 h 392"/>
              <a:gd name="T20" fmla="*/ 144 w 528"/>
              <a:gd name="T21" fmla="*/ 112 h 392"/>
              <a:gd name="T22" fmla="*/ 136 w 528"/>
              <a:gd name="T23" fmla="*/ 128 h 392"/>
              <a:gd name="T24" fmla="*/ 136 w 528"/>
              <a:gd name="T25" fmla="*/ 144 h 392"/>
              <a:gd name="T26" fmla="*/ 120 w 528"/>
              <a:gd name="T27" fmla="*/ 176 h 392"/>
              <a:gd name="T28" fmla="*/ 112 w 528"/>
              <a:gd name="T29" fmla="*/ 168 h 392"/>
              <a:gd name="T30" fmla="*/ 112 w 528"/>
              <a:gd name="T31" fmla="*/ 160 h 392"/>
              <a:gd name="T32" fmla="*/ 88 w 528"/>
              <a:gd name="T33" fmla="*/ 176 h 392"/>
              <a:gd name="T34" fmla="*/ 104 w 528"/>
              <a:gd name="T35" fmla="*/ 184 h 392"/>
              <a:gd name="T36" fmla="*/ 128 w 528"/>
              <a:gd name="T37" fmla="*/ 176 h 392"/>
              <a:gd name="T38" fmla="*/ 144 w 528"/>
              <a:gd name="T39" fmla="*/ 168 h 392"/>
              <a:gd name="T40" fmla="*/ 144 w 528"/>
              <a:gd name="T41" fmla="*/ 136 h 392"/>
              <a:gd name="T42" fmla="*/ 168 w 528"/>
              <a:gd name="T43" fmla="*/ 104 h 392"/>
              <a:gd name="T44" fmla="*/ 160 w 528"/>
              <a:gd name="T45" fmla="*/ 88 h 392"/>
              <a:gd name="T46" fmla="*/ 152 w 528"/>
              <a:gd name="T47" fmla="*/ 88 h 392"/>
              <a:gd name="T48" fmla="*/ 160 w 528"/>
              <a:gd name="T49" fmla="*/ 80 h 392"/>
              <a:gd name="T50" fmla="*/ 152 w 528"/>
              <a:gd name="T51" fmla="*/ 56 h 392"/>
              <a:gd name="T52" fmla="*/ 160 w 528"/>
              <a:gd name="T53" fmla="*/ 48 h 392"/>
              <a:gd name="T54" fmla="*/ 168 w 528"/>
              <a:gd name="T55" fmla="*/ 48 h 392"/>
              <a:gd name="T56" fmla="*/ 168 w 528"/>
              <a:gd name="T57" fmla="*/ 32 h 392"/>
              <a:gd name="T58" fmla="*/ 160 w 528"/>
              <a:gd name="T59" fmla="*/ 0 h 392"/>
              <a:gd name="T60" fmla="*/ 528 w 528"/>
              <a:gd name="T61" fmla="*/ 96 h 392"/>
              <a:gd name="T62" fmla="*/ 480 w 528"/>
              <a:gd name="T63" fmla="*/ 368 h 392"/>
              <a:gd name="T64" fmla="*/ 472 w 528"/>
              <a:gd name="T65" fmla="*/ 392 h 392"/>
              <a:gd name="T66" fmla="*/ 288 w 528"/>
              <a:gd name="T67" fmla="*/ 360 h 392"/>
              <a:gd name="T68" fmla="*/ 256 w 528"/>
              <a:gd name="T69" fmla="*/ 360 h 392"/>
              <a:gd name="T70" fmla="*/ 208 w 528"/>
              <a:gd name="T71" fmla="*/ 360 h 392"/>
              <a:gd name="T72" fmla="*/ 176 w 528"/>
              <a:gd name="T73" fmla="*/ 360 h 392"/>
              <a:gd name="T74" fmla="*/ 136 w 528"/>
              <a:gd name="T75" fmla="*/ 336 h 392"/>
              <a:gd name="T76" fmla="*/ 72 w 528"/>
              <a:gd name="T77" fmla="*/ 328 h 392"/>
              <a:gd name="T78" fmla="*/ 72 w 528"/>
              <a:gd name="T79" fmla="*/ 288 h 392"/>
              <a:gd name="T80" fmla="*/ 40 w 528"/>
              <a:gd name="T81" fmla="*/ 264 h 392"/>
              <a:gd name="T82" fmla="*/ 24 w 528"/>
              <a:gd name="T83" fmla="*/ 248 h 392"/>
              <a:gd name="T84" fmla="*/ 0 w 528"/>
              <a:gd name="T85" fmla="*/ 240 h 392"/>
              <a:gd name="T86" fmla="*/ 0 w 528"/>
              <a:gd name="T87" fmla="*/ 232 h 392"/>
              <a:gd name="T88" fmla="*/ 8 w 528"/>
              <a:gd name="T89" fmla="*/ 208 h 392"/>
              <a:gd name="T90" fmla="*/ 8 w 528"/>
              <a:gd name="T91" fmla="*/ 232 h 392"/>
              <a:gd name="T92" fmla="*/ 16 w 528"/>
              <a:gd name="T93" fmla="*/ 208 h 392"/>
              <a:gd name="T94" fmla="*/ 24 w 528"/>
              <a:gd name="T95" fmla="*/ 192 h 392"/>
              <a:gd name="T96" fmla="*/ 8 w 528"/>
              <a:gd name="T97" fmla="*/ 176 h 392"/>
              <a:gd name="T98" fmla="*/ 32 w 528"/>
              <a:gd name="T99" fmla="*/ 176 h 392"/>
              <a:gd name="T100" fmla="*/ 24 w 528"/>
              <a:gd name="T101" fmla="*/ 168 h 392"/>
              <a:gd name="T102" fmla="*/ 16 w 528"/>
              <a:gd name="T103" fmla="*/ 168 h 392"/>
              <a:gd name="T104" fmla="*/ 16 w 528"/>
              <a:gd name="T105" fmla="*/ 136 h 392"/>
              <a:gd name="T106" fmla="*/ 8 w 528"/>
              <a:gd name="T107" fmla="*/ 6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8" h="392">
                <a:moveTo>
                  <a:pt x="16" y="32"/>
                </a:moveTo>
                <a:lnTo>
                  <a:pt x="16" y="24"/>
                </a:lnTo>
                <a:lnTo>
                  <a:pt x="16" y="24"/>
                </a:lnTo>
                <a:lnTo>
                  <a:pt x="24" y="32"/>
                </a:lnTo>
                <a:lnTo>
                  <a:pt x="56" y="56"/>
                </a:lnTo>
                <a:lnTo>
                  <a:pt x="72" y="64"/>
                </a:lnTo>
                <a:lnTo>
                  <a:pt x="80" y="64"/>
                </a:lnTo>
                <a:lnTo>
                  <a:pt x="88" y="72"/>
                </a:lnTo>
                <a:lnTo>
                  <a:pt x="96" y="72"/>
                </a:lnTo>
                <a:lnTo>
                  <a:pt x="96" y="72"/>
                </a:lnTo>
                <a:lnTo>
                  <a:pt x="112" y="80"/>
                </a:lnTo>
                <a:lnTo>
                  <a:pt x="112" y="80"/>
                </a:lnTo>
                <a:lnTo>
                  <a:pt x="112" y="88"/>
                </a:lnTo>
                <a:lnTo>
                  <a:pt x="112" y="88"/>
                </a:lnTo>
                <a:lnTo>
                  <a:pt x="120" y="88"/>
                </a:lnTo>
                <a:lnTo>
                  <a:pt x="120" y="88"/>
                </a:lnTo>
                <a:lnTo>
                  <a:pt x="120" y="96"/>
                </a:lnTo>
                <a:lnTo>
                  <a:pt x="120" y="96"/>
                </a:lnTo>
                <a:lnTo>
                  <a:pt x="128" y="96"/>
                </a:lnTo>
                <a:lnTo>
                  <a:pt x="128" y="96"/>
                </a:lnTo>
                <a:lnTo>
                  <a:pt x="128" y="88"/>
                </a:lnTo>
                <a:lnTo>
                  <a:pt x="128" y="80"/>
                </a:lnTo>
                <a:lnTo>
                  <a:pt x="136" y="80"/>
                </a:lnTo>
                <a:lnTo>
                  <a:pt x="136" y="80"/>
                </a:lnTo>
                <a:lnTo>
                  <a:pt x="136" y="96"/>
                </a:lnTo>
                <a:lnTo>
                  <a:pt x="136" y="96"/>
                </a:lnTo>
                <a:lnTo>
                  <a:pt x="136" y="96"/>
                </a:lnTo>
                <a:lnTo>
                  <a:pt x="136" y="104"/>
                </a:lnTo>
                <a:lnTo>
                  <a:pt x="136" y="112"/>
                </a:lnTo>
                <a:lnTo>
                  <a:pt x="120" y="128"/>
                </a:lnTo>
                <a:lnTo>
                  <a:pt x="120" y="128"/>
                </a:lnTo>
                <a:lnTo>
                  <a:pt x="120" y="120"/>
                </a:lnTo>
                <a:lnTo>
                  <a:pt x="120" y="120"/>
                </a:lnTo>
                <a:lnTo>
                  <a:pt x="128" y="112"/>
                </a:lnTo>
                <a:lnTo>
                  <a:pt x="128" y="112"/>
                </a:lnTo>
                <a:lnTo>
                  <a:pt x="128" y="112"/>
                </a:lnTo>
                <a:lnTo>
                  <a:pt x="128" y="112"/>
                </a:lnTo>
                <a:lnTo>
                  <a:pt x="104" y="136"/>
                </a:lnTo>
                <a:lnTo>
                  <a:pt x="104" y="136"/>
                </a:lnTo>
                <a:lnTo>
                  <a:pt x="88" y="144"/>
                </a:lnTo>
                <a:lnTo>
                  <a:pt x="88" y="144"/>
                </a:lnTo>
                <a:lnTo>
                  <a:pt x="88" y="152"/>
                </a:lnTo>
                <a:lnTo>
                  <a:pt x="88" y="152"/>
                </a:lnTo>
                <a:lnTo>
                  <a:pt x="96" y="160"/>
                </a:lnTo>
                <a:lnTo>
                  <a:pt x="96" y="160"/>
                </a:lnTo>
                <a:lnTo>
                  <a:pt x="104" y="152"/>
                </a:lnTo>
                <a:lnTo>
                  <a:pt x="104" y="152"/>
                </a:lnTo>
                <a:lnTo>
                  <a:pt x="96" y="144"/>
                </a:lnTo>
                <a:lnTo>
                  <a:pt x="96" y="144"/>
                </a:lnTo>
                <a:lnTo>
                  <a:pt x="120" y="128"/>
                </a:lnTo>
                <a:lnTo>
                  <a:pt x="120" y="128"/>
                </a:lnTo>
                <a:lnTo>
                  <a:pt x="120" y="128"/>
                </a:lnTo>
                <a:lnTo>
                  <a:pt x="120" y="128"/>
                </a:lnTo>
                <a:lnTo>
                  <a:pt x="144" y="112"/>
                </a:lnTo>
                <a:lnTo>
                  <a:pt x="144" y="112"/>
                </a:lnTo>
                <a:lnTo>
                  <a:pt x="144" y="120"/>
                </a:lnTo>
                <a:lnTo>
                  <a:pt x="144" y="128"/>
                </a:lnTo>
                <a:lnTo>
                  <a:pt x="144" y="128"/>
                </a:lnTo>
                <a:lnTo>
                  <a:pt x="136" y="128"/>
                </a:lnTo>
                <a:lnTo>
                  <a:pt x="136" y="128"/>
                </a:lnTo>
                <a:lnTo>
                  <a:pt x="136" y="128"/>
                </a:lnTo>
                <a:lnTo>
                  <a:pt x="128" y="136"/>
                </a:lnTo>
                <a:lnTo>
                  <a:pt x="128" y="144"/>
                </a:lnTo>
                <a:lnTo>
                  <a:pt x="128" y="144"/>
                </a:lnTo>
                <a:lnTo>
                  <a:pt x="136" y="144"/>
                </a:lnTo>
                <a:lnTo>
                  <a:pt x="136" y="144"/>
                </a:lnTo>
                <a:lnTo>
                  <a:pt x="128" y="168"/>
                </a:lnTo>
                <a:lnTo>
                  <a:pt x="120" y="176"/>
                </a:lnTo>
                <a:lnTo>
                  <a:pt x="120" y="176"/>
                </a:lnTo>
                <a:lnTo>
                  <a:pt x="120" y="176"/>
                </a:lnTo>
                <a:lnTo>
                  <a:pt x="120" y="168"/>
                </a:lnTo>
                <a:lnTo>
                  <a:pt x="128" y="160"/>
                </a:lnTo>
                <a:lnTo>
                  <a:pt x="128" y="160"/>
                </a:lnTo>
                <a:lnTo>
                  <a:pt x="112" y="168"/>
                </a:lnTo>
                <a:lnTo>
                  <a:pt x="112" y="168"/>
                </a:lnTo>
                <a:lnTo>
                  <a:pt x="112" y="176"/>
                </a:lnTo>
                <a:lnTo>
                  <a:pt x="112" y="176"/>
                </a:lnTo>
                <a:lnTo>
                  <a:pt x="112" y="168"/>
                </a:lnTo>
                <a:lnTo>
                  <a:pt x="112" y="168"/>
                </a:lnTo>
                <a:lnTo>
                  <a:pt x="112" y="160"/>
                </a:lnTo>
                <a:lnTo>
                  <a:pt x="112" y="160"/>
                </a:lnTo>
                <a:lnTo>
                  <a:pt x="112" y="160"/>
                </a:lnTo>
                <a:lnTo>
                  <a:pt x="104" y="160"/>
                </a:lnTo>
                <a:lnTo>
                  <a:pt x="88" y="168"/>
                </a:lnTo>
                <a:lnTo>
                  <a:pt x="88" y="176"/>
                </a:lnTo>
                <a:lnTo>
                  <a:pt x="88" y="176"/>
                </a:lnTo>
                <a:lnTo>
                  <a:pt x="96" y="176"/>
                </a:lnTo>
                <a:lnTo>
                  <a:pt x="104" y="176"/>
                </a:lnTo>
                <a:lnTo>
                  <a:pt x="104" y="184"/>
                </a:lnTo>
                <a:lnTo>
                  <a:pt x="104" y="184"/>
                </a:lnTo>
                <a:lnTo>
                  <a:pt x="112" y="184"/>
                </a:lnTo>
                <a:lnTo>
                  <a:pt x="112" y="184"/>
                </a:lnTo>
                <a:lnTo>
                  <a:pt x="120" y="176"/>
                </a:lnTo>
                <a:lnTo>
                  <a:pt x="128" y="176"/>
                </a:lnTo>
                <a:lnTo>
                  <a:pt x="128" y="176"/>
                </a:lnTo>
                <a:lnTo>
                  <a:pt x="136" y="176"/>
                </a:lnTo>
                <a:lnTo>
                  <a:pt x="136" y="176"/>
                </a:lnTo>
                <a:lnTo>
                  <a:pt x="144" y="168"/>
                </a:lnTo>
                <a:lnTo>
                  <a:pt x="144" y="168"/>
                </a:lnTo>
                <a:lnTo>
                  <a:pt x="144" y="168"/>
                </a:lnTo>
                <a:lnTo>
                  <a:pt x="144" y="152"/>
                </a:lnTo>
                <a:lnTo>
                  <a:pt x="144" y="152"/>
                </a:lnTo>
                <a:lnTo>
                  <a:pt x="152" y="144"/>
                </a:lnTo>
                <a:lnTo>
                  <a:pt x="152" y="144"/>
                </a:lnTo>
                <a:lnTo>
                  <a:pt x="144" y="136"/>
                </a:lnTo>
                <a:lnTo>
                  <a:pt x="144" y="136"/>
                </a:lnTo>
                <a:lnTo>
                  <a:pt x="152" y="120"/>
                </a:lnTo>
                <a:lnTo>
                  <a:pt x="152" y="120"/>
                </a:lnTo>
                <a:lnTo>
                  <a:pt x="168" y="104"/>
                </a:lnTo>
                <a:lnTo>
                  <a:pt x="168" y="104"/>
                </a:lnTo>
                <a:lnTo>
                  <a:pt x="160" y="80"/>
                </a:lnTo>
                <a:lnTo>
                  <a:pt x="160" y="80"/>
                </a:lnTo>
                <a:lnTo>
                  <a:pt x="160" y="80"/>
                </a:lnTo>
                <a:lnTo>
                  <a:pt x="160" y="80"/>
                </a:lnTo>
                <a:lnTo>
                  <a:pt x="160" y="88"/>
                </a:lnTo>
                <a:lnTo>
                  <a:pt x="160" y="96"/>
                </a:lnTo>
                <a:lnTo>
                  <a:pt x="160" y="96"/>
                </a:lnTo>
                <a:lnTo>
                  <a:pt x="160" y="96"/>
                </a:lnTo>
                <a:lnTo>
                  <a:pt x="160" y="96"/>
                </a:lnTo>
                <a:lnTo>
                  <a:pt x="152" y="88"/>
                </a:lnTo>
                <a:lnTo>
                  <a:pt x="152" y="88"/>
                </a:lnTo>
                <a:lnTo>
                  <a:pt x="152" y="80"/>
                </a:lnTo>
                <a:lnTo>
                  <a:pt x="152" y="80"/>
                </a:lnTo>
                <a:lnTo>
                  <a:pt x="160" y="80"/>
                </a:lnTo>
                <a:lnTo>
                  <a:pt x="160" y="80"/>
                </a:lnTo>
                <a:lnTo>
                  <a:pt x="168" y="80"/>
                </a:lnTo>
                <a:lnTo>
                  <a:pt x="168" y="80"/>
                </a:lnTo>
                <a:lnTo>
                  <a:pt x="160" y="64"/>
                </a:lnTo>
                <a:lnTo>
                  <a:pt x="160" y="56"/>
                </a:lnTo>
                <a:lnTo>
                  <a:pt x="152" y="56"/>
                </a:lnTo>
                <a:lnTo>
                  <a:pt x="152" y="56"/>
                </a:lnTo>
                <a:lnTo>
                  <a:pt x="152" y="48"/>
                </a:lnTo>
                <a:lnTo>
                  <a:pt x="160" y="40"/>
                </a:lnTo>
                <a:lnTo>
                  <a:pt x="160" y="40"/>
                </a:lnTo>
                <a:lnTo>
                  <a:pt x="160" y="48"/>
                </a:lnTo>
                <a:lnTo>
                  <a:pt x="160" y="56"/>
                </a:lnTo>
                <a:lnTo>
                  <a:pt x="160" y="56"/>
                </a:lnTo>
                <a:lnTo>
                  <a:pt x="168" y="56"/>
                </a:lnTo>
                <a:lnTo>
                  <a:pt x="160" y="48"/>
                </a:lnTo>
                <a:lnTo>
                  <a:pt x="168" y="48"/>
                </a:lnTo>
                <a:lnTo>
                  <a:pt x="168" y="48"/>
                </a:lnTo>
                <a:lnTo>
                  <a:pt x="168" y="40"/>
                </a:lnTo>
                <a:lnTo>
                  <a:pt x="168" y="40"/>
                </a:lnTo>
                <a:lnTo>
                  <a:pt x="168" y="32"/>
                </a:lnTo>
                <a:lnTo>
                  <a:pt x="168" y="32"/>
                </a:lnTo>
                <a:lnTo>
                  <a:pt x="168" y="24"/>
                </a:lnTo>
                <a:lnTo>
                  <a:pt x="168" y="24"/>
                </a:lnTo>
                <a:lnTo>
                  <a:pt x="160" y="24"/>
                </a:lnTo>
                <a:lnTo>
                  <a:pt x="160" y="24"/>
                </a:lnTo>
                <a:lnTo>
                  <a:pt x="160" y="0"/>
                </a:lnTo>
                <a:lnTo>
                  <a:pt x="160" y="0"/>
                </a:lnTo>
                <a:lnTo>
                  <a:pt x="184" y="8"/>
                </a:lnTo>
                <a:lnTo>
                  <a:pt x="264" y="32"/>
                </a:lnTo>
                <a:lnTo>
                  <a:pt x="456" y="80"/>
                </a:lnTo>
                <a:lnTo>
                  <a:pt x="528" y="96"/>
                </a:lnTo>
                <a:lnTo>
                  <a:pt x="528" y="96"/>
                </a:lnTo>
                <a:lnTo>
                  <a:pt x="480" y="344"/>
                </a:lnTo>
                <a:lnTo>
                  <a:pt x="472" y="352"/>
                </a:lnTo>
                <a:lnTo>
                  <a:pt x="472" y="352"/>
                </a:lnTo>
                <a:lnTo>
                  <a:pt x="480" y="368"/>
                </a:lnTo>
                <a:lnTo>
                  <a:pt x="480" y="376"/>
                </a:lnTo>
                <a:lnTo>
                  <a:pt x="472" y="384"/>
                </a:lnTo>
                <a:lnTo>
                  <a:pt x="472" y="384"/>
                </a:lnTo>
                <a:lnTo>
                  <a:pt x="472" y="392"/>
                </a:lnTo>
                <a:lnTo>
                  <a:pt x="472" y="392"/>
                </a:lnTo>
                <a:lnTo>
                  <a:pt x="336" y="360"/>
                </a:lnTo>
                <a:lnTo>
                  <a:pt x="336" y="360"/>
                </a:lnTo>
                <a:lnTo>
                  <a:pt x="320" y="360"/>
                </a:lnTo>
                <a:lnTo>
                  <a:pt x="296" y="360"/>
                </a:lnTo>
                <a:lnTo>
                  <a:pt x="288" y="360"/>
                </a:lnTo>
                <a:lnTo>
                  <a:pt x="288" y="352"/>
                </a:lnTo>
                <a:lnTo>
                  <a:pt x="280" y="360"/>
                </a:lnTo>
                <a:lnTo>
                  <a:pt x="280" y="360"/>
                </a:lnTo>
                <a:lnTo>
                  <a:pt x="280" y="360"/>
                </a:lnTo>
                <a:lnTo>
                  <a:pt x="256" y="360"/>
                </a:lnTo>
                <a:lnTo>
                  <a:pt x="256" y="360"/>
                </a:lnTo>
                <a:lnTo>
                  <a:pt x="240" y="368"/>
                </a:lnTo>
                <a:lnTo>
                  <a:pt x="216" y="368"/>
                </a:lnTo>
                <a:lnTo>
                  <a:pt x="216" y="360"/>
                </a:lnTo>
                <a:lnTo>
                  <a:pt x="208" y="360"/>
                </a:lnTo>
                <a:lnTo>
                  <a:pt x="208" y="360"/>
                </a:lnTo>
                <a:lnTo>
                  <a:pt x="200" y="360"/>
                </a:lnTo>
                <a:lnTo>
                  <a:pt x="192" y="360"/>
                </a:lnTo>
                <a:lnTo>
                  <a:pt x="184" y="360"/>
                </a:lnTo>
                <a:lnTo>
                  <a:pt x="176" y="360"/>
                </a:lnTo>
                <a:lnTo>
                  <a:pt x="176" y="360"/>
                </a:lnTo>
                <a:lnTo>
                  <a:pt x="168" y="352"/>
                </a:lnTo>
                <a:lnTo>
                  <a:pt x="152" y="336"/>
                </a:lnTo>
                <a:lnTo>
                  <a:pt x="136" y="336"/>
                </a:lnTo>
                <a:lnTo>
                  <a:pt x="136" y="336"/>
                </a:lnTo>
                <a:lnTo>
                  <a:pt x="128" y="344"/>
                </a:lnTo>
                <a:lnTo>
                  <a:pt x="112" y="344"/>
                </a:lnTo>
                <a:lnTo>
                  <a:pt x="88" y="344"/>
                </a:lnTo>
                <a:lnTo>
                  <a:pt x="80" y="336"/>
                </a:lnTo>
                <a:lnTo>
                  <a:pt x="72" y="328"/>
                </a:lnTo>
                <a:lnTo>
                  <a:pt x="72" y="328"/>
                </a:lnTo>
                <a:lnTo>
                  <a:pt x="64" y="320"/>
                </a:lnTo>
                <a:lnTo>
                  <a:pt x="64" y="312"/>
                </a:lnTo>
                <a:lnTo>
                  <a:pt x="72" y="304"/>
                </a:lnTo>
                <a:lnTo>
                  <a:pt x="72" y="288"/>
                </a:lnTo>
                <a:lnTo>
                  <a:pt x="64" y="272"/>
                </a:lnTo>
                <a:lnTo>
                  <a:pt x="48" y="264"/>
                </a:lnTo>
                <a:lnTo>
                  <a:pt x="40" y="264"/>
                </a:lnTo>
                <a:lnTo>
                  <a:pt x="40" y="264"/>
                </a:lnTo>
                <a:lnTo>
                  <a:pt x="40" y="264"/>
                </a:lnTo>
                <a:lnTo>
                  <a:pt x="40" y="248"/>
                </a:lnTo>
                <a:lnTo>
                  <a:pt x="32" y="248"/>
                </a:lnTo>
                <a:lnTo>
                  <a:pt x="32" y="248"/>
                </a:lnTo>
                <a:lnTo>
                  <a:pt x="24" y="248"/>
                </a:lnTo>
                <a:lnTo>
                  <a:pt x="24" y="248"/>
                </a:lnTo>
                <a:lnTo>
                  <a:pt x="16" y="248"/>
                </a:lnTo>
                <a:lnTo>
                  <a:pt x="16" y="240"/>
                </a:lnTo>
                <a:lnTo>
                  <a:pt x="16" y="248"/>
                </a:lnTo>
                <a:lnTo>
                  <a:pt x="8" y="240"/>
                </a:lnTo>
                <a:lnTo>
                  <a:pt x="0" y="240"/>
                </a:lnTo>
                <a:lnTo>
                  <a:pt x="0" y="240"/>
                </a:lnTo>
                <a:lnTo>
                  <a:pt x="0" y="240"/>
                </a:lnTo>
                <a:lnTo>
                  <a:pt x="0" y="240"/>
                </a:lnTo>
                <a:lnTo>
                  <a:pt x="0" y="240"/>
                </a:lnTo>
                <a:lnTo>
                  <a:pt x="0" y="232"/>
                </a:lnTo>
                <a:lnTo>
                  <a:pt x="0" y="232"/>
                </a:lnTo>
                <a:lnTo>
                  <a:pt x="0" y="224"/>
                </a:lnTo>
                <a:lnTo>
                  <a:pt x="8" y="208"/>
                </a:lnTo>
                <a:lnTo>
                  <a:pt x="8" y="208"/>
                </a:lnTo>
                <a:lnTo>
                  <a:pt x="8" y="208"/>
                </a:lnTo>
                <a:lnTo>
                  <a:pt x="8" y="208"/>
                </a:lnTo>
                <a:lnTo>
                  <a:pt x="8" y="224"/>
                </a:lnTo>
                <a:lnTo>
                  <a:pt x="8" y="232"/>
                </a:lnTo>
                <a:lnTo>
                  <a:pt x="8" y="232"/>
                </a:lnTo>
                <a:lnTo>
                  <a:pt x="8" y="232"/>
                </a:lnTo>
                <a:lnTo>
                  <a:pt x="8" y="232"/>
                </a:lnTo>
                <a:lnTo>
                  <a:pt x="8" y="224"/>
                </a:lnTo>
                <a:lnTo>
                  <a:pt x="16" y="216"/>
                </a:lnTo>
                <a:lnTo>
                  <a:pt x="16" y="216"/>
                </a:lnTo>
                <a:lnTo>
                  <a:pt x="16" y="208"/>
                </a:lnTo>
                <a:lnTo>
                  <a:pt x="16" y="200"/>
                </a:lnTo>
                <a:lnTo>
                  <a:pt x="16" y="200"/>
                </a:lnTo>
                <a:lnTo>
                  <a:pt x="24" y="200"/>
                </a:lnTo>
                <a:lnTo>
                  <a:pt x="24" y="200"/>
                </a:lnTo>
                <a:lnTo>
                  <a:pt x="24" y="192"/>
                </a:lnTo>
                <a:lnTo>
                  <a:pt x="24" y="192"/>
                </a:lnTo>
                <a:lnTo>
                  <a:pt x="16" y="200"/>
                </a:lnTo>
                <a:lnTo>
                  <a:pt x="8" y="200"/>
                </a:lnTo>
                <a:lnTo>
                  <a:pt x="8" y="200"/>
                </a:lnTo>
                <a:lnTo>
                  <a:pt x="8" y="176"/>
                </a:lnTo>
                <a:lnTo>
                  <a:pt x="16" y="176"/>
                </a:lnTo>
                <a:lnTo>
                  <a:pt x="16" y="184"/>
                </a:lnTo>
                <a:lnTo>
                  <a:pt x="16" y="184"/>
                </a:lnTo>
                <a:lnTo>
                  <a:pt x="16" y="176"/>
                </a:lnTo>
                <a:lnTo>
                  <a:pt x="32" y="176"/>
                </a:lnTo>
                <a:lnTo>
                  <a:pt x="32" y="176"/>
                </a:lnTo>
                <a:lnTo>
                  <a:pt x="32" y="176"/>
                </a:lnTo>
                <a:lnTo>
                  <a:pt x="32" y="176"/>
                </a:lnTo>
                <a:lnTo>
                  <a:pt x="24" y="168"/>
                </a:lnTo>
                <a:lnTo>
                  <a:pt x="24" y="168"/>
                </a:lnTo>
                <a:lnTo>
                  <a:pt x="24" y="168"/>
                </a:lnTo>
                <a:lnTo>
                  <a:pt x="24" y="168"/>
                </a:lnTo>
                <a:lnTo>
                  <a:pt x="16" y="168"/>
                </a:lnTo>
                <a:lnTo>
                  <a:pt x="16" y="168"/>
                </a:lnTo>
                <a:lnTo>
                  <a:pt x="16" y="168"/>
                </a:lnTo>
                <a:lnTo>
                  <a:pt x="8" y="168"/>
                </a:lnTo>
                <a:lnTo>
                  <a:pt x="8" y="160"/>
                </a:lnTo>
                <a:lnTo>
                  <a:pt x="16" y="160"/>
                </a:lnTo>
                <a:lnTo>
                  <a:pt x="16" y="144"/>
                </a:lnTo>
                <a:lnTo>
                  <a:pt x="16" y="136"/>
                </a:lnTo>
                <a:lnTo>
                  <a:pt x="16" y="136"/>
                </a:lnTo>
                <a:lnTo>
                  <a:pt x="16" y="88"/>
                </a:lnTo>
                <a:lnTo>
                  <a:pt x="16" y="88"/>
                </a:lnTo>
                <a:lnTo>
                  <a:pt x="16" y="80"/>
                </a:lnTo>
                <a:lnTo>
                  <a:pt x="8" y="64"/>
                </a:lnTo>
                <a:lnTo>
                  <a:pt x="8" y="48"/>
                </a:lnTo>
                <a:lnTo>
                  <a:pt x="8" y="40"/>
                </a:lnTo>
                <a:lnTo>
                  <a:pt x="16" y="32"/>
                </a:lnTo>
                <a:close/>
              </a:path>
            </a:pathLst>
          </a:custGeom>
          <a:solidFill>
            <a:srgbClr val="F79646"/>
          </a:solidFill>
          <a:ln w="38100" cmpd="sng">
            <a:solidFill>
              <a:srgbClr val="009800"/>
            </a:solidFill>
            <a:round/>
            <a:headEnd/>
            <a:tailEnd/>
          </a:ln>
        </p:spPr>
        <p:txBody>
          <a:bodyPr/>
          <a:lstStyle/>
          <a:p>
            <a:endParaRPr lang="en-US" dirty="0">
              <a:solidFill>
                <a:srgbClr val="F79646"/>
              </a:solidFill>
            </a:endParaRPr>
          </a:p>
        </p:txBody>
      </p:sp>
      <p:sp>
        <p:nvSpPr>
          <p:cNvPr id="5" name="Freeform 5"/>
          <p:cNvSpPr>
            <a:spLocks/>
          </p:cNvSpPr>
          <p:nvPr/>
        </p:nvSpPr>
        <p:spPr bwMode="auto">
          <a:xfrm>
            <a:off x="1336578" y="1828800"/>
            <a:ext cx="1150938" cy="966788"/>
          </a:xfrm>
          <a:custGeom>
            <a:avLst/>
            <a:gdLst>
              <a:gd name="T0" fmla="*/ 184 w 640"/>
              <a:gd name="T1" fmla="*/ 16 h 536"/>
              <a:gd name="T2" fmla="*/ 176 w 640"/>
              <a:gd name="T3" fmla="*/ 8 h 536"/>
              <a:gd name="T4" fmla="*/ 176 w 640"/>
              <a:gd name="T5" fmla="*/ 8 h 536"/>
              <a:gd name="T6" fmla="*/ 168 w 640"/>
              <a:gd name="T7" fmla="*/ 8 h 536"/>
              <a:gd name="T8" fmla="*/ 160 w 640"/>
              <a:gd name="T9" fmla="*/ 0 h 536"/>
              <a:gd name="T10" fmla="*/ 152 w 640"/>
              <a:gd name="T11" fmla="*/ 8 h 536"/>
              <a:gd name="T12" fmla="*/ 144 w 640"/>
              <a:gd name="T13" fmla="*/ 0 h 536"/>
              <a:gd name="T14" fmla="*/ 144 w 640"/>
              <a:gd name="T15" fmla="*/ 0 h 536"/>
              <a:gd name="T16" fmla="*/ 144 w 640"/>
              <a:gd name="T17" fmla="*/ 16 h 536"/>
              <a:gd name="T18" fmla="*/ 136 w 640"/>
              <a:gd name="T19" fmla="*/ 24 h 536"/>
              <a:gd name="T20" fmla="*/ 136 w 640"/>
              <a:gd name="T21" fmla="*/ 32 h 536"/>
              <a:gd name="T22" fmla="*/ 136 w 640"/>
              <a:gd name="T23" fmla="*/ 32 h 536"/>
              <a:gd name="T24" fmla="*/ 136 w 640"/>
              <a:gd name="T25" fmla="*/ 56 h 536"/>
              <a:gd name="T26" fmla="*/ 128 w 640"/>
              <a:gd name="T27" fmla="*/ 72 h 536"/>
              <a:gd name="T28" fmla="*/ 112 w 640"/>
              <a:gd name="T29" fmla="*/ 112 h 536"/>
              <a:gd name="T30" fmla="*/ 96 w 640"/>
              <a:gd name="T31" fmla="*/ 136 h 536"/>
              <a:gd name="T32" fmla="*/ 80 w 640"/>
              <a:gd name="T33" fmla="*/ 176 h 536"/>
              <a:gd name="T34" fmla="*/ 80 w 640"/>
              <a:gd name="T35" fmla="*/ 176 h 536"/>
              <a:gd name="T36" fmla="*/ 40 w 640"/>
              <a:gd name="T37" fmla="*/ 264 h 536"/>
              <a:gd name="T38" fmla="*/ 32 w 640"/>
              <a:gd name="T39" fmla="*/ 272 h 536"/>
              <a:gd name="T40" fmla="*/ 8 w 640"/>
              <a:gd name="T41" fmla="*/ 312 h 536"/>
              <a:gd name="T42" fmla="*/ 8 w 640"/>
              <a:gd name="T43" fmla="*/ 336 h 536"/>
              <a:gd name="T44" fmla="*/ 8 w 640"/>
              <a:gd name="T45" fmla="*/ 352 h 536"/>
              <a:gd name="T46" fmla="*/ 0 w 640"/>
              <a:gd name="T47" fmla="*/ 384 h 536"/>
              <a:gd name="T48" fmla="*/ 8 w 640"/>
              <a:gd name="T49" fmla="*/ 400 h 536"/>
              <a:gd name="T50" fmla="*/ 280 w 640"/>
              <a:gd name="T51" fmla="*/ 480 h 536"/>
              <a:gd name="T52" fmla="*/ 480 w 640"/>
              <a:gd name="T53" fmla="*/ 528 h 536"/>
              <a:gd name="T54" fmla="*/ 520 w 640"/>
              <a:gd name="T55" fmla="*/ 536 h 536"/>
              <a:gd name="T56" fmla="*/ 560 w 640"/>
              <a:gd name="T57" fmla="*/ 368 h 536"/>
              <a:gd name="T58" fmla="*/ 576 w 640"/>
              <a:gd name="T59" fmla="*/ 344 h 536"/>
              <a:gd name="T60" fmla="*/ 576 w 640"/>
              <a:gd name="T61" fmla="*/ 336 h 536"/>
              <a:gd name="T62" fmla="*/ 576 w 640"/>
              <a:gd name="T63" fmla="*/ 328 h 536"/>
              <a:gd name="T64" fmla="*/ 576 w 640"/>
              <a:gd name="T65" fmla="*/ 328 h 536"/>
              <a:gd name="T66" fmla="*/ 560 w 640"/>
              <a:gd name="T67" fmla="*/ 312 h 536"/>
              <a:gd name="T68" fmla="*/ 560 w 640"/>
              <a:gd name="T69" fmla="*/ 304 h 536"/>
              <a:gd name="T70" fmla="*/ 568 w 640"/>
              <a:gd name="T71" fmla="*/ 280 h 536"/>
              <a:gd name="T72" fmla="*/ 600 w 640"/>
              <a:gd name="T73" fmla="*/ 248 h 536"/>
              <a:gd name="T74" fmla="*/ 600 w 640"/>
              <a:gd name="T75" fmla="*/ 240 h 536"/>
              <a:gd name="T76" fmla="*/ 640 w 640"/>
              <a:gd name="T77" fmla="*/ 192 h 536"/>
              <a:gd name="T78" fmla="*/ 640 w 640"/>
              <a:gd name="T79" fmla="*/ 184 h 536"/>
              <a:gd name="T80" fmla="*/ 632 w 640"/>
              <a:gd name="T81" fmla="*/ 168 h 536"/>
              <a:gd name="T82" fmla="*/ 616 w 640"/>
              <a:gd name="T83" fmla="*/ 144 h 536"/>
              <a:gd name="T84" fmla="*/ 480 w 640"/>
              <a:gd name="T85" fmla="*/ 112 h 536"/>
              <a:gd name="T86" fmla="*/ 464 w 640"/>
              <a:gd name="T87" fmla="*/ 112 h 536"/>
              <a:gd name="T88" fmla="*/ 432 w 640"/>
              <a:gd name="T89" fmla="*/ 112 h 536"/>
              <a:gd name="T90" fmla="*/ 424 w 640"/>
              <a:gd name="T91" fmla="*/ 112 h 536"/>
              <a:gd name="T92" fmla="*/ 424 w 640"/>
              <a:gd name="T93" fmla="*/ 112 h 536"/>
              <a:gd name="T94" fmla="*/ 400 w 640"/>
              <a:gd name="T95" fmla="*/ 112 h 536"/>
              <a:gd name="T96" fmla="*/ 360 w 640"/>
              <a:gd name="T97" fmla="*/ 120 h 536"/>
              <a:gd name="T98" fmla="*/ 352 w 640"/>
              <a:gd name="T99" fmla="*/ 112 h 536"/>
              <a:gd name="T100" fmla="*/ 344 w 640"/>
              <a:gd name="T101" fmla="*/ 112 h 536"/>
              <a:gd name="T102" fmla="*/ 328 w 640"/>
              <a:gd name="T103" fmla="*/ 112 h 536"/>
              <a:gd name="T104" fmla="*/ 320 w 640"/>
              <a:gd name="T105" fmla="*/ 112 h 536"/>
              <a:gd name="T106" fmla="*/ 296 w 640"/>
              <a:gd name="T107" fmla="*/ 88 h 536"/>
              <a:gd name="T108" fmla="*/ 280 w 640"/>
              <a:gd name="T109" fmla="*/ 88 h 536"/>
              <a:gd name="T110" fmla="*/ 256 w 640"/>
              <a:gd name="T111" fmla="*/ 96 h 536"/>
              <a:gd name="T112" fmla="*/ 224 w 640"/>
              <a:gd name="T113" fmla="*/ 88 h 536"/>
              <a:gd name="T114" fmla="*/ 216 w 640"/>
              <a:gd name="T115" fmla="*/ 80 h 536"/>
              <a:gd name="T116" fmla="*/ 208 w 640"/>
              <a:gd name="T117" fmla="*/ 64 h 536"/>
              <a:gd name="T118" fmla="*/ 216 w 640"/>
              <a:gd name="T119" fmla="*/ 40 h 536"/>
              <a:gd name="T120" fmla="*/ 192 w 640"/>
              <a:gd name="T121" fmla="*/ 16 h 536"/>
              <a:gd name="T122" fmla="*/ 184 w 640"/>
              <a:gd name="T123" fmla="*/ 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0" h="536">
                <a:moveTo>
                  <a:pt x="192" y="16"/>
                </a:moveTo>
                <a:lnTo>
                  <a:pt x="184" y="16"/>
                </a:lnTo>
                <a:lnTo>
                  <a:pt x="184" y="8"/>
                </a:lnTo>
                <a:lnTo>
                  <a:pt x="176" y="8"/>
                </a:lnTo>
                <a:lnTo>
                  <a:pt x="176" y="8"/>
                </a:lnTo>
                <a:lnTo>
                  <a:pt x="176" y="8"/>
                </a:lnTo>
                <a:lnTo>
                  <a:pt x="168" y="8"/>
                </a:lnTo>
                <a:lnTo>
                  <a:pt x="168" y="8"/>
                </a:lnTo>
                <a:lnTo>
                  <a:pt x="160" y="8"/>
                </a:lnTo>
                <a:lnTo>
                  <a:pt x="160" y="0"/>
                </a:lnTo>
                <a:lnTo>
                  <a:pt x="160" y="0"/>
                </a:lnTo>
                <a:lnTo>
                  <a:pt x="152" y="8"/>
                </a:lnTo>
                <a:lnTo>
                  <a:pt x="152" y="0"/>
                </a:lnTo>
                <a:lnTo>
                  <a:pt x="144" y="0"/>
                </a:lnTo>
                <a:lnTo>
                  <a:pt x="144" y="0"/>
                </a:lnTo>
                <a:lnTo>
                  <a:pt x="144" y="0"/>
                </a:lnTo>
                <a:lnTo>
                  <a:pt x="144" y="8"/>
                </a:lnTo>
                <a:lnTo>
                  <a:pt x="144" y="16"/>
                </a:lnTo>
                <a:lnTo>
                  <a:pt x="144" y="16"/>
                </a:lnTo>
                <a:lnTo>
                  <a:pt x="136" y="24"/>
                </a:lnTo>
                <a:lnTo>
                  <a:pt x="136" y="24"/>
                </a:lnTo>
                <a:lnTo>
                  <a:pt x="136" y="32"/>
                </a:lnTo>
                <a:lnTo>
                  <a:pt x="136" y="32"/>
                </a:lnTo>
                <a:lnTo>
                  <a:pt x="136" y="32"/>
                </a:lnTo>
                <a:lnTo>
                  <a:pt x="128" y="48"/>
                </a:lnTo>
                <a:lnTo>
                  <a:pt x="136" y="56"/>
                </a:lnTo>
                <a:lnTo>
                  <a:pt x="136" y="56"/>
                </a:lnTo>
                <a:lnTo>
                  <a:pt x="128" y="72"/>
                </a:lnTo>
                <a:lnTo>
                  <a:pt x="112" y="112"/>
                </a:lnTo>
                <a:lnTo>
                  <a:pt x="112" y="112"/>
                </a:lnTo>
                <a:lnTo>
                  <a:pt x="96" y="136"/>
                </a:lnTo>
                <a:lnTo>
                  <a:pt x="96" y="136"/>
                </a:lnTo>
                <a:lnTo>
                  <a:pt x="80" y="176"/>
                </a:lnTo>
                <a:lnTo>
                  <a:pt x="80" y="176"/>
                </a:lnTo>
                <a:lnTo>
                  <a:pt x="80" y="176"/>
                </a:lnTo>
                <a:lnTo>
                  <a:pt x="80" y="176"/>
                </a:lnTo>
                <a:lnTo>
                  <a:pt x="64" y="224"/>
                </a:lnTo>
                <a:lnTo>
                  <a:pt x="40" y="264"/>
                </a:lnTo>
                <a:lnTo>
                  <a:pt x="32" y="272"/>
                </a:lnTo>
                <a:lnTo>
                  <a:pt x="32" y="272"/>
                </a:lnTo>
                <a:lnTo>
                  <a:pt x="24" y="288"/>
                </a:lnTo>
                <a:lnTo>
                  <a:pt x="8" y="312"/>
                </a:lnTo>
                <a:lnTo>
                  <a:pt x="8" y="320"/>
                </a:lnTo>
                <a:lnTo>
                  <a:pt x="8" y="336"/>
                </a:lnTo>
                <a:lnTo>
                  <a:pt x="8" y="344"/>
                </a:lnTo>
                <a:lnTo>
                  <a:pt x="8" y="352"/>
                </a:lnTo>
                <a:lnTo>
                  <a:pt x="0" y="368"/>
                </a:lnTo>
                <a:lnTo>
                  <a:pt x="0" y="384"/>
                </a:lnTo>
                <a:lnTo>
                  <a:pt x="0" y="392"/>
                </a:lnTo>
                <a:lnTo>
                  <a:pt x="8" y="400"/>
                </a:lnTo>
                <a:lnTo>
                  <a:pt x="24" y="416"/>
                </a:lnTo>
                <a:lnTo>
                  <a:pt x="280" y="480"/>
                </a:lnTo>
                <a:lnTo>
                  <a:pt x="392" y="504"/>
                </a:lnTo>
                <a:lnTo>
                  <a:pt x="480" y="528"/>
                </a:lnTo>
                <a:lnTo>
                  <a:pt x="520" y="536"/>
                </a:lnTo>
                <a:lnTo>
                  <a:pt x="520" y="536"/>
                </a:lnTo>
                <a:lnTo>
                  <a:pt x="560" y="384"/>
                </a:lnTo>
                <a:lnTo>
                  <a:pt x="560" y="368"/>
                </a:lnTo>
                <a:lnTo>
                  <a:pt x="560" y="368"/>
                </a:lnTo>
                <a:lnTo>
                  <a:pt x="576" y="344"/>
                </a:lnTo>
                <a:lnTo>
                  <a:pt x="576" y="344"/>
                </a:lnTo>
                <a:lnTo>
                  <a:pt x="576" y="336"/>
                </a:lnTo>
                <a:lnTo>
                  <a:pt x="576" y="336"/>
                </a:lnTo>
                <a:lnTo>
                  <a:pt x="576" y="328"/>
                </a:lnTo>
                <a:lnTo>
                  <a:pt x="576" y="328"/>
                </a:lnTo>
                <a:lnTo>
                  <a:pt x="576" y="328"/>
                </a:lnTo>
                <a:lnTo>
                  <a:pt x="576" y="320"/>
                </a:lnTo>
                <a:lnTo>
                  <a:pt x="560" y="312"/>
                </a:lnTo>
                <a:lnTo>
                  <a:pt x="560" y="312"/>
                </a:lnTo>
                <a:lnTo>
                  <a:pt x="560" y="304"/>
                </a:lnTo>
                <a:lnTo>
                  <a:pt x="568" y="296"/>
                </a:lnTo>
                <a:lnTo>
                  <a:pt x="568" y="280"/>
                </a:lnTo>
                <a:lnTo>
                  <a:pt x="592" y="256"/>
                </a:lnTo>
                <a:lnTo>
                  <a:pt x="600" y="248"/>
                </a:lnTo>
                <a:lnTo>
                  <a:pt x="600" y="248"/>
                </a:lnTo>
                <a:lnTo>
                  <a:pt x="600" y="240"/>
                </a:lnTo>
                <a:lnTo>
                  <a:pt x="600" y="240"/>
                </a:lnTo>
                <a:lnTo>
                  <a:pt x="640" y="192"/>
                </a:lnTo>
                <a:lnTo>
                  <a:pt x="640" y="184"/>
                </a:lnTo>
                <a:lnTo>
                  <a:pt x="640" y="184"/>
                </a:lnTo>
                <a:lnTo>
                  <a:pt x="640" y="176"/>
                </a:lnTo>
                <a:lnTo>
                  <a:pt x="632" y="168"/>
                </a:lnTo>
                <a:lnTo>
                  <a:pt x="632" y="168"/>
                </a:lnTo>
                <a:lnTo>
                  <a:pt x="616" y="144"/>
                </a:lnTo>
                <a:lnTo>
                  <a:pt x="616" y="144"/>
                </a:lnTo>
                <a:lnTo>
                  <a:pt x="480" y="112"/>
                </a:lnTo>
                <a:lnTo>
                  <a:pt x="480" y="112"/>
                </a:lnTo>
                <a:lnTo>
                  <a:pt x="464" y="112"/>
                </a:lnTo>
                <a:lnTo>
                  <a:pt x="440" y="112"/>
                </a:lnTo>
                <a:lnTo>
                  <a:pt x="432" y="112"/>
                </a:lnTo>
                <a:lnTo>
                  <a:pt x="432" y="104"/>
                </a:lnTo>
                <a:lnTo>
                  <a:pt x="424" y="112"/>
                </a:lnTo>
                <a:lnTo>
                  <a:pt x="424" y="112"/>
                </a:lnTo>
                <a:lnTo>
                  <a:pt x="424" y="112"/>
                </a:lnTo>
                <a:lnTo>
                  <a:pt x="400" y="112"/>
                </a:lnTo>
                <a:lnTo>
                  <a:pt x="400" y="112"/>
                </a:lnTo>
                <a:lnTo>
                  <a:pt x="384" y="120"/>
                </a:lnTo>
                <a:lnTo>
                  <a:pt x="360" y="120"/>
                </a:lnTo>
                <a:lnTo>
                  <a:pt x="360" y="112"/>
                </a:lnTo>
                <a:lnTo>
                  <a:pt x="352" y="112"/>
                </a:lnTo>
                <a:lnTo>
                  <a:pt x="352" y="112"/>
                </a:lnTo>
                <a:lnTo>
                  <a:pt x="344" y="112"/>
                </a:lnTo>
                <a:lnTo>
                  <a:pt x="336" y="112"/>
                </a:lnTo>
                <a:lnTo>
                  <a:pt x="328" y="112"/>
                </a:lnTo>
                <a:lnTo>
                  <a:pt x="320" y="112"/>
                </a:lnTo>
                <a:lnTo>
                  <a:pt x="320" y="112"/>
                </a:lnTo>
                <a:lnTo>
                  <a:pt x="312" y="104"/>
                </a:lnTo>
                <a:lnTo>
                  <a:pt x="296" y="88"/>
                </a:lnTo>
                <a:lnTo>
                  <a:pt x="280" y="88"/>
                </a:lnTo>
                <a:lnTo>
                  <a:pt x="280" y="88"/>
                </a:lnTo>
                <a:lnTo>
                  <a:pt x="272" y="96"/>
                </a:lnTo>
                <a:lnTo>
                  <a:pt x="256" y="96"/>
                </a:lnTo>
                <a:lnTo>
                  <a:pt x="232" y="96"/>
                </a:lnTo>
                <a:lnTo>
                  <a:pt x="224" y="88"/>
                </a:lnTo>
                <a:lnTo>
                  <a:pt x="216" y="80"/>
                </a:lnTo>
                <a:lnTo>
                  <a:pt x="216" y="80"/>
                </a:lnTo>
                <a:lnTo>
                  <a:pt x="208" y="72"/>
                </a:lnTo>
                <a:lnTo>
                  <a:pt x="208" y="64"/>
                </a:lnTo>
                <a:lnTo>
                  <a:pt x="216" y="56"/>
                </a:lnTo>
                <a:lnTo>
                  <a:pt x="216" y="40"/>
                </a:lnTo>
                <a:lnTo>
                  <a:pt x="208" y="24"/>
                </a:lnTo>
                <a:lnTo>
                  <a:pt x="192" y="16"/>
                </a:lnTo>
                <a:lnTo>
                  <a:pt x="184" y="16"/>
                </a:lnTo>
                <a:lnTo>
                  <a:pt x="184" y="16"/>
                </a:lnTo>
                <a:lnTo>
                  <a:pt x="192" y="16"/>
                </a:lnTo>
                <a:close/>
              </a:path>
            </a:pathLst>
          </a:custGeom>
          <a:solidFill>
            <a:schemeClr val="bg1"/>
          </a:solidFill>
          <a:ln w="6350" cmpd="sng">
            <a:solidFill>
              <a:srgbClr val="000000"/>
            </a:solidFill>
            <a:round/>
            <a:headEnd/>
            <a:tailEnd/>
          </a:ln>
        </p:spPr>
        <p:txBody>
          <a:bodyPr/>
          <a:lstStyle/>
          <a:p>
            <a:endParaRPr lang="en-US" dirty="0"/>
          </a:p>
        </p:txBody>
      </p:sp>
      <p:sp>
        <p:nvSpPr>
          <p:cNvPr id="6" name="Freeform 6"/>
          <p:cNvSpPr>
            <a:spLocks/>
          </p:cNvSpPr>
          <p:nvPr/>
        </p:nvSpPr>
        <p:spPr bwMode="auto">
          <a:xfrm>
            <a:off x="1242916" y="2546350"/>
            <a:ext cx="1152525" cy="1985963"/>
          </a:xfrm>
          <a:custGeom>
            <a:avLst/>
            <a:gdLst>
              <a:gd name="T0" fmla="*/ 288 w 640"/>
              <a:gd name="T1" fmla="*/ 384 h 1104"/>
              <a:gd name="T2" fmla="*/ 632 w 640"/>
              <a:gd name="T3" fmla="*/ 920 h 1104"/>
              <a:gd name="T4" fmla="*/ 640 w 640"/>
              <a:gd name="T5" fmla="*/ 960 h 1104"/>
              <a:gd name="T6" fmla="*/ 600 w 640"/>
              <a:gd name="T7" fmla="*/ 976 h 1104"/>
              <a:gd name="T8" fmla="*/ 592 w 640"/>
              <a:gd name="T9" fmla="*/ 1032 h 1104"/>
              <a:gd name="T10" fmla="*/ 576 w 640"/>
              <a:gd name="T11" fmla="*/ 1056 h 1104"/>
              <a:gd name="T12" fmla="*/ 584 w 640"/>
              <a:gd name="T13" fmla="*/ 1080 h 1104"/>
              <a:gd name="T14" fmla="*/ 368 w 640"/>
              <a:gd name="T15" fmla="*/ 1080 h 1104"/>
              <a:gd name="T16" fmla="*/ 368 w 640"/>
              <a:gd name="T17" fmla="*/ 1064 h 1104"/>
              <a:gd name="T18" fmla="*/ 352 w 640"/>
              <a:gd name="T19" fmla="*/ 1064 h 1104"/>
              <a:gd name="T20" fmla="*/ 352 w 640"/>
              <a:gd name="T21" fmla="*/ 1000 h 1104"/>
              <a:gd name="T22" fmla="*/ 296 w 640"/>
              <a:gd name="T23" fmla="*/ 936 h 1104"/>
              <a:gd name="T24" fmla="*/ 288 w 640"/>
              <a:gd name="T25" fmla="*/ 928 h 1104"/>
              <a:gd name="T26" fmla="*/ 264 w 640"/>
              <a:gd name="T27" fmla="*/ 904 h 1104"/>
              <a:gd name="T28" fmla="*/ 232 w 640"/>
              <a:gd name="T29" fmla="*/ 872 h 1104"/>
              <a:gd name="T30" fmla="*/ 192 w 640"/>
              <a:gd name="T31" fmla="*/ 848 h 1104"/>
              <a:gd name="T32" fmla="*/ 176 w 640"/>
              <a:gd name="T33" fmla="*/ 832 h 1104"/>
              <a:gd name="T34" fmla="*/ 136 w 640"/>
              <a:gd name="T35" fmla="*/ 816 h 1104"/>
              <a:gd name="T36" fmla="*/ 128 w 640"/>
              <a:gd name="T37" fmla="*/ 808 h 1104"/>
              <a:gd name="T38" fmla="*/ 136 w 640"/>
              <a:gd name="T39" fmla="*/ 784 h 1104"/>
              <a:gd name="T40" fmla="*/ 144 w 640"/>
              <a:gd name="T41" fmla="*/ 744 h 1104"/>
              <a:gd name="T42" fmla="*/ 128 w 640"/>
              <a:gd name="T43" fmla="*/ 736 h 1104"/>
              <a:gd name="T44" fmla="*/ 112 w 640"/>
              <a:gd name="T45" fmla="*/ 696 h 1104"/>
              <a:gd name="T46" fmla="*/ 96 w 640"/>
              <a:gd name="T47" fmla="*/ 648 h 1104"/>
              <a:gd name="T48" fmla="*/ 80 w 640"/>
              <a:gd name="T49" fmla="*/ 616 h 1104"/>
              <a:gd name="T50" fmla="*/ 72 w 640"/>
              <a:gd name="T51" fmla="*/ 592 h 1104"/>
              <a:gd name="T52" fmla="*/ 80 w 640"/>
              <a:gd name="T53" fmla="*/ 584 h 1104"/>
              <a:gd name="T54" fmla="*/ 88 w 640"/>
              <a:gd name="T55" fmla="*/ 584 h 1104"/>
              <a:gd name="T56" fmla="*/ 88 w 640"/>
              <a:gd name="T57" fmla="*/ 544 h 1104"/>
              <a:gd name="T58" fmla="*/ 64 w 640"/>
              <a:gd name="T59" fmla="*/ 520 h 1104"/>
              <a:gd name="T60" fmla="*/ 64 w 640"/>
              <a:gd name="T61" fmla="*/ 496 h 1104"/>
              <a:gd name="T62" fmla="*/ 64 w 640"/>
              <a:gd name="T63" fmla="*/ 472 h 1104"/>
              <a:gd name="T64" fmla="*/ 80 w 640"/>
              <a:gd name="T65" fmla="*/ 456 h 1104"/>
              <a:gd name="T66" fmla="*/ 80 w 640"/>
              <a:gd name="T67" fmla="*/ 480 h 1104"/>
              <a:gd name="T68" fmla="*/ 96 w 640"/>
              <a:gd name="T69" fmla="*/ 496 h 1104"/>
              <a:gd name="T70" fmla="*/ 88 w 640"/>
              <a:gd name="T71" fmla="*/ 464 h 1104"/>
              <a:gd name="T72" fmla="*/ 80 w 640"/>
              <a:gd name="T73" fmla="*/ 440 h 1104"/>
              <a:gd name="T74" fmla="*/ 104 w 640"/>
              <a:gd name="T75" fmla="*/ 440 h 1104"/>
              <a:gd name="T76" fmla="*/ 120 w 640"/>
              <a:gd name="T77" fmla="*/ 432 h 1104"/>
              <a:gd name="T78" fmla="*/ 104 w 640"/>
              <a:gd name="T79" fmla="*/ 432 h 1104"/>
              <a:gd name="T80" fmla="*/ 80 w 640"/>
              <a:gd name="T81" fmla="*/ 424 h 1104"/>
              <a:gd name="T82" fmla="*/ 64 w 640"/>
              <a:gd name="T83" fmla="*/ 448 h 1104"/>
              <a:gd name="T84" fmla="*/ 56 w 640"/>
              <a:gd name="T85" fmla="*/ 440 h 1104"/>
              <a:gd name="T86" fmla="*/ 40 w 640"/>
              <a:gd name="T87" fmla="*/ 416 h 1104"/>
              <a:gd name="T88" fmla="*/ 48 w 640"/>
              <a:gd name="T89" fmla="*/ 400 h 1104"/>
              <a:gd name="T90" fmla="*/ 32 w 640"/>
              <a:gd name="T91" fmla="*/ 368 h 1104"/>
              <a:gd name="T92" fmla="*/ 24 w 640"/>
              <a:gd name="T93" fmla="*/ 344 h 1104"/>
              <a:gd name="T94" fmla="*/ 8 w 640"/>
              <a:gd name="T95" fmla="*/ 312 h 1104"/>
              <a:gd name="T96" fmla="*/ 16 w 640"/>
              <a:gd name="T97" fmla="*/ 280 h 1104"/>
              <a:gd name="T98" fmla="*/ 24 w 640"/>
              <a:gd name="T99" fmla="*/ 216 h 1104"/>
              <a:gd name="T100" fmla="*/ 16 w 640"/>
              <a:gd name="T101" fmla="*/ 192 h 1104"/>
              <a:gd name="T102" fmla="*/ 32 w 640"/>
              <a:gd name="T103" fmla="*/ 112 h 1104"/>
              <a:gd name="T104" fmla="*/ 56 w 640"/>
              <a:gd name="T105" fmla="*/ 56 h 1104"/>
              <a:gd name="T106" fmla="*/ 56 w 640"/>
              <a:gd name="T107" fmla="*/ 40 h 1104"/>
              <a:gd name="T108" fmla="*/ 56 w 640"/>
              <a:gd name="T109" fmla="*/ 24 h 1104"/>
              <a:gd name="T110" fmla="*/ 80 w 640"/>
              <a:gd name="T111" fmla="*/ 1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1104">
                <a:moveTo>
                  <a:pt x="80" y="16"/>
                </a:moveTo>
                <a:lnTo>
                  <a:pt x="336" y="80"/>
                </a:lnTo>
                <a:lnTo>
                  <a:pt x="368" y="88"/>
                </a:lnTo>
                <a:lnTo>
                  <a:pt x="368" y="88"/>
                </a:lnTo>
                <a:lnTo>
                  <a:pt x="288" y="384"/>
                </a:lnTo>
                <a:lnTo>
                  <a:pt x="288" y="384"/>
                </a:lnTo>
                <a:lnTo>
                  <a:pt x="616" y="872"/>
                </a:lnTo>
                <a:lnTo>
                  <a:pt x="616" y="888"/>
                </a:lnTo>
                <a:lnTo>
                  <a:pt x="616" y="896"/>
                </a:lnTo>
                <a:lnTo>
                  <a:pt x="632" y="920"/>
                </a:lnTo>
                <a:lnTo>
                  <a:pt x="632" y="920"/>
                </a:lnTo>
                <a:lnTo>
                  <a:pt x="632" y="936"/>
                </a:lnTo>
                <a:lnTo>
                  <a:pt x="632" y="936"/>
                </a:lnTo>
                <a:lnTo>
                  <a:pt x="640" y="952"/>
                </a:lnTo>
                <a:lnTo>
                  <a:pt x="640" y="960"/>
                </a:lnTo>
                <a:lnTo>
                  <a:pt x="640" y="960"/>
                </a:lnTo>
                <a:lnTo>
                  <a:pt x="640" y="968"/>
                </a:lnTo>
                <a:lnTo>
                  <a:pt x="640" y="968"/>
                </a:lnTo>
                <a:lnTo>
                  <a:pt x="624" y="968"/>
                </a:lnTo>
                <a:lnTo>
                  <a:pt x="600" y="976"/>
                </a:lnTo>
                <a:lnTo>
                  <a:pt x="600" y="992"/>
                </a:lnTo>
                <a:lnTo>
                  <a:pt x="600" y="1000"/>
                </a:lnTo>
                <a:lnTo>
                  <a:pt x="600" y="1008"/>
                </a:lnTo>
                <a:lnTo>
                  <a:pt x="600" y="1024"/>
                </a:lnTo>
                <a:lnTo>
                  <a:pt x="592" y="1032"/>
                </a:lnTo>
                <a:lnTo>
                  <a:pt x="576" y="1040"/>
                </a:lnTo>
                <a:lnTo>
                  <a:pt x="576" y="1040"/>
                </a:lnTo>
                <a:lnTo>
                  <a:pt x="576" y="1048"/>
                </a:lnTo>
                <a:lnTo>
                  <a:pt x="576" y="1056"/>
                </a:lnTo>
                <a:lnTo>
                  <a:pt x="576" y="1056"/>
                </a:lnTo>
                <a:lnTo>
                  <a:pt x="576" y="1072"/>
                </a:lnTo>
                <a:lnTo>
                  <a:pt x="576" y="1072"/>
                </a:lnTo>
                <a:lnTo>
                  <a:pt x="584" y="1080"/>
                </a:lnTo>
                <a:lnTo>
                  <a:pt x="584" y="1080"/>
                </a:lnTo>
                <a:lnTo>
                  <a:pt x="584" y="1080"/>
                </a:lnTo>
                <a:lnTo>
                  <a:pt x="584" y="1104"/>
                </a:lnTo>
                <a:lnTo>
                  <a:pt x="576" y="1104"/>
                </a:lnTo>
                <a:lnTo>
                  <a:pt x="568" y="1104"/>
                </a:lnTo>
                <a:lnTo>
                  <a:pt x="368" y="1080"/>
                </a:lnTo>
                <a:lnTo>
                  <a:pt x="368" y="1080"/>
                </a:lnTo>
                <a:lnTo>
                  <a:pt x="360" y="1072"/>
                </a:lnTo>
                <a:lnTo>
                  <a:pt x="360" y="1072"/>
                </a:lnTo>
                <a:lnTo>
                  <a:pt x="368" y="1072"/>
                </a:lnTo>
                <a:lnTo>
                  <a:pt x="368" y="1072"/>
                </a:lnTo>
                <a:lnTo>
                  <a:pt x="368" y="1064"/>
                </a:lnTo>
                <a:lnTo>
                  <a:pt x="368" y="1064"/>
                </a:lnTo>
                <a:lnTo>
                  <a:pt x="360" y="1064"/>
                </a:lnTo>
                <a:lnTo>
                  <a:pt x="360" y="1064"/>
                </a:lnTo>
                <a:lnTo>
                  <a:pt x="352" y="1064"/>
                </a:lnTo>
                <a:lnTo>
                  <a:pt x="352" y="1064"/>
                </a:lnTo>
                <a:lnTo>
                  <a:pt x="352" y="1048"/>
                </a:lnTo>
                <a:lnTo>
                  <a:pt x="360" y="1048"/>
                </a:lnTo>
                <a:lnTo>
                  <a:pt x="360" y="1040"/>
                </a:lnTo>
                <a:lnTo>
                  <a:pt x="360" y="1016"/>
                </a:lnTo>
                <a:lnTo>
                  <a:pt x="352" y="1000"/>
                </a:lnTo>
                <a:lnTo>
                  <a:pt x="344" y="992"/>
                </a:lnTo>
                <a:lnTo>
                  <a:pt x="328" y="968"/>
                </a:lnTo>
                <a:lnTo>
                  <a:pt x="312" y="944"/>
                </a:lnTo>
                <a:lnTo>
                  <a:pt x="304" y="936"/>
                </a:lnTo>
                <a:lnTo>
                  <a:pt x="296" y="936"/>
                </a:lnTo>
                <a:lnTo>
                  <a:pt x="296" y="944"/>
                </a:lnTo>
                <a:lnTo>
                  <a:pt x="296" y="944"/>
                </a:lnTo>
                <a:lnTo>
                  <a:pt x="288" y="936"/>
                </a:lnTo>
                <a:lnTo>
                  <a:pt x="288" y="936"/>
                </a:lnTo>
                <a:lnTo>
                  <a:pt x="288" y="928"/>
                </a:lnTo>
                <a:lnTo>
                  <a:pt x="288" y="920"/>
                </a:lnTo>
                <a:lnTo>
                  <a:pt x="288" y="912"/>
                </a:lnTo>
                <a:lnTo>
                  <a:pt x="280" y="904"/>
                </a:lnTo>
                <a:lnTo>
                  <a:pt x="264" y="904"/>
                </a:lnTo>
                <a:lnTo>
                  <a:pt x="264" y="904"/>
                </a:lnTo>
                <a:lnTo>
                  <a:pt x="256" y="904"/>
                </a:lnTo>
                <a:lnTo>
                  <a:pt x="248" y="896"/>
                </a:lnTo>
                <a:lnTo>
                  <a:pt x="232" y="880"/>
                </a:lnTo>
                <a:lnTo>
                  <a:pt x="232" y="880"/>
                </a:lnTo>
                <a:lnTo>
                  <a:pt x="232" y="872"/>
                </a:lnTo>
                <a:lnTo>
                  <a:pt x="224" y="856"/>
                </a:lnTo>
                <a:lnTo>
                  <a:pt x="208" y="848"/>
                </a:lnTo>
                <a:lnTo>
                  <a:pt x="200" y="848"/>
                </a:lnTo>
                <a:lnTo>
                  <a:pt x="200" y="848"/>
                </a:lnTo>
                <a:lnTo>
                  <a:pt x="192" y="848"/>
                </a:lnTo>
                <a:lnTo>
                  <a:pt x="192" y="840"/>
                </a:lnTo>
                <a:lnTo>
                  <a:pt x="192" y="840"/>
                </a:lnTo>
                <a:lnTo>
                  <a:pt x="184" y="840"/>
                </a:lnTo>
                <a:lnTo>
                  <a:pt x="184" y="840"/>
                </a:lnTo>
                <a:lnTo>
                  <a:pt x="176" y="832"/>
                </a:lnTo>
                <a:lnTo>
                  <a:pt x="160" y="824"/>
                </a:lnTo>
                <a:lnTo>
                  <a:pt x="144" y="824"/>
                </a:lnTo>
                <a:lnTo>
                  <a:pt x="136" y="824"/>
                </a:lnTo>
                <a:lnTo>
                  <a:pt x="136" y="824"/>
                </a:lnTo>
                <a:lnTo>
                  <a:pt x="136" y="816"/>
                </a:lnTo>
                <a:lnTo>
                  <a:pt x="128" y="816"/>
                </a:lnTo>
                <a:lnTo>
                  <a:pt x="128" y="816"/>
                </a:lnTo>
                <a:lnTo>
                  <a:pt x="128" y="816"/>
                </a:lnTo>
                <a:lnTo>
                  <a:pt x="128" y="808"/>
                </a:lnTo>
                <a:lnTo>
                  <a:pt x="128" y="808"/>
                </a:lnTo>
                <a:lnTo>
                  <a:pt x="136" y="800"/>
                </a:lnTo>
                <a:lnTo>
                  <a:pt x="136" y="800"/>
                </a:lnTo>
                <a:lnTo>
                  <a:pt x="136" y="792"/>
                </a:lnTo>
                <a:lnTo>
                  <a:pt x="136" y="792"/>
                </a:lnTo>
                <a:lnTo>
                  <a:pt x="136" y="784"/>
                </a:lnTo>
                <a:lnTo>
                  <a:pt x="136" y="784"/>
                </a:lnTo>
                <a:lnTo>
                  <a:pt x="136" y="768"/>
                </a:lnTo>
                <a:lnTo>
                  <a:pt x="136" y="768"/>
                </a:lnTo>
                <a:lnTo>
                  <a:pt x="144" y="760"/>
                </a:lnTo>
                <a:lnTo>
                  <a:pt x="144" y="744"/>
                </a:lnTo>
                <a:lnTo>
                  <a:pt x="136" y="744"/>
                </a:lnTo>
                <a:lnTo>
                  <a:pt x="136" y="744"/>
                </a:lnTo>
                <a:lnTo>
                  <a:pt x="128" y="736"/>
                </a:lnTo>
                <a:lnTo>
                  <a:pt x="128" y="736"/>
                </a:lnTo>
                <a:lnTo>
                  <a:pt x="128" y="736"/>
                </a:lnTo>
                <a:lnTo>
                  <a:pt x="136" y="728"/>
                </a:lnTo>
                <a:lnTo>
                  <a:pt x="136" y="712"/>
                </a:lnTo>
                <a:lnTo>
                  <a:pt x="128" y="712"/>
                </a:lnTo>
                <a:lnTo>
                  <a:pt x="128" y="712"/>
                </a:lnTo>
                <a:lnTo>
                  <a:pt x="112" y="696"/>
                </a:lnTo>
                <a:lnTo>
                  <a:pt x="104" y="688"/>
                </a:lnTo>
                <a:lnTo>
                  <a:pt x="104" y="688"/>
                </a:lnTo>
                <a:lnTo>
                  <a:pt x="104" y="672"/>
                </a:lnTo>
                <a:lnTo>
                  <a:pt x="96" y="656"/>
                </a:lnTo>
                <a:lnTo>
                  <a:pt x="96" y="648"/>
                </a:lnTo>
                <a:lnTo>
                  <a:pt x="96" y="648"/>
                </a:lnTo>
                <a:lnTo>
                  <a:pt x="88" y="640"/>
                </a:lnTo>
                <a:lnTo>
                  <a:pt x="96" y="640"/>
                </a:lnTo>
                <a:lnTo>
                  <a:pt x="96" y="632"/>
                </a:lnTo>
                <a:lnTo>
                  <a:pt x="80" y="616"/>
                </a:lnTo>
                <a:lnTo>
                  <a:pt x="72" y="616"/>
                </a:lnTo>
                <a:lnTo>
                  <a:pt x="72" y="608"/>
                </a:lnTo>
                <a:lnTo>
                  <a:pt x="80" y="608"/>
                </a:lnTo>
                <a:lnTo>
                  <a:pt x="80" y="608"/>
                </a:lnTo>
                <a:lnTo>
                  <a:pt x="72" y="592"/>
                </a:lnTo>
                <a:lnTo>
                  <a:pt x="72" y="592"/>
                </a:lnTo>
                <a:lnTo>
                  <a:pt x="80" y="584"/>
                </a:lnTo>
                <a:lnTo>
                  <a:pt x="80" y="584"/>
                </a:lnTo>
                <a:lnTo>
                  <a:pt x="80" y="584"/>
                </a:lnTo>
                <a:lnTo>
                  <a:pt x="80" y="584"/>
                </a:lnTo>
                <a:lnTo>
                  <a:pt x="80" y="576"/>
                </a:lnTo>
                <a:lnTo>
                  <a:pt x="80" y="576"/>
                </a:lnTo>
                <a:lnTo>
                  <a:pt x="80" y="584"/>
                </a:lnTo>
                <a:lnTo>
                  <a:pt x="88" y="584"/>
                </a:lnTo>
                <a:lnTo>
                  <a:pt x="88" y="584"/>
                </a:lnTo>
                <a:lnTo>
                  <a:pt x="96" y="568"/>
                </a:lnTo>
                <a:lnTo>
                  <a:pt x="96" y="544"/>
                </a:lnTo>
                <a:lnTo>
                  <a:pt x="88" y="544"/>
                </a:lnTo>
                <a:lnTo>
                  <a:pt x="88" y="544"/>
                </a:lnTo>
                <a:lnTo>
                  <a:pt x="88" y="544"/>
                </a:lnTo>
                <a:lnTo>
                  <a:pt x="88" y="544"/>
                </a:lnTo>
                <a:lnTo>
                  <a:pt x="80" y="544"/>
                </a:lnTo>
                <a:lnTo>
                  <a:pt x="80" y="544"/>
                </a:lnTo>
                <a:lnTo>
                  <a:pt x="64" y="520"/>
                </a:lnTo>
                <a:lnTo>
                  <a:pt x="64" y="520"/>
                </a:lnTo>
                <a:lnTo>
                  <a:pt x="64" y="512"/>
                </a:lnTo>
                <a:lnTo>
                  <a:pt x="64" y="512"/>
                </a:lnTo>
                <a:lnTo>
                  <a:pt x="64" y="504"/>
                </a:lnTo>
                <a:lnTo>
                  <a:pt x="64" y="504"/>
                </a:lnTo>
                <a:lnTo>
                  <a:pt x="64" y="496"/>
                </a:lnTo>
                <a:lnTo>
                  <a:pt x="64" y="496"/>
                </a:lnTo>
                <a:lnTo>
                  <a:pt x="64" y="488"/>
                </a:lnTo>
                <a:lnTo>
                  <a:pt x="64" y="488"/>
                </a:lnTo>
                <a:lnTo>
                  <a:pt x="64" y="480"/>
                </a:lnTo>
                <a:lnTo>
                  <a:pt x="64" y="472"/>
                </a:lnTo>
                <a:lnTo>
                  <a:pt x="64" y="472"/>
                </a:lnTo>
                <a:lnTo>
                  <a:pt x="64" y="456"/>
                </a:lnTo>
                <a:lnTo>
                  <a:pt x="72" y="456"/>
                </a:lnTo>
                <a:lnTo>
                  <a:pt x="80" y="456"/>
                </a:lnTo>
                <a:lnTo>
                  <a:pt x="80" y="456"/>
                </a:lnTo>
                <a:lnTo>
                  <a:pt x="80" y="464"/>
                </a:lnTo>
                <a:lnTo>
                  <a:pt x="72" y="464"/>
                </a:lnTo>
                <a:lnTo>
                  <a:pt x="72" y="472"/>
                </a:lnTo>
                <a:lnTo>
                  <a:pt x="72" y="472"/>
                </a:lnTo>
                <a:lnTo>
                  <a:pt x="80" y="480"/>
                </a:lnTo>
                <a:lnTo>
                  <a:pt x="80" y="488"/>
                </a:lnTo>
                <a:lnTo>
                  <a:pt x="96" y="496"/>
                </a:lnTo>
                <a:lnTo>
                  <a:pt x="96" y="496"/>
                </a:lnTo>
                <a:lnTo>
                  <a:pt x="96" y="496"/>
                </a:lnTo>
                <a:lnTo>
                  <a:pt x="96" y="496"/>
                </a:lnTo>
                <a:lnTo>
                  <a:pt x="96" y="488"/>
                </a:lnTo>
                <a:lnTo>
                  <a:pt x="88" y="480"/>
                </a:lnTo>
                <a:lnTo>
                  <a:pt x="88" y="472"/>
                </a:lnTo>
                <a:lnTo>
                  <a:pt x="88" y="472"/>
                </a:lnTo>
                <a:lnTo>
                  <a:pt x="88" y="464"/>
                </a:lnTo>
                <a:lnTo>
                  <a:pt x="88" y="464"/>
                </a:lnTo>
                <a:lnTo>
                  <a:pt x="88" y="464"/>
                </a:lnTo>
                <a:lnTo>
                  <a:pt x="88" y="456"/>
                </a:lnTo>
                <a:lnTo>
                  <a:pt x="80" y="448"/>
                </a:lnTo>
                <a:lnTo>
                  <a:pt x="80" y="440"/>
                </a:lnTo>
                <a:lnTo>
                  <a:pt x="80" y="440"/>
                </a:lnTo>
                <a:lnTo>
                  <a:pt x="88" y="440"/>
                </a:lnTo>
                <a:lnTo>
                  <a:pt x="96" y="432"/>
                </a:lnTo>
                <a:lnTo>
                  <a:pt x="96" y="432"/>
                </a:lnTo>
                <a:lnTo>
                  <a:pt x="104" y="440"/>
                </a:lnTo>
                <a:lnTo>
                  <a:pt x="120" y="440"/>
                </a:lnTo>
                <a:lnTo>
                  <a:pt x="120" y="440"/>
                </a:lnTo>
                <a:lnTo>
                  <a:pt x="128" y="440"/>
                </a:lnTo>
                <a:lnTo>
                  <a:pt x="128" y="440"/>
                </a:lnTo>
                <a:lnTo>
                  <a:pt x="120" y="432"/>
                </a:lnTo>
                <a:lnTo>
                  <a:pt x="120" y="432"/>
                </a:lnTo>
                <a:lnTo>
                  <a:pt x="120" y="432"/>
                </a:lnTo>
                <a:lnTo>
                  <a:pt x="120" y="432"/>
                </a:lnTo>
                <a:lnTo>
                  <a:pt x="112" y="432"/>
                </a:lnTo>
                <a:lnTo>
                  <a:pt x="104" y="432"/>
                </a:lnTo>
                <a:lnTo>
                  <a:pt x="104" y="432"/>
                </a:lnTo>
                <a:lnTo>
                  <a:pt x="96" y="432"/>
                </a:lnTo>
                <a:lnTo>
                  <a:pt x="96" y="424"/>
                </a:lnTo>
                <a:lnTo>
                  <a:pt x="88" y="416"/>
                </a:lnTo>
                <a:lnTo>
                  <a:pt x="80" y="424"/>
                </a:lnTo>
                <a:lnTo>
                  <a:pt x="80" y="424"/>
                </a:lnTo>
                <a:lnTo>
                  <a:pt x="72" y="432"/>
                </a:lnTo>
                <a:lnTo>
                  <a:pt x="72" y="448"/>
                </a:lnTo>
                <a:lnTo>
                  <a:pt x="72" y="448"/>
                </a:lnTo>
                <a:lnTo>
                  <a:pt x="64" y="448"/>
                </a:lnTo>
                <a:lnTo>
                  <a:pt x="64" y="448"/>
                </a:lnTo>
                <a:lnTo>
                  <a:pt x="64" y="440"/>
                </a:lnTo>
                <a:lnTo>
                  <a:pt x="64" y="440"/>
                </a:lnTo>
                <a:lnTo>
                  <a:pt x="56" y="440"/>
                </a:lnTo>
                <a:lnTo>
                  <a:pt x="56" y="440"/>
                </a:lnTo>
                <a:lnTo>
                  <a:pt x="56" y="432"/>
                </a:lnTo>
                <a:lnTo>
                  <a:pt x="48" y="416"/>
                </a:lnTo>
                <a:lnTo>
                  <a:pt x="40" y="424"/>
                </a:lnTo>
                <a:lnTo>
                  <a:pt x="40" y="424"/>
                </a:lnTo>
                <a:lnTo>
                  <a:pt x="40" y="416"/>
                </a:lnTo>
                <a:lnTo>
                  <a:pt x="40" y="408"/>
                </a:lnTo>
                <a:lnTo>
                  <a:pt x="48" y="408"/>
                </a:lnTo>
                <a:lnTo>
                  <a:pt x="48" y="400"/>
                </a:lnTo>
                <a:lnTo>
                  <a:pt x="48" y="400"/>
                </a:lnTo>
                <a:lnTo>
                  <a:pt x="48" y="400"/>
                </a:lnTo>
                <a:lnTo>
                  <a:pt x="40" y="392"/>
                </a:lnTo>
                <a:lnTo>
                  <a:pt x="40" y="392"/>
                </a:lnTo>
                <a:lnTo>
                  <a:pt x="40" y="376"/>
                </a:lnTo>
                <a:lnTo>
                  <a:pt x="40" y="376"/>
                </a:lnTo>
                <a:lnTo>
                  <a:pt x="32" y="368"/>
                </a:lnTo>
                <a:lnTo>
                  <a:pt x="32" y="368"/>
                </a:lnTo>
                <a:lnTo>
                  <a:pt x="32" y="368"/>
                </a:lnTo>
                <a:lnTo>
                  <a:pt x="24" y="352"/>
                </a:lnTo>
                <a:lnTo>
                  <a:pt x="24" y="344"/>
                </a:lnTo>
                <a:lnTo>
                  <a:pt x="24" y="344"/>
                </a:lnTo>
                <a:lnTo>
                  <a:pt x="24" y="336"/>
                </a:lnTo>
                <a:lnTo>
                  <a:pt x="16" y="328"/>
                </a:lnTo>
                <a:lnTo>
                  <a:pt x="8" y="320"/>
                </a:lnTo>
                <a:lnTo>
                  <a:pt x="8" y="320"/>
                </a:lnTo>
                <a:lnTo>
                  <a:pt x="8" y="312"/>
                </a:lnTo>
                <a:lnTo>
                  <a:pt x="8" y="312"/>
                </a:lnTo>
                <a:lnTo>
                  <a:pt x="16" y="304"/>
                </a:lnTo>
                <a:lnTo>
                  <a:pt x="16" y="304"/>
                </a:lnTo>
                <a:lnTo>
                  <a:pt x="16" y="296"/>
                </a:lnTo>
                <a:lnTo>
                  <a:pt x="16" y="280"/>
                </a:lnTo>
                <a:lnTo>
                  <a:pt x="16" y="264"/>
                </a:lnTo>
                <a:lnTo>
                  <a:pt x="16" y="256"/>
                </a:lnTo>
                <a:lnTo>
                  <a:pt x="24" y="248"/>
                </a:lnTo>
                <a:lnTo>
                  <a:pt x="24" y="248"/>
                </a:lnTo>
                <a:lnTo>
                  <a:pt x="24" y="216"/>
                </a:lnTo>
                <a:lnTo>
                  <a:pt x="24" y="216"/>
                </a:lnTo>
                <a:lnTo>
                  <a:pt x="16" y="200"/>
                </a:lnTo>
                <a:lnTo>
                  <a:pt x="16" y="200"/>
                </a:lnTo>
                <a:lnTo>
                  <a:pt x="16" y="200"/>
                </a:lnTo>
                <a:lnTo>
                  <a:pt x="16" y="192"/>
                </a:lnTo>
                <a:lnTo>
                  <a:pt x="8" y="192"/>
                </a:lnTo>
                <a:lnTo>
                  <a:pt x="0" y="176"/>
                </a:lnTo>
                <a:lnTo>
                  <a:pt x="0" y="152"/>
                </a:lnTo>
                <a:lnTo>
                  <a:pt x="16" y="128"/>
                </a:lnTo>
                <a:lnTo>
                  <a:pt x="32" y="112"/>
                </a:lnTo>
                <a:lnTo>
                  <a:pt x="40" y="104"/>
                </a:lnTo>
                <a:lnTo>
                  <a:pt x="40" y="96"/>
                </a:lnTo>
                <a:lnTo>
                  <a:pt x="40" y="88"/>
                </a:lnTo>
                <a:lnTo>
                  <a:pt x="48" y="80"/>
                </a:lnTo>
                <a:lnTo>
                  <a:pt x="56" y="56"/>
                </a:lnTo>
                <a:lnTo>
                  <a:pt x="56" y="48"/>
                </a:lnTo>
                <a:lnTo>
                  <a:pt x="56" y="48"/>
                </a:lnTo>
                <a:lnTo>
                  <a:pt x="56" y="48"/>
                </a:lnTo>
                <a:lnTo>
                  <a:pt x="56" y="40"/>
                </a:lnTo>
                <a:lnTo>
                  <a:pt x="56" y="40"/>
                </a:lnTo>
                <a:lnTo>
                  <a:pt x="56" y="40"/>
                </a:lnTo>
                <a:lnTo>
                  <a:pt x="56" y="40"/>
                </a:lnTo>
                <a:lnTo>
                  <a:pt x="56" y="32"/>
                </a:lnTo>
                <a:lnTo>
                  <a:pt x="56" y="24"/>
                </a:lnTo>
                <a:lnTo>
                  <a:pt x="56" y="24"/>
                </a:lnTo>
                <a:lnTo>
                  <a:pt x="64" y="16"/>
                </a:lnTo>
                <a:lnTo>
                  <a:pt x="64" y="8"/>
                </a:lnTo>
                <a:lnTo>
                  <a:pt x="64" y="0"/>
                </a:lnTo>
                <a:lnTo>
                  <a:pt x="64" y="0"/>
                </a:lnTo>
                <a:lnTo>
                  <a:pt x="80" y="16"/>
                </a:lnTo>
                <a:close/>
              </a:path>
            </a:pathLst>
          </a:custGeom>
          <a:solidFill>
            <a:schemeClr val="bg1"/>
          </a:solidFill>
          <a:ln w="6350" cmpd="sng">
            <a:solidFill>
              <a:srgbClr val="000000"/>
            </a:solidFill>
            <a:round/>
            <a:headEnd/>
            <a:tailEnd/>
          </a:ln>
        </p:spPr>
        <p:txBody>
          <a:bodyPr/>
          <a:lstStyle/>
          <a:p>
            <a:endParaRPr lang="en-US" dirty="0"/>
          </a:p>
        </p:txBody>
      </p:sp>
      <p:sp>
        <p:nvSpPr>
          <p:cNvPr id="7" name="Freeform 7"/>
          <p:cNvSpPr>
            <a:spLocks/>
          </p:cNvSpPr>
          <p:nvPr/>
        </p:nvSpPr>
        <p:spPr bwMode="auto">
          <a:xfrm>
            <a:off x="1760441" y="2701925"/>
            <a:ext cx="920750" cy="1412875"/>
          </a:xfrm>
          <a:custGeom>
            <a:avLst/>
            <a:gdLst>
              <a:gd name="T0" fmla="*/ 0 w 512"/>
              <a:gd name="T1" fmla="*/ 296 h 784"/>
              <a:gd name="T2" fmla="*/ 0 w 512"/>
              <a:gd name="T3" fmla="*/ 296 h 784"/>
              <a:gd name="T4" fmla="*/ 80 w 512"/>
              <a:gd name="T5" fmla="*/ 0 h 784"/>
              <a:gd name="T6" fmla="*/ 80 w 512"/>
              <a:gd name="T7" fmla="*/ 0 h 784"/>
              <a:gd name="T8" fmla="*/ 160 w 512"/>
              <a:gd name="T9" fmla="*/ 16 h 784"/>
              <a:gd name="T10" fmla="*/ 248 w 512"/>
              <a:gd name="T11" fmla="*/ 40 h 784"/>
              <a:gd name="T12" fmla="*/ 288 w 512"/>
              <a:gd name="T13" fmla="*/ 48 h 784"/>
              <a:gd name="T14" fmla="*/ 512 w 512"/>
              <a:gd name="T15" fmla="*/ 96 h 784"/>
              <a:gd name="T16" fmla="*/ 512 w 512"/>
              <a:gd name="T17" fmla="*/ 96 h 784"/>
              <a:gd name="T18" fmla="*/ 416 w 512"/>
              <a:gd name="T19" fmla="*/ 600 h 784"/>
              <a:gd name="T20" fmla="*/ 400 w 512"/>
              <a:gd name="T21" fmla="*/ 672 h 784"/>
              <a:gd name="T22" fmla="*/ 400 w 512"/>
              <a:gd name="T23" fmla="*/ 680 h 784"/>
              <a:gd name="T24" fmla="*/ 392 w 512"/>
              <a:gd name="T25" fmla="*/ 696 h 784"/>
              <a:gd name="T26" fmla="*/ 384 w 512"/>
              <a:gd name="T27" fmla="*/ 696 h 784"/>
              <a:gd name="T28" fmla="*/ 376 w 512"/>
              <a:gd name="T29" fmla="*/ 688 h 784"/>
              <a:gd name="T30" fmla="*/ 376 w 512"/>
              <a:gd name="T31" fmla="*/ 680 h 784"/>
              <a:gd name="T32" fmla="*/ 360 w 512"/>
              <a:gd name="T33" fmla="*/ 680 h 784"/>
              <a:gd name="T34" fmla="*/ 360 w 512"/>
              <a:gd name="T35" fmla="*/ 680 h 784"/>
              <a:gd name="T36" fmla="*/ 360 w 512"/>
              <a:gd name="T37" fmla="*/ 672 h 784"/>
              <a:gd name="T38" fmla="*/ 352 w 512"/>
              <a:gd name="T39" fmla="*/ 672 h 784"/>
              <a:gd name="T40" fmla="*/ 352 w 512"/>
              <a:gd name="T41" fmla="*/ 680 h 784"/>
              <a:gd name="T42" fmla="*/ 344 w 512"/>
              <a:gd name="T43" fmla="*/ 680 h 784"/>
              <a:gd name="T44" fmla="*/ 344 w 512"/>
              <a:gd name="T45" fmla="*/ 688 h 784"/>
              <a:gd name="T46" fmla="*/ 344 w 512"/>
              <a:gd name="T47" fmla="*/ 704 h 784"/>
              <a:gd name="T48" fmla="*/ 344 w 512"/>
              <a:gd name="T49" fmla="*/ 736 h 784"/>
              <a:gd name="T50" fmla="*/ 336 w 512"/>
              <a:gd name="T51" fmla="*/ 744 h 784"/>
              <a:gd name="T52" fmla="*/ 336 w 512"/>
              <a:gd name="T53" fmla="*/ 744 h 784"/>
              <a:gd name="T54" fmla="*/ 336 w 512"/>
              <a:gd name="T55" fmla="*/ 752 h 784"/>
              <a:gd name="T56" fmla="*/ 336 w 512"/>
              <a:gd name="T57" fmla="*/ 768 h 784"/>
              <a:gd name="T58" fmla="*/ 336 w 512"/>
              <a:gd name="T59" fmla="*/ 776 h 784"/>
              <a:gd name="T60" fmla="*/ 336 w 512"/>
              <a:gd name="T61" fmla="*/ 776 h 784"/>
              <a:gd name="T62" fmla="*/ 328 w 512"/>
              <a:gd name="T63" fmla="*/ 784 h 784"/>
              <a:gd name="T64" fmla="*/ 328 w 512"/>
              <a:gd name="T65" fmla="*/ 784 h 784"/>
              <a:gd name="T66" fmla="*/ 0 w 512"/>
              <a:gd name="T67" fmla="*/ 29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784">
                <a:moveTo>
                  <a:pt x="0" y="296"/>
                </a:moveTo>
                <a:lnTo>
                  <a:pt x="0" y="296"/>
                </a:lnTo>
                <a:lnTo>
                  <a:pt x="80" y="0"/>
                </a:lnTo>
                <a:lnTo>
                  <a:pt x="80" y="0"/>
                </a:lnTo>
                <a:lnTo>
                  <a:pt x="160" y="16"/>
                </a:lnTo>
                <a:lnTo>
                  <a:pt x="248" y="40"/>
                </a:lnTo>
                <a:lnTo>
                  <a:pt x="288" y="48"/>
                </a:lnTo>
                <a:lnTo>
                  <a:pt x="512" y="96"/>
                </a:lnTo>
                <a:lnTo>
                  <a:pt x="512" y="96"/>
                </a:lnTo>
                <a:lnTo>
                  <a:pt x="416" y="600"/>
                </a:lnTo>
                <a:lnTo>
                  <a:pt x="400" y="672"/>
                </a:lnTo>
                <a:lnTo>
                  <a:pt x="400" y="680"/>
                </a:lnTo>
                <a:lnTo>
                  <a:pt x="392" y="696"/>
                </a:lnTo>
                <a:lnTo>
                  <a:pt x="384" y="696"/>
                </a:lnTo>
                <a:lnTo>
                  <a:pt x="376" y="688"/>
                </a:lnTo>
                <a:lnTo>
                  <a:pt x="376" y="680"/>
                </a:lnTo>
                <a:lnTo>
                  <a:pt x="360" y="680"/>
                </a:lnTo>
                <a:lnTo>
                  <a:pt x="360" y="680"/>
                </a:lnTo>
                <a:lnTo>
                  <a:pt x="360" y="672"/>
                </a:lnTo>
                <a:lnTo>
                  <a:pt x="352" y="672"/>
                </a:lnTo>
                <a:lnTo>
                  <a:pt x="352" y="680"/>
                </a:lnTo>
                <a:lnTo>
                  <a:pt x="344" y="680"/>
                </a:lnTo>
                <a:lnTo>
                  <a:pt x="344" y="688"/>
                </a:lnTo>
                <a:lnTo>
                  <a:pt x="344" y="704"/>
                </a:lnTo>
                <a:lnTo>
                  <a:pt x="344" y="736"/>
                </a:lnTo>
                <a:lnTo>
                  <a:pt x="336" y="744"/>
                </a:lnTo>
                <a:lnTo>
                  <a:pt x="336" y="744"/>
                </a:lnTo>
                <a:lnTo>
                  <a:pt x="336" y="752"/>
                </a:lnTo>
                <a:lnTo>
                  <a:pt x="336" y="768"/>
                </a:lnTo>
                <a:lnTo>
                  <a:pt x="336" y="776"/>
                </a:lnTo>
                <a:lnTo>
                  <a:pt x="336" y="776"/>
                </a:lnTo>
                <a:lnTo>
                  <a:pt x="328" y="784"/>
                </a:lnTo>
                <a:lnTo>
                  <a:pt x="328" y="784"/>
                </a:lnTo>
                <a:lnTo>
                  <a:pt x="0" y="296"/>
                </a:lnTo>
                <a:close/>
              </a:path>
            </a:pathLst>
          </a:custGeom>
          <a:solidFill>
            <a:schemeClr val="bg1"/>
          </a:solidFill>
          <a:ln w="6350" cmpd="sng">
            <a:solidFill>
              <a:srgbClr val="000000"/>
            </a:solidFill>
            <a:round/>
            <a:headEnd/>
            <a:tailEnd/>
          </a:ln>
        </p:spPr>
        <p:txBody>
          <a:bodyPr/>
          <a:lstStyle/>
          <a:p>
            <a:endParaRPr lang="en-US" dirty="0"/>
          </a:p>
        </p:txBody>
      </p:sp>
      <p:sp>
        <p:nvSpPr>
          <p:cNvPr id="8" name="Freeform 8"/>
          <p:cNvSpPr>
            <a:spLocks/>
          </p:cNvSpPr>
          <p:nvPr/>
        </p:nvSpPr>
        <p:spPr bwMode="auto">
          <a:xfrm>
            <a:off x="2508153" y="2876550"/>
            <a:ext cx="806450" cy="1020763"/>
          </a:xfrm>
          <a:custGeom>
            <a:avLst/>
            <a:gdLst>
              <a:gd name="T0" fmla="*/ 448 w 448"/>
              <a:gd name="T1" fmla="*/ 160 h 568"/>
              <a:gd name="T2" fmla="*/ 448 w 448"/>
              <a:gd name="T3" fmla="*/ 160 h 568"/>
              <a:gd name="T4" fmla="*/ 296 w 448"/>
              <a:gd name="T5" fmla="*/ 136 h 568"/>
              <a:gd name="T6" fmla="*/ 296 w 448"/>
              <a:gd name="T7" fmla="*/ 136 h 568"/>
              <a:gd name="T8" fmla="*/ 312 w 448"/>
              <a:gd name="T9" fmla="*/ 40 h 568"/>
              <a:gd name="T10" fmla="*/ 312 w 448"/>
              <a:gd name="T11" fmla="*/ 40 h 568"/>
              <a:gd name="T12" fmla="*/ 96 w 448"/>
              <a:gd name="T13" fmla="*/ 0 h 568"/>
              <a:gd name="T14" fmla="*/ 96 w 448"/>
              <a:gd name="T15" fmla="*/ 0 h 568"/>
              <a:gd name="T16" fmla="*/ 0 w 448"/>
              <a:gd name="T17" fmla="*/ 504 h 568"/>
              <a:gd name="T18" fmla="*/ 0 w 448"/>
              <a:gd name="T19" fmla="*/ 504 h 568"/>
              <a:gd name="T20" fmla="*/ 392 w 448"/>
              <a:gd name="T21" fmla="*/ 568 h 568"/>
              <a:gd name="T22" fmla="*/ 392 w 448"/>
              <a:gd name="T23" fmla="*/ 568 h 568"/>
              <a:gd name="T24" fmla="*/ 448 w 448"/>
              <a:gd name="T25" fmla="*/ 16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568">
                <a:moveTo>
                  <a:pt x="448" y="160"/>
                </a:moveTo>
                <a:lnTo>
                  <a:pt x="448" y="160"/>
                </a:lnTo>
                <a:lnTo>
                  <a:pt x="296" y="136"/>
                </a:lnTo>
                <a:lnTo>
                  <a:pt x="296" y="136"/>
                </a:lnTo>
                <a:lnTo>
                  <a:pt x="312" y="40"/>
                </a:lnTo>
                <a:lnTo>
                  <a:pt x="312" y="40"/>
                </a:lnTo>
                <a:lnTo>
                  <a:pt x="96" y="0"/>
                </a:lnTo>
                <a:lnTo>
                  <a:pt x="96" y="0"/>
                </a:lnTo>
                <a:lnTo>
                  <a:pt x="0" y="504"/>
                </a:lnTo>
                <a:lnTo>
                  <a:pt x="0" y="504"/>
                </a:lnTo>
                <a:lnTo>
                  <a:pt x="392" y="568"/>
                </a:lnTo>
                <a:lnTo>
                  <a:pt x="392" y="568"/>
                </a:lnTo>
                <a:lnTo>
                  <a:pt x="448" y="160"/>
                </a:lnTo>
                <a:close/>
              </a:path>
            </a:pathLst>
          </a:custGeom>
          <a:solidFill>
            <a:schemeClr val="bg1"/>
          </a:solidFill>
          <a:ln w="6350" cmpd="sng">
            <a:solidFill>
              <a:srgbClr val="000000"/>
            </a:solidFill>
            <a:round/>
            <a:headEnd/>
            <a:tailEnd/>
          </a:ln>
        </p:spPr>
        <p:txBody>
          <a:bodyPr/>
          <a:lstStyle/>
          <a:p>
            <a:endParaRPr lang="en-US" dirty="0"/>
          </a:p>
        </p:txBody>
      </p:sp>
      <p:sp>
        <p:nvSpPr>
          <p:cNvPr id="9" name="Freeform 9"/>
          <p:cNvSpPr>
            <a:spLocks/>
          </p:cNvSpPr>
          <p:nvPr/>
        </p:nvSpPr>
        <p:spPr bwMode="auto">
          <a:xfrm>
            <a:off x="2235103" y="3784600"/>
            <a:ext cx="979488" cy="1136650"/>
          </a:xfrm>
          <a:custGeom>
            <a:avLst/>
            <a:gdLst>
              <a:gd name="T0" fmla="*/ 32 w 544"/>
              <a:gd name="T1" fmla="*/ 416 h 632"/>
              <a:gd name="T2" fmla="*/ 32 w 544"/>
              <a:gd name="T3" fmla="*/ 392 h 632"/>
              <a:gd name="T4" fmla="*/ 24 w 544"/>
              <a:gd name="T5" fmla="*/ 384 h 632"/>
              <a:gd name="T6" fmla="*/ 24 w 544"/>
              <a:gd name="T7" fmla="*/ 368 h 632"/>
              <a:gd name="T8" fmla="*/ 24 w 544"/>
              <a:gd name="T9" fmla="*/ 360 h 632"/>
              <a:gd name="T10" fmla="*/ 24 w 544"/>
              <a:gd name="T11" fmla="*/ 352 h 632"/>
              <a:gd name="T12" fmla="*/ 48 w 544"/>
              <a:gd name="T13" fmla="*/ 336 h 632"/>
              <a:gd name="T14" fmla="*/ 48 w 544"/>
              <a:gd name="T15" fmla="*/ 312 h 632"/>
              <a:gd name="T16" fmla="*/ 48 w 544"/>
              <a:gd name="T17" fmla="*/ 296 h 632"/>
              <a:gd name="T18" fmla="*/ 88 w 544"/>
              <a:gd name="T19" fmla="*/ 280 h 632"/>
              <a:gd name="T20" fmla="*/ 88 w 544"/>
              <a:gd name="T21" fmla="*/ 272 h 632"/>
              <a:gd name="T22" fmla="*/ 88 w 544"/>
              <a:gd name="T23" fmla="*/ 264 h 632"/>
              <a:gd name="T24" fmla="*/ 80 w 544"/>
              <a:gd name="T25" fmla="*/ 248 h 632"/>
              <a:gd name="T26" fmla="*/ 80 w 544"/>
              <a:gd name="T27" fmla="*/ 232 h 632"/>
              <a:gd name="T28" fmla="*/ 64 w 544"/>
              <a:gd name="T29" fmla="*/ 200 h 632"/>
              <a:gd name="T30" fmla="*/ 64 w 544"/>
              <a:gd name="T31" fmla="*/ 184 h 632"/>
              <a:gd name="T32" fmla="*/ 72 w 544"/>
              <a:gd name="T33" fmla="*/ 176 h 632"/>
              <a:gd name="T34" fmla="*/ 72 w 544"/>
              <a:gd name="T35" fmla="*/ 152 h 632"/>
              <a:gd name="T36" fmla="*/ 72 w 544"/>
              <a:gd name="T37" fmla="*/ 144 h 632"/>
              <a:gd name="T38" fmla="*/ 80 w 544"/>
              <a:gd name="T39" fmla="*/ 104 h 632"/>
              <a:gd name="T40" fmla="*/ 80 w 544"/>
              <a:gd name="T41" fmla="*/ 80 h 632"/>
              <a:gd name="T42" fmla="*/ 88 w 544"/>
              <a:gd name="T43" fmla="*/ 72 h 632"/>
              <a:gd name="T44" fmla="*/ 96 w 544"/>
              <a:gd name="T45" fmla="*/ 72 h 632"/>
              <a:gd name="T46" fmla="*/ 112 w 544"/>
              <a:gd name="T47" fmla="*/ 80 h 632"/>
              <a:gd name="T48" fmla="*/ 120 w 544"/>
              <a:gd name="T49" fmla="*/ 96 h 632"/>
              <a:gd name="T50" fmla="*/ 136 w 544"/>
              <a:gd name="T51" fmla="*/ 80 h 632"/>
              <a:gd name="T52" fmla="*/ 152 w 544"/>
              <a:gd name="T53" fmla="*/ 0 h 632"/>
              <a:gd name="T54" fmla="*/ 544 w 544"/>
              <a:gd name="T55" fmla="*/ 64 h 632"/>
              <a:gd name="T56" fmla="*/ 464 w 544"/>
              <a:gd name="T57" fmla="*/ 632 h 632"/>
              <a:gd name="T58" fmla="*/ 296 w 544"/>
              <a:gd name="T59" fmla="*/ 608 h 632"/>
              <a:gd name="T60" fmla="*/ 0 w 544"/>
              <a:gd name="T61" fmla="*/ 440 h 632"/>
              <a:gd name="T62" fmla="*/ 16 w 544"/>
              <a:gd name="T63" fmla="*/ 416 h 632"/>
              <a:gd name="T64" fmla="*/ 24 w 544"/>
              <a:gd name="T65" fmla="*/ 416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632">
                <a:moveTo>
                  <a:pt x="24" y="416"/>
                </a:moveTo>
                <a:lnTo>
                  <a:pt x="32" y="416"/>
                </a:lnTo>
                <a:lnTo>
                  <a:pt x="32" y="392"/>
                </a:lnTo>
                <a:lnTo>
                  <a:pt x="32" y="392"/>
                </a:lnTo>
                <a:lnTo>
                  <a:pt x="32" y="392"/>
                </a:lnTo>
                <a:lnTo>
                  <a:pt x="24" y="384"/>
                </a:lnTo>
                <a:lnTo>
                  <a:pt x="24" y="384"/>
                </a:lnTo>
                <a:lnTo>
                  <a:pt x="24" y="368"/>
                </a:lnTo>
                <a:lnTo>
                  <a:pt x="24" y="368"/>
                </a:lnTo>
                <a:lnTo>
                  <a:pt x="24" y="360"/>
                </a:lnTo>
                <a:lnTo>
                  <a:pt x="24" y="352"/>
                </a:lnTo>
                <a:lnTo>
                  <a:pt x="24" y="352"/>
                </a:lnTo>
                <a:lnTo>
                  <a:pt x="40" y="344"/>
                </a:lnTo>
                <a:lnTo>
                  <a:pt x="48" y="336"/>
                </a:lnTo>
                <a:lnTo>
                  <a:pt x="48" y="320"/>
                </a:lnTo>
                <a:lnTo>
                  <a:pt x="48" y="312"/>
                </a:lnTo>
                <a:lnTo>
                  <a:pt x="48" y="304"/>
                </a:lnTo>
                <a:lnTo>
                  <a:pt x="48" y="296"/>
                </a:lnTo>
                <a:lnTo>
                  <a:pt x="72" y="280"/>
                </a:lnTo>
                <a:lnTo>
                  <a:pt x="88" y="280"/>
                </a:lnTo>
                <a:lnTo>
                  <a:pt x="88" y="280"/>
                </a:lnTo>
                <a:lnTo>
                  <a:pt x="88" y="272"/>
                </a:lnTo>
                <a:lnTo>
                  <a:pt x="88" y="272"/>
                </a:lnTo>
                <a:lnTo>
                  <a:pt x="88" y="264"/>
                </a:lnTo>
                <a:lnTo>
                  <a:pt x="80" y="248"/>
                </a:lnTo>
                <a:lnTo>
                  <a:pt x="80" y="248"/>
                </a:lnTo>
                <a:lnTo>
                  <a:pt x="80" y="232"/>
                </a:lnTo>
                <a:lnTo>
                  <a:pt x="80" y="232"/>
                </a:lnTo>
                <a:lnTo>
                  <a:pt x="64" y="208"/>
                </a:lnTo>
                <a:lnTo>
                  <a:pt x="64" y="200"/>
                </a:lnTo>
                <a:lnTo>
                  <a:pt x="64" y="184"/>
                </a:lnTo>
                <a:lnTo>
                  <a:pt x="64" y="184"/>
                </a:lnTo>
                <a:lnTo>
                  <a:pt x="72" y="176"/>
                </a:lnTo>
                <a:lnTo>
                  <a:pt x="72" y="176"/>
                </a:lnTo>
                <a:lnTo>
                  <a:pt x="72" y="168"/>
                </a:lnTo>
                <a:lnTo>
                  <a:pt x="72" y="152"/>
                </a:lnTo>
                <a:lnTo>
                  <a:pt x="72" y="144"/>
                </a:lnTo>
                <a:lnTo>
                  <a:pt x="72" y="144"/>
                </a:lnTo>
                <a:lnTo>
                  <a:pt x="80" y="136"/>
                </a:lnTo>
                <a:lnTo>
                  <a:pt x="80" y="104"/>
                </a:lnTo>
                <a:lnTo>
                  <a:pt x="80" y="88"/>
                </a:lnTo>
                <a:lnTo>
                  <a:pt x="80" y="80"/>
                </a:lnTo>
                <a:lnTo>
                  <a:pt x="88" y="80"/>
                </a:lnTo>
                <a:lnTo>
                  <a:pt x="88" y="72"/>
                </a:lnTo>
                <a:lnTo>
                  <a:pt x="88" y="72"/>
                </a:lnTo>
                <a:lnTo>
                  <a:pt x="96" y="72"/>
                </a:lnTo>
                <a:lnTo>
                  <a:pt x="96" y="80"/>
                </a:lnTo>
                <a:lnTo>
                  <a:pt x="112" y="80"/>
                </a:lnTo>
                <a:lnTo>
                  <a:pt x="112" y="88"/>
                </a:lnTo>
                <a:lnTo>
                  <a:pt x="120" y="96"/>
                </a:lnTo>
                <a:lnTo>
                  <a:pt x="128" y="96"/>
                </a:lnTo>
                <a:lnTo>
                  <a:pt x="136" y="80"/>
                </a:lnTo>
                <a:lnTo>
                  <a:pt x="136" y="72"/>
                </a:lnTo>
                <a:lnTo>
                  <a:pt x="152" y="0"/>
                </a:lnTo>
                <a:lnTo>
                  <a:pt x="152" y="0"/>
                </a:lnTo>
                <a:lnTo>
                  <a:pt x="544" y="64"/>
                </a:lnTo>
                <a:lnTo>
                  <a:pt x="544" y="64"/>
                </a:lnTo>
                <a:lnTo>
                  <a:pt x="464" y="632"/>
                </a:lnTo>
                <a:lnTo>
                  <a:pt x="464" y="632"/>
                </a:lnTo>
                <a:lnTo>
                  <a:pt x="296" y="608"/>
                </a:lnTo>
                <a:lnTo>
                  <a:pt x="296" y="608"/>
                </a:lnTo>
                <a:lnTo>
                  <a:pt x="0" y="440"/>
                </a:lnTo>
                <a:lnTo>
                  <a:pt x="0" y="440"/>
                </a:lnTo>
                <a:lnTo>
                  <a:pt x="16" y="416"/>
                </a:lnTo>
                <a:lnTo>
                  <a:pt x="16" y="416"/>
                </a:lnTo>
                <a:lnTo>
                  <a:pt x="24" y="416"/>
                </a:lnTo>
                <a:close/>
              </a:path>
            </a:pathLst>
          </a:custGeom>
          <a:solidFill>
            <a:srgbClr val="F79646"/>
          </a:solidFill>
          <a:ln w="6350" cmpd="sng">
            <a:solidFill>
              <a:srgbClr val="000000"/>
            </a:solidFill>
            <a:round/>
            <a:headEnd/>
            <a:tailEnd/>
          </a:ln>
        </p:spPr>
        <p:txBody>
          <a:bodyPr/>
          <a:lstStyle/>
          <a:p>
            <a:endParaRPr lang="en-US" dirty="0"/>
          </a:p>
        </p:txBody>
      </p:sp>
      <p:sp>
        <p:nvSpPr>
          <p:cNvPr id="10" name="Freeform 10"/>
          <p:cNvSpPr>
            <a:spLocks/>
          </p:cNvSpPr>
          <p:nvPr/>
        </p:nvSpPr>
        <p:spPr bwMode="auto">
          <a:xfrm>
            <a:off x="2279553" y="1552575"/>
            <a:ext cx="863600" cy="1397000"/>
          </a:xfrm>
          <a:custGeom>
            <a:avLst/>
            <a:gdLst>
              <a:gd name="T0" fmla="*/ 208 w 480"/>
              <a:gd name="T1" fmla="*/ 128 h 776"/>
              <a:gd name="T2" fmla="*/ 216 w 480"/>
              <a:gd name="T3" fmla="*/ 160 h 776"/>
              <a:gd name="T4" fmla="*/ 216 w 480"/>
              <a:gd name="T5" fmla="*/ 168 h 776"/>
              <a:gd name="T6" fmla="*/ 208 w 480"/>
              <a:gd name="T7" fmla="*/ 168 h 776"/>
              <a:gd name="T8" fmla="*/ 224 w 480"/>
              <a:gd name="T9" fmla="*/ 184 h 776"/>
              <a:gd name="T10" fmla="*/ 224 w 480"/>
              <a:gd name="T11" fmla="*/ 192 h 776"/>
              <a:gd name="T12" fmla="*/ 248 w 480"/>
              <a:gd name="T13" fmla="*/ 248 h 776"/>
              <a:gd name="T14" fmla="*/ 256 w 480"/>
              <a:gd name="T15" fmla="*/ 248 h 776"/>
              <a:gd name="T16" fmla="*/ 264 w 480"/>
              <a:gd name="T17" fmla="*/ 256 h 776"/>
              <a:gd name="T18" fmla="*/ 272 w 480"/>
              <a:gd name="T19" fmla="*/ 264 h 776"/>
              <a:gd name="T20" fmla="*/ 288 w 480"/>
              <a:gd name="T21" fmla="*/ 272 h 776"/>
              <a:gd name="T22" fmla="*/ 280 w 480"/>
              <a:gd name="T23" fmla="*/ 296 h 776"/>
              <a:gd name="T24" fmla="*/ 272 w 480"/>
              <a:gd name="T25" fmla="*/ 304 h 776"/>
              <a:gd name="T26" fmla="*/ 272 w 480"/>
              <a:gd name="T27" fmla="*/ 320 h 776"/>
              <a:gd name="T28" fmla="*/ 272 w 480"/>
              <a:gd name="T29" fmla="*/ 336 h 776"/>
              <a:gd name="T30" fmla="*/ 264 w 480"/>
              <a:gd name="T31" fmla="*/ 344 h 776"/>
              <a:gd name="T32" fmla="*/ 256 w 480"/>
              <a:gd name="T33" fmla="*/ 368 h 776"/>
              <a:gd name="T34" fmla="*/ 256 w 480"/>
              <a:gd name="T35" fmla="*/ 368 h 776"/>
              <a:gd name="T36" fmla="*/ 264 w 480"/>
              <a:gd name="T37" fmla="*/ 376 h 776"/>
              <a:gd name="T38" fmla="*/ 280 w 480"/>
              <a:gd name="T39" fmla="*/ 384 h 776"/>
              <a:gd name="T40" fmla="*/ 296 w 480"/>
              <a:gd name="T41" fmla="*/ 368 h 776"/>
              <a:gd name="T42" fmla="*/ 304 w 480"/>
              <a:gd name="T43" fmla="*/ 384 h 776"/>
              <a:gd name="T44" fmla="*/ 304 w 480"/>
              <a:gd name="T45" fmla="*/ 408 h 776"/>
              <a:gd name="T46" fmla="*/ 320 w 480"/>
              <a:gd name="T47" fmla="*/ 448 h 776"/>
              <a:gd name="T48" fmla="*/ 320 w 480"/>
              <a:gd name="T49" fmla="*/ 464 h 776"/>
              <a:gd name="T50" fmla="*/ 336 w 480"/>
              <a:gd name="T51" fmla="*/ 480 h 776"/>
              <a:gd name="T52" fmla="*/ 344 w 480"/>
              <a:gd name="T53" fmla="*/ 520 h 776"/>
              <a:gd name="T54" fmla="*/ 360 w 480"/>
              <a:gd name="T55" fmla="*/ 504 h 776"/>
              <a:gd name="T56" fmla="*/ 376 w 480"/>
              <a:gd name="T57" fmla="*/ 512 h 776"/>
              <a:gd name="T58" fmla="*/ 392 w 480"/>
              <a:gd name="T59" fmla="*/ 504 h 776"/>
              <a:gd name="T60" fmla="*/ 400 w 480"/>
              <a:gd name="T61" fmla="*/ 512 h 776"/>
              <a:gd name="T62" fmla="*/ 424 w 480"/>
              <a:gd name="T63" fmla="*/ 504 h 776"/>
              <a:gd name="T64" fmla="*/ 440 w 480"/>
              <a:gd name="T65" fmla="*/ 512 h 776"/>
              <a:gd name="T66" fmla="*/ 456 w 480"/>
              <a:gd name="T67" fmla="*/ 496 h 776"/>
              <a:gd name="T68" fmla="*/ 464 w 480"/>
              <a:gd name="T69" fmla="*/ 496 h 776"/>
              <a:gd name="T70" fmla="*/ 480 w 480"/>
              <a:gd name="T71" fmla="*/ 528 h 776"/>
              <a:gd name="T72" fmla="*/ 224 w 480"/>
              <a:gd name="T73" fmla="*/ 736 h 776"/>
              <a:gd name="T74" fmla="*/ 0 w 480"/>
              <a:gd name="T75" fmla="*/ 688 h 776"/>
              <a:gd name="T76" fmla="*/ 40 w 480"/>
              <a:gd name="T77" fmla="*/ 520 h 776"/>
              <a:gd name="T78" fmla="*/ 56 w 480"/>
              <a:gd name="T79" fmla="*/ 496 h 776"/>
              <a:gd name="T80" fmla="*/ 56 w 480"/>
              <a:gd name="T81" fmla="*/ 480 h 776"/>
              <a:gd name="T82" fmla="*/ 56 w 480"/>
              <a:gd name="T83" fmla="*/ 472 h 776"/>
              <a:gd name="T84" fmla="*/ 40 w 480"/>
              <a:gd name="T85" fmla="*/ 456 h 776"/>
              <a:gd name="T86" fmla="*/ 72 w 480"/>
              <a:gd name="T87" fmla="*/ 408 h 776"/>
              <a:gd name="T88" fmla="*/ 80 w 480"/>
              <a:gd name="T89" fmla="*/ 392 h 776"/>
              <a:gd name="T90" fmla="*/ 120 w 480"/>
              <a:gd name="T91" fmla="*/ 336 h 776"/>
              <a:gd name="T92" fmla="*/ 112 w 480"/>
              <a:gd name="T93" fmla="*/ 320 h 776"/>
              <a:gd name="T94" fmla="*/ 96 w 480"/>
              <a:gd name="T95" fmla="*/ 288 h 776"/>
              <a:gd name="T96" fmla="*/ 96 w 480"/>
              <a:gd name="T97" fmla="*/ 256 h 776"/>
              <a:gd name="T98" fmla="*/ 152 w 480"/>
              <a:gd name="T99" fmla="*/ 0 h 776"/>
              <a:gd name="T100" fmla="*/ 216 w 480"/>
              <a:gd name="T101" fmla="*/ 1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0" h="776">
                <a:moveTo>
                  <a:pt x="200" y="112"/>
                </a:moveTo>
                <a:lnTo>
                  <a:pt x="200" y="112"/>
                </a:lnTo>
                <a:lnTo>
                  <a:pt x="208" y="128"/>
                </a:lnTo>
                <a:lnTo>
                  <a:pt x="216" y="152"/>
                </a:lnTo>
                <a:lnTo>
                  <a:pt x="216" y="160"/>
                </a:lnTo>
                <a:lnTo>
                  <a:pt x="216" y="160"/>
                </a:lnTo>
                <a:lnTo>
                  <a:pt x="208" y="160"/>
                </a:lnTo>
                <a:lnTo>
                  <a:pt x="208" y="160"/>
                </a:lnTo>
                <a:lnTo>
                  <a:pt x="216" y="168"/>
                </a:lnTo>
                <a:lnTo>
                  <a:pt x="216" y="168"/>
                </a:lnTo>
                <a:lnTo>
                  <a:pt x="208" y="168"/>
                </a:lnTo>
                <a:lnTo>
                  <a:pt x="208" y="168"/>
                </a:lnTo>
                <a:lnTo>
                  <a:pt x="208" y="176"/>
                </a:lnTo>
                <a:lnTo>
                  <a:pt x="208" y="176"/>
                </a:lnTo>
                <a:lnTo>
                  <a:pt x="224" y="184"/>
                </a:lnTo>
                <a:lnTo>
                  <a:pt x="224" y="184"/>
                </a:lnTo>
                <a:lnTo>
                  <a:pt x="224" y="192"/>
                </a:lnTo>
                <a:lnTo>
                  <a:pt x="224" y="192"/>
                </a:lnTo>
                <a:lnTo>
                  <a:pt x="240" y="192"/>
                </a:lnTo>
                <a:lnTo>
                  <a:pt x="248" y="232"/>
                </a:lnTo>
                <a:lnTo>
                  <a:pt x="248" y="248"/>
                </a:lnTo>
                <a:lnTo>
                  <a:pt x="248" y="248"/>
                </a:lnTo>
                <a:lnTo>
                  <a:pt x="256" y="248"/>
                </a:lnTo>
                <a:lnTo>
                  <a:pt x="256" y="248"/>
                </a:lnTo>
                <a:lnTo>
                  <a:pt x="256" y="256"/>
                </a:lnTo>
                <a:lnTo>
                  <a:pt x="256" y="256"/>
                </a:lnTo>
                <a:lnTo>
                  <a:pt x="264" y="256"/>
                </a:lnTo>
                <a:lnTo>
                  <a:pt x="264" y="256"/>
                </a:lnTo>
                <a:lnTo>
                  <a:pt x="272" y="264"/>
                </a:lnTo>
                <a:lnTo>
                  <a:pt x="272" y="264"/>
                </a:lnTo>
                <a:lnTo>
                  <a:pt x="272" y="264"/>
                </a:lnTo>
                <a:lnTo>
                  <a:pt x="288" y="264"/>
                </a:lnTo>
                <a:lnTo>
                  <a:pt x="288" y="272"/>
                </a:lnTo>
                <a:lnTo>
                  <a:pt x="280" y="288"/>
                </a:lnTo>
                <a:lnTo>
                  <a:pt x="280" y="288"/>
                </a:lnTo>
                <a:lnTo>
                  <a:pt x="280" y="296"/>
                </a:lnTo>
                <a:lnTo>
                  <a:pt x="280" y="296"/>
                </a:lnTo>
                <a:lnTo>
                  <a:pt x="272" y="304"/>
                </a:lnTo>
                <a:lnTo>
                  <a:pt x="272" y="304"/>
                </a:lnTo>
                <a:lnTo>
                  <a:pt x="272" y="312"/>
                </a:lnTo>
                <a:lnTo>
                  <a:pt x="272" y="312"/>
                </a:lnTo>
                <a:lnTo>
                  <a:pt x="272" y="320"/>
                </a:lnTo>
                <a:lnTo>
                  <a:pt x="272" y="320"/>
                </a:lnTo>
                <a:lnTo>
                  <a:pt x="264" y="328"/>
                </a:lnTo>
                <a:lnTo>
                  <a:pt x="272" y="336"/>
                </a:lnTo>
                <a:lnTo>
                  <a:pt x="272" y="336"/>
                </a:lnTo>
                <a:lnTo>
                  <a:pt x="264" y="344"/>
                </a:lnTo>
                <a:lnTo>
                  <a:pt x="264" y="344"/>
                </a:lnTo>
                <a:lnTo>
                  <a:pt x="256" y="344"/>
                </a:lnTo>
                <a:lnTo>
                  <a:pt x="256" y="360"/>
                </a:lnTo>
                <a:lnTo>
                  <a:pt x="256" y="368"/>
                </a:lnTo>
                <a:lnTo>
                  <a:pt x="256" y="368"/>
                </a:lnTo>
                <a:lnTo>
                  <a:pt x="256" y="368"/>
                </a:lnTo>
                <a:lnTo>
                  <a:pt x="256" y="368"/>
                </a:lnTo>
                <a:lnTo>
                  <a:pt x="256" y="376"/>
                </a:lnTo>
                <a:lnTo>
                  <a:pt x="256" y="376"/>
                </a:lnTo>
                <a:lnTo>
                  <a:pt x="264" y="376"/>
                </a:lnTo>
                <a:lnTo>
                  <a:pt x="264" y="384"/>
                </a:lnTo>
                <a:lnTo>
                  <a:pt x="264" y="384"/>
                </a:lnTo>
                <a:lnTo>
                  <a:pt x="280" y="384"/>
                </a:lnTo>
                <a:lnTo>
                  <a:pt x="280" y="384"/>
                </a:lnTo>
                <a:lnTo>
                  <a:pt x="296" y="368"/>
                </a:lnTo>
                <a:lnTo>
                  <a:pt x="296" y="368"/>
                </a:lnTo>
                <a:lnTo>
                  <a:pt x="304" y="368"/>
                </a:lnTo>
                <a:lnTo>
                  <a:pt x="304" y="368"/>
                </a:lnTo>
                <a:lnTo>
                  <a:pt x="304" y="384"/>
                </a:lnTo>
                <a:lnTo>
                  <a:pt x="304" y="384"/>
                </a:lnTo>
                <a:lnTo>
                  <a:pt x="304" y="392"/>
                </a:lnTo>
                <a:lnTo>
                  <a:pt x="304" y="408"/>
                </a:lnTo>
                <a:lnTo>
                  <a:pt x="312" y="424"/>
                </a:lnTo>
                <a:lnTo>
                  <a:pt x="320" y="440"/>
                </a:lnTo>
                <a:lnTo>
                  <a:pt x="320" y="448"/>
                </a:lnTo>
                <a:lnTo>
                  <a:pt x="312" y="448"/>
                </a:lnTo>
                <a:lnTo>
                  <a:pt x="312" y="456"/>
                </a:lnTo>
                <a:lnTo>
                  <a:pt x="320" y="464"/>
                </a:lnTo>
                <a:lnTo>
                  <a:pt x="328" y="464"/>
                </a:lnTo>
                <a:lnTo>
                  <a:pt x="336" y="480"/>
                </a:lnTo>
                <a:lnTo>
                  <a:pt x="336" y="480"/>
                </a:lnTo>
                <a:lnTo>
                  <a:pt x="336" y="488"/>
                </a:lnTo>
                <a:lnTo>
                  <a:pt x="344" y="512"/>
                </a:lnTo>
                <a:lnTo>
                  <a:pt x="344" y="520"/>
                </a:lnTo>
                <a:lnTo>
                  <a:pt x="352" y="520"/>
                </a:lnTo>
                <a:lnTo>
                  <a:pt x="352" y="512"/>
                </a:lnTo>
                <a:lnTo>
                  <a:pt x="360" y="504"/>
                </a:lnTo>
                <a:lnTo>
                  <a:pt x="368" y="504"/>
                </a:lnTo>
                <a:lnTo>
                  <a:pt x="368" y="504"/>
                </a:lnTo>
                <a:lnTo>
                  <a:pt x="376" y="512"/>
                </a:lnTo>
                <a:lnTo>
                  <a:pt x="384" y="512"/>
                </a:lnTo>
                <a:lnTo>
                  <a:pt x="392" y="504"/>
                </a:lnTo>
                <a:lnTo>
                  <a:pt x="392" y="504"/>
                </a:lnTo>
                <a:lnTo>
                  <a:pt x="400" y="504"/>
                </a:lnTo>
                <a:lnTo>
                  <a:pt x="400" y="512"/>
                </a:lnTo>
                <a:lnTo>
                  <a:pt x="400" y="512"/>
                </a:lnTo>
                <a:lnTo>
                  <a:pt x="408" y="512"/>
                </a:lnTo>
                <a:lnTo>
                  <a:pt x="424" y="504"/>
                </a:lnTo>
                <a:lnTo>
                  <a:pt x="424" y="504"/>
                </a:lnTo>
                <a:lnTo>
                  <a:pt x="432" y="512"/>
                </a:lnTo>
                <a:lnTo>
                  <a:pt x="432" y="512"/>
                </a:lnTo>
                <a:lnTo>
                  <a:pt x="440" y="512"/>
                </a:lnTo>
                <a:lnTo>
                  <a:pt x="448" y="512"/>
                </a:lnTo>
                <a:lnTo>
                  <a:pt x="448" y="512"/>
                </a:lnTo>
                <a:lnTo>
                  <a:pt x="456" y="496"/>
                </a:lnTo>
                <a:lnTo>
                  <a:pt x="456" y="496"/>
                </a:lnTo>
                <a:lnTo>
                  <a:pt x="464" y="496"/>
                </a:lnTo>
                <a:lnTo>
                  <a:pt x="464" y="496"/>
                </a:lnTo>
                <a:lnTo>
                  <a:pt x="472" y="512"/>
                </a:lnTo>
                <a:lnTo>
                  <a:pt x="480" y="528"/>
                </a:lnTo>
                <a:lnTo>
                  <a:pt x="480" y="528"/>
                </a:lnTo>
                <a:lnTo>
                  <a:pt x="440" y="776"/>
                </a:lnTo>
                <a:lnTo>
                  <a:pt x="440" y="776"/>
                </a:lnTo>
                <a:lnTo>
                  <a:pt x="224" y="736"/>
                </a:lnTo>
                <a:lnTo>
                  <a:pt x="176" y="728"/>
                </a:lnTo>
                <a:lnTo>
                  <a:pt x="72" y="704"/>
                </a:lnTo>
                <a:lnTo>
                  <a:pt x="0" y="688"/>
                </a:lnTo>
                <a:lnTo>
                  <a:pt x="0" y="688"/>
                </a:lnTo>
                <a:lnTo>
                  <a:pt x="40" y="536"/>
                </a:lnTo>
                <a:lnTo>
                  <a:pt x="40" y="520"/>
                </a:lnTo>
                <a:lnTo>
                  <a:pt x="40" y="520"/>
                </a:lnTo>
                <a:lnTo>
                  <a:pt x="56" y="496"/>
                </a:lnTo>
                <a:lnTo>
                  <a:pt x="56" y="496"/>
                </a:lnTo>
                <a:lnTo>
                  <a:pt x="56" y="488"/>
                </a:lnTo>
                <a:lnTo>
                  <a:pt x="56" y="488"/>
                </a:lnTo>
                <a:lnTo>
                  <a:pt x="56" y="480"/>
                </a:lnTo>
                <a:lnTo>
                  <a:pt x="56" y="480"/>
                </a:lnTo>
                <a:lnTo>
                  <a:pt x="56" y="480"/>
                </a:lnTo>
                <a:lnTo>
                  <a:pt x="56" y="472"/>
                </a:lnTo>
                <a:lnTo>
                  <a:pt x="40" y="464"/>
                </a:lnTo>
                <a:lnTo>
                  <a:pt x="40" y="464"/>
                </a:lnTo>
                <a:lnTo>
                  <a:pt x="40" y="456"/>
                </a:lnTo>
                <a:lnTo>
                  <a:pt x="48" y="448"/>
                </a:lnTo>
                <a:lnTo>
                  <a:pt x="48" y="432"/>
                </a:lnTo>
                <a:lnTo>
                  <a:pt x="72" y="408"/>
                </a:lnTo>
                <a:lnTo>
                  <a:pt x="80" y="400"/>
                </a:lnTo>
                <a:lnTo>
                  <a:pt x="80" y="400"/>
                </a:lnTo>
                <a:lnTo>
                  <a:pt x="80" y="392"/>
                </a:lnTo>
                <a:lnTo>
                  <a:pt x="80" y="392"/>
                </a:lnTo>
                <a:lnTo>
                  <a:pt x="120" y="344"/>
                </a:lnTo>
                <a:lnTo>
                  <a:pt x="120" y="336"/>
                </a:lnTo>
                <a:lnTo>
                  <a:pt x="120" y="336"/>
                </a:lnTo>
                <a:lnTo>
                  <a:pt x="120" y="328"/>
                </a:lnTo>
                <a:lnTo>
                  <a:pt x="112" y="320"/>
                </a:lnTo>
                <a:lnTo>
                  <a:pt x="112" y="320"/>
                </a:lnTo>
                <a:lnTo>
                  <a:pt x="96" y="296"/>
                </a:lnTo>
                <a:lnTo>
                  <a:pt x="96" y="288"/>
                </a:lnTo>
                <a:lnTo>
                  <a:pt x="104" y="280"/>
                </a:lnTo>
                <a:lnTo>
                  <a:pt x="104" y="272"/>
                </a:lnTo>
                <a:lnTo>
                  <a:pt x="96" y="256"/>
                </a:lnTo>
                <a:lnTo>
                  <a:pt x="96" y="256"/>
                </a:lnTo>
                <a:lnTo>
                  <a:pt x="104" y="248"/>
                </a:lnTo>
                <a:lnTo>
                  <a:pt x="152" y="0"/>
                </a:lnTo>
                <a:lnTo>
                  <a:pt x="152" y="0"/>
                </a:lnTo>
                <a:lnTo>
                  <a:pt x="216" y="16"/>
                </a:lnTo>
                <a:lnTo>
                  <a:pt x="216" y="16"/>
                </a:lnTo>
                <a:lnTo>
                  <a:pt x="200" y="112"/>
                </a:lnTo>
                <a:close/>
              </a:path>
            </a:pathLst>
          </a:custGeom>
          <a:solidFill>
            <a:schemeClr val="bg1"/>
          </a:solidFill>
          <a:ln w="6350" cmpd="sng">
            <a:solidFill>
              <a:srgbClr val="000000"/>
            </a:solidFill>
            <a:round/>
            <a:headEnd/>
            <a:tailEnd/>
          </a:ln>
        </p:spPr>
        <p:txBody>
          <a:bodyPr/>
          <a:lstStyle/>
          <a:p>
            <a:endParaRPr lang="en-US" dirty="0"/>
          </a:p>
        </p:txBody>
      </p:sp>
      <p:sp>
        <p:nvSpPr>
          <p:cNvPr id="11" name="Freeform 11"/>
          <p:cNvSpPr>
            <a:spLocks/>
          </p:cNvSpPr>
          <p:nvPr/>
        </p:nvSpPr>
        <p:spPr bwMode="auto">
          <a:xfrm>
            <a:off x="3043141" y="2401888"/>
            <a:ext cx="1006475" cy="835025"/>
          </a:xfrm>
          <a:custGeom>
            <a:avLst/>
            <a:gdLst>
              <a:gd name="T0" fmla="*/ 144 w 560"/>
              <a:gd name="T1" fmla="*/ 424 h 464"/>
              <a:gd name="T2" fmla="*/ 32 w 560"/>
              <a:gd name="T3" fmla="*/ 408 h 464"/>
              <a:gd name="T4" fmla="*/ 0 w 560"/>
              <a:gd name="T5" fmla="*/ 400 h 464"/>
              <a:gd name="T6" fmla="*/ 0 w 560"/>
              <a:gd name="T7" fmla="*/ 400 h 464"/>
              <a:gd name="T8" fmla="*/ 16 w 560"/>
              <a:gd name="T9" fmla="*/ 304 h 464"/>
              <a:gd name="T10" fmla="*/ 56 w 560"/>
              <a:gd name="T11" fmla="*/ 56 h 464"/>
              <a:gd name="T12" fmla="*/ 64 w 560"/>
              <a:gd name="T13" fmla="*/ 0 h 464"/>
              <a:gd name="T14" fmla="*/ 64 w 560"/>
              <a:gd name="T15" fmla="*/ 0 h 464"/>
              <a:gd name="T16" fmla="*/ 144 w 560"/>
              <a:gd name="T17" fmla="*/ 16 h 464"/>
              <a:gd name="T18" fmla="*/ 344 w 560"/>
              <a:gd name="T19" fmla="*/ 40 h 464"/>
              <a:gd name="T20" fmla="*/ 560 w 560"/>
              <a:gd name="T21" fmla="*/ 64 h 464"/>
              <a:gd name="T22" fmla="*/ 560 w 560"/>
              <a:gd name="T23" fmla="*/ 64 h 464"/>
              <a:gd name="T24" fmla="*/ 544 w 560"/>
              <a:gd name="T25" fmla="*/ 264 h 464"/>
              <a:gd name="T26" fmla="*/ 520 w 560"/>
              <a:gd name="T27" fmla="*/ 464 h 464"/>
              <a:gd name="T28" fmla="*/ 520 w 560"/>
              <a:gd name="T29" fmla="*/ 464 h 464"/>
              <a:gd name="T30" fmla="*/ 480 w 560"/>
              <a:gd name="T31" fmla="*/ 464 h 464"/>
              <a:gd name="T32" fmla="*/ 344 w 560"/>
              <a:gd name="T33" fmla="*/ 448 h 464"/>
              <a:gd name="T34" fmla="*/ 160 w 560"/>
              <a:gd name="T35" fmla="*/ 424 h 464"/>
              <a:gd name="T36" fmla="*/ 144 w 560"/>
              <a:gd name="T37" fmla="*/ 42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0" h="464">
                <a:moveTo>
                  <a:pt x="144" y="424"/>
                </a:moveTo>
                <a:lnTo>
                  <a:pt x="32" y="408"/>
                </a:lnTo>
                <a:lnTo>
                  <a:pt x="0" y="400"/>
                </a:lnTo>
                <a:lnTo>
                  <a:pt x="0" y="400"/>
                </a:lnTo>
                <a:lnTo>
                  <a:pt x="16" y="304"/>
                </a:lnTo>
                <a:lnTo>
                  <a:pt x="56" y="56"/>
                </a:lnTo>
                <a:lnTo>
                  <a:pt x="64" y="0"/>
                </a:lnTo>
                <a:lnTo>
                  <a:pt x="64" y="0"/>
                </a:lnTo>
                <a:lnTo>
                  <a:pt x="144" y="16"/>
                </a:lnTo>
                <a:lnTo>
                  <a:pt x="344" y="40"/>
                </a:lnTo>
                <a:lnTo>
                  <a:pt x="560" y="64"/>
                </a:lnTo>
                <a:lnTo>
                  <a:pt x="560" y="64"/>
                </a:lnTo>
                <a:lnTo>
                  <a:pt x="544" y="264"/>
                </a:lnTo>
                <a:lnTo>
                  <a:pt x="520" y="464"/>
                </a:lnTo>
                <a:lnTo>
                  <a:pt x="520" y="464"/>
                </a:lnTo>
                <a:lnTo>
                  <a:pt x="480" y="464"/>
                </a:lnTo>
                <a:lnTo>
                  <a:pt x="344" y="448"/>
                </a:lnTo>
                <a:lnTo>
                  <a:pt x="160" y="424"/>
                </a:lnTo>
                <a:lnTo>
                  <a:pt x="144" y="424"/>
                </a:lnTo>
                <a:close/>
              </a:path>
            </a:pathLst>
          </a:custGeom>
          <a:solidFill>
            <a:schemeClr val="bg1"/>
          </a:solidFill>
          <a:ln w="6350" cmpd="sng">
            <a:solidFill>
              <a:srgbClr val="000000"/>
            </a:solidFill>
            <a:round/>
            <a:headEnd/>
            <a:tailEnd/>
          </a:ln>
        </p:spPr>
        <p:txBody>
          <a:bodyPr/>
          <a:lstStyle/>
          <a:p>
            <a:endParaRPr lang="en-US" dirty="0"/>
          </a:p>
        </p:txBody>
      </p:sp>
      <p:sp>
        <p:nvSpPr>
          <p:cNvPr id="12" name="Freeform 12"/>
          <p:cNvSpPr>
            <a:spLocks/>
          </p:cNvSpPr>
          <p:nvPr/>
        </p:nvSpPr>
        <p:spPr bwMode="auto">
          <a:xfrm>
            <a:off x="3068541" y="3897313"/>
            <a:ext cx="1009650" cy="1052512"/>
          </a:xfrm>
          <a:custGeom>
            <a:avLst/>
            <a:gdLst>
              <a:gd name="T0" fmla="*/ 80 w 560"/>
              <a:gd name="T1" fmla="*/ 536 h 584"/>
              <a:gd name="T2" fmla="*/ 80 w 560"/>
              <a:gd name="T3" fmla="*/ 536 h 584"/>
              <a:gd name="T4" fmla="*/ 216 w 560"/>
              <a:gd name="T5" fmla="*/ 552 h 584"/>
              <a:gd name="T6" fmla="*/ 216 w 560"/>
              <a:gd name="T7" fmla="*/ 552 h 584"/>
              <a:gd name="T8" fmla="*/ 216 w 560"/>
              <a:gd name="T9" fmla="*/ 544 h 584"/>
              <a:gd name="T10" fmla="*/ 216 w 560"/>
              <a:gd name="T11" fmla="*/ 544 h 584"/>
              <a:gd name="T12" fmla="*/ 216 w 560"/>
              <a:gd name="T13" fmla="*/ 528 h 584"/>
              <a:gd name="T14" fmla="*/ 216 w 560"/>
              <a:gd name="T15" fmla="*/ 528 h 584"/>
              <a:gd name="T16" fmla="*/ 520 w 560"/>
              <a:gd name="T17" fmla="*/ 560 h 584"/>
              <a:gd name="T18" fmla="*/ 520 w 560"/>
              <a:gd name="T19" fmla="*/ 560 h 584"/>
              <a:gd name="T20" fmla="*/ 552 w 560"/>
              <a:gd name="T21" fmla="*/ 96 h 584"/>
              <a:gd name="T22" fmla="*/ 560 w 560"/>
              <a:gd name="T23" fmla="*/ 48 h 584"/>
              <a:gd name="T24" fmla="*/ 560 w 560"/>
              <a:gd name="T25" fmla="*/ 48 h 584"/>
              <a:gd name="T26" fmla="*/ 512 w 560"/>
              <a:gd name="T27" fmla="*/ 48 h 584"/>
              <a:gd name="T28" fmla="*/ 328 w 560"/>
              <a:gd name="T29" fmla="*/ 32 h 584"/>
              <a:gd name="T30" fmla="*/ 128 w 560"/>
              <a:gd name="T31" fmla="*/ 8 h 584"/>
              <a:gd name="T32" fmla="*/ 80 w 560"/>
              <a:gd name="T33" fmla="*/ 0 h 584"/>
              <a:gd name="T34" fmla="*/ 80 w 560"/>
              <a:gd name="T35" fmla="*/ 0 h 584"/>
              <a:gd name="T36" fmla="*/ 0 w 560"/>
              <a:gd name="T37" fmla="*/ 568 h 584"/>
              <a:gd name="T38" fmla="*/ 0 w 560"/>
              <a:gd name="T39" fmla="*/ 568 h 584"/>
              <a:gd name="T40" fmla="*/ 72 w 560"/>
              <a:gd name="T41" fmla="*/ 584 h 584"/>
              <a:gd name="T42" fmla="*/ 72 w 560"/>
              <a:gd name="T43" fmla="*/ 584 h 584"/>
              <a:gd name="T44" fmla="*/ 80 w 560"/>
              <a:gd name="T45" fmla="*/ 536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0" h="584">
                <a:moveTo>
                  <a:pt x="80" y="536"/>
                </a:moveTo>
                <a:lnTo>
                  <a:pt x="80" y="536"/>
                </a:lnTo>
                <a:lnTo>
                  <a:pt x="216" y="552"/>
                </a:lnTo>
                <a:lnTo>
                  <a:pt x="216" y="552"/>
                </a:lnTo>
                <a:lnTo>
                  <a:pt x="216" y="544"/>
                </a:lnTo>
                <a:lnTo>
                  <a:pt x="216" y="544"/>
                </a:lnTo>
                <a:lnTo>
                  <a:pt x="216" y="528"/>
                </a:lnTo>
                <a:lnTo>
                  <a:pt x="216" y="528"/>
                </a:lnTo>
                <a:lnTo>
                  <a:pt x="520" y="560"/>
                </a:lnTo>
                <a:lnTo>
                  <a:pt x="520" y="560"/>
                </a:lnTo>
                <a:lnTo>
                  <a:pt x="552" y="96"/>
                </a:lnTo>
                <a:lnTo>
                  <a:pt x="560" y="48"/>
                </a:lnTo>
                <a:lnTo>
                  <a:pt x="560" y="48"/>
                </a:lnTo>
                <a:lnTo>
                  <a:pt x="512" y="48"/>
                </a:lnTo>
                <a:lnTo>
                  <a:pt x="328" y="32"/>
                </a:lnTo>
                <a:lnTo>
                  <a:pt x="128" y="8"/>
                </a:lnTo>
                <a:lnTo>
                  <a:pt x="80" y="0"/>
                </a:lnTo>
                <a:lnTo>
                  <a:pt x="80" y="0"/>
                </a:lnTo>
                <a:lnTo>
                  <a:pt x="0" y="568"/>
                </a:lnTo>
                <a:lnTo>
                  <a:pt x="0" y="568"/>
                </a:lnTo>
                <a:lnTo>
                  <a:pt x="72" y="584"/>
                </a:lnTo>
                <a:lnTo>
                  <a:pt x="72" y="584"/>
                </a:lnTo>
                <a:lnTo>
                  <a:pt x="80" y="536"/>
                </a:lnTo>
                <a:close/>
              </a:path>
            </a:pathLst>
          </a:custGeom>
          <a:solidFill>
            <a:schemeClr val="bg1"/>
          </a:solidFill>
          <a:ln w="6350" cmpd="sng">
            <a:solidFill>
              <a:srgbClr val="000000"/>
            </a:solidFill>
            <a:round/>
            <a:headEnd/>
            <a:tailEnd/>
          </a:ln>
        </p:spPr>
        <p:txBody>
          <a:bodyPr/>
          <a:lstStyle/>
          <a:p>
            <a:endParaRPr lang="en-US" dirty="0"/>
          </a:p>
        </p:txBody>
      </p:sp>
      <p:sp>
        <p:nvSpPr>
          <p:cNvPr id="13" name="Freeform 13"/>
          <p:cNvSpPr>
            <a:spLocks/>
          </p:cNvSpPr>
          <p:nvPr/>
        </p:nvSpPr>
        <p:spPr bwMode="auto">
          <a:xfrm>
            <a:off x="2638328" y="1579563"/>
            <a:ext cx="1468438" cy="936625"/>
          </a:xfrm>
          <a:custGeom>
            <a:avLst/>
            <a:gdLst>
              <a:gd name="T0" fmla="*/ 568 w 816"/>
              <a:gd name="T1" fmla="*/ 496 h 520"/>
              <a:gd name="T2" fmla="*/ 784 w 816"/>
              <a:gd name="T3" fmla="*/ 520 h 520"/>
              <a:gd name="T4" fmla="*/ 816 w 816"/>
              <a:gd name="T5" fmla="*/ 112 h 520"/>
              <a:gd name="T6" fmla="*/ 328 w 816"/>
              <a:gd name="T7" fmla="*/ 56 h 520"/>
              <a:gd name="T8" fmla="*/ 16 w 816"/>
              <a:gd name="T9" fmla="*/ 0 h 520"/>
              <a:gd name="T10" fmla="*/ 0 w 816"/>
              <a:gd name="T11" fmla="*/ 96 h 520"/>
              <a:gd name="T12" fmla="*/ 8 w 816"/>
              <a:gd name="T13" fmla="*/ 112 h 520"/>
              <a:gd name="T14" fmla="*/ 16 w 816"/>
              <a:gd name="T15" fmla="*/ 144 h 520"/>
              <a:gd name="T16" fmla="*/ 8 w 816"/>
              <a:gd name="T17" fmla="*/ 144 h 520"/>
              <a:gd name="T18" fmla="*/ 16 w 816"/>
              <a:gd name="T19" fmla="*/ 152 h 520"/>
              <a:gd name="T20" fmla="*/ 8 w 816"/>
              <a:gd name="T21" fmla="*/ 152 h 520"/>
              <a:gd name="T22" fmla="*/ 8 w 816"/>
              <a:gd name="T23" fmla="*/ 160 h 520"/>
              <a:gd name="T24" fmla="*/ 24 w 816"/>
              <a:gd name="T25" fmla="*/ 168 h 520"/>
              <a:gd name="T26" fmla="*/ 24 w 816"/>
              <a:gd name="T27" fmla="*/ 176 h 520"/>
              <a:gd name="T28" fmla="*/ 40 w 816"/>
              <a:gd name="T29" fmla="*/ 176 h 520"/>
              <a:gd name="T30" fmla="*/ 48 w 816"/>
              <a:gd name="T31" fmla="*/ 232 h 520"/>
              <a:gd name="T32" fmla="*/ 56 w 816"/>
              <a:gd name="T33" fmla="*/ 232 h 520"/>
              <a:gd name="T34" fmla="*/ 56 w 816"/>
              <a:gd name="T35" fmla="*/ 240 h 520"/>
              <a:gd name="T36" fmla="*/ 64 w 816"/>
              <a:gd name="T37" fmla="*/ 240 h 520"/>
              <a:gd name="T38" fmla="*/ 72 w 816"/>
              <a:gd name="T39" fmla="*/ 248 h 520"/>
              <a:gd name="T40" fmla="*/ 72 w 816"/>
              <a:gd name="T41" fmla="*/ 248 h 520"/>
              <a:gd name="T42" fmla="*/ 88 w 816"/>
              <a:gd name="T43" fmla="*/ 256 h 520"/>
              <a:gd name="T44" fmla="*/ 80 w 816"/>
              <a:gd name="T45" fmla="*/ 272 h 520"/>
              <a:gd name="T46" fmla="*/ 80 w 816"/>
              <a:gd name="T47" fmla="*/ 280 h 520"/>
              <a:gd name="T48" fmla="*/ 72 w 816"/>
              <a:gd name="T49" fmla="*/ 288 h 520"/>
              <a:gd name="T50" fmla="*/ 72 w 816"/>
              <a:gd name="T51" fmla="*/ 296 h 520"/>
              <a:gd name="T52" fmla="*/ 72 w 816"/>
              <a:gd name="T53" fmla="*/ 304 h 520"/>
              <a:gd name="T54" fmla="*/ 72 w 816"/>
              <a:gd name="T55" fmla="*/ 320 h 520"/>
              <a:gd name="T56" fmla="*/ 64 w 816"/>
              <a:gd name="T57" fmla="*/ 328 h 520"/>
              <a:gd name="T58" fmla="*/ 56 w 816"/>
              <a:gd name="T59" fmla="*/ 328 h 520"/>
              <a:gd name="T60" fmla="*/ 56 w 816"/>
              <a:gd name="T61" fmla="*/ 352 h 520"/>
              <a:gd name="T62" fmla="*/ 56 w 816"/>
              <a:gd name="T63" fmla="*/ 352 h 520"/>
              <a:gd name="T64" fmla="*/ 56 w 816"/>
              <a:gd name="T65" fmla="*/ 360 h 520"/>
              <a:gd name="T66" fmla="*/ 64 w 816"/>
              <a:gd name="T67" fmla="*/ 360 h 520"/>
              <a:gd name="T68" fmla="*/ 64 w 816"/>
              <a:gd name="T69" fmla="*/ 368 h 520"/>
              <a:gd name="T70" fmla="*/ 80 w 816"/>
              <a:gd name="T71" fmla="*/ 368 h 520"/>
              <a:gd name="T72" fmla="*/ 96 w 816"/>
              <a:gd name="T73" fmla="*/ 352 h 520"/>
              <a:gd name="T74" fmla="*/ 104 w 816"/>
              <a:gd name="T75" fmla="*/ 352 h 520"/>
              <a:gd name="T76" fmla="*/ 104 w 816"/>
              <a:gd name="T77" fmla="*/ 368 h 520"/>
              <a:gd name="T78" fmla="*/ 104 w 816"/>
              <a:gd name="T79" fmla="*/ 392 h 520"/>
              <a:gd name="T80" fmla="*/ 120 w 816"/>
              <a:gd name="T81" fmla="*/ 424 h 520"/>
              <a:gd name="T82" fmla="*/ 112 w 816"/>
              <a:gd name="T83" fmla="*/ 432 h 520"/>
              <a:gd name="T84" fmla="*/ 120 w 816"/>
              <a:gd name="T85" fmla="*/ 448 h 520"/>
              <a:gd name="T86" fmla="*/ 136 w 816"/>
              <a:gd name="T87" fmla="*/ 464 h 520"/>
              <a:gd name="T88" fmla="*/ 136 w 816"/>
              <a:gd name="T89" fmla="*/ 472 h 520"/>
              <a:gd name="T90" fmla="*/ 144 w 816"/>
              <a:gd name="T91" fmla="*/ 504 h 520"/>
              <a:gd name="T92" fmla="*/ 152 w 816"/>
              <a:gd name="T93" fmla="*/ 496 h 520"/>
              <a:gd name="T94" fmla="*/ 168 w 816"/>
              <a:gd name="T95" fmla="*/ 488 h 520"/>
              <a:gd name="T96" fmla="*/ 176 w 816"/>
              <a:gd name="T97" fmla="*/ 496 h 520"/>
              <a:gd name="T98" fmla="*/ 192 w 816"/>
              <a:gd name="T99" fmla="*/ 488 h 520"/>
              <a:gd name="T100" fmla="*/ 200 w 816"/>
              <a:gd name="T101" fmla="*/ 488 h 520"/>
              <a:gd name="T102" fmla="*/ 200 w 816"/>
              <a:gd name="T103" fmla="*/ 496 h 520"/>
              <a:gd name="T104" fmla="*/ 224 w 816"/>
              <a:gd name="T105" fmla="*/ 488 h 520"/>
              <a:gd name="T106" fmla="*/ 232 w 816"/>
              <a:gd name="T107" fmla="*/ 496 h 520"/>
              <a:gd name="T108" fmla="*/ 240 w 816"/>
              <a:gd name="T109" fmla="*/ 496 h 520"/>
              <a:gd name="T110" fmla="*/ 248 w 816"/>
              <a:gd name="T111" fmla="*/ 496 h 520"/>
              <a:gd name="T112" fmla="*/ 256 w 816"/>
              <a:gd name="T113" fmla="*/ 480 h 520"/>
              <a:gd name="T114" fmla="*/ 264 w 816"/>
              <a:gd name="T115" fmla="*/ 480 h 520"/>
              <a:gd name="T116" fmla="*/ 280 w 816"/>
              <a:gd name="T117" fmla="*/ 512 h 520"/>
              <a:gd name="T118" fmla="*/ 288 w 816"/>
              <a:gd name="T119" fmla="*/ 456 h 520"/>
              <a:gd name="T120" fmla="*/ 368 w 816"/>
              <a:gd name="T121" fmla="*/ 47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6" h="520">
                <a:moveTo>
                  <a:pt x="368" y="472"/>
                </a:moveTo>
                <a:lnTo>
                  <a:pt x="568" y="496"/>
                </a:lnTo>
                <a:lnTo>
                  <a:pt x="784" y="520"/>
                </a:lnTo>
                <a:lnTo>
                  <a:pt x="784" y="520"/>
                </a:lnTo>
                <a:lnTo>
                  <a:pt x="816" y="112"/>
                </a:lnTo>
                <a:lnTo>
                  <a:pt x="816" y="112"/>
                </a:lnTo>
                <a:lnTo>
                  <a:pt x="696" y="112"/>
                </a:lnTo>
                <a:lnTo>
                  <a:pt x="328" y="56"/>
                </a:lnTo>
                <a:lnTo>
                  <a:pt x="88" y="16"/>
                </a:lnTo>
                <a:lnTo>
                  <a:pt x="16" y="0"/>
                </a:lnTo>
                <a:lnTo>
                  <a:pt x="16" y="0"/>
                </a:lnTo>
                <a:lnTo>
                  <a:pt x="0" y="96"/>
                </a:lnTo>
                <a:lnTo>
                  <a:pt x="0" y="96"/>
                </a:lnTo>
                <a:lnTo>
                  <a:pt x="8" y="112"/>
                </a:lnTo>
                <a:lnTo>
                  <a:pt x="16" y="136"/>
                </a:lnTo>
                <a:lnTo>
                  <a:pt x="16" y="144"/>
                </a:lnTo>
                <a:lnTo>
                  <a:pt x="16" y="144"/>
                </a:lnTo>
                <a:lnTo>
                  <a:pt x="8" y="144"/>
                </a:lnTo>
                <a:lnTo>
                  <a:pt x="8" y="144"/>
                </a:lnTo>
                <a:lnTo>
                  <a:pt x="16" y="152"/>
                </a:lnTo>
                <a:lnTo>
                  <a:pt x="16" y="152"/>
                </a:lnTo>
                <a:lnTo>
                  <a:pt x="8" y="152"/>
                </a:lnTo>
                <a:lnTo>
                  <a:pt x="8" y="152"/>
                </a:lnTo>
                <a:lnTo>
                  <a:pt x="8" y="160"/>
                </a:lnTo>
                <a:lnTo>
                  <a:pt x="8" y="160"/>
                </a:lnTo>
                <a:lnTo>
                  <a:pt x="24" y="168"/>
                </a:lnTo>
                <a:lnTo>
                  <a:pt x="24" y="168"/>
                </a:lnTo>
                <a:lnTo>
                  <a:pt x="24" y="176"/>
                </a:lnTo>
                <a:lnTo>
                  <a:pt x="24" y="176"/>
                </a:lnTo>
                <a:lnTo>
                  <a:pt x="40" y="176"/>
                </a:lnTo>
                <a:lnTo>
                  <a:pt x="48" y="216"/>
                </a:lnTo>
                <a:lnTo>
                  <a:pt x="48" y="232"/>
                </a:lnTo>
                <a:lnTo>
                  <a:pt x="48" y="232"/>
                </a:lnTo>
                <a:lnTo>
                  <a:pt x="56" y="232"/>
                </a:lnTo>
                <a:lnTo>
                  <a:pt x="56" y="232"/>
                </a:lnTo>
                <a:lnTo>
                  <a:pt x="56" y="240"/>
                </a:lnTo>
                <a:lnTo>
                  <a:pt x="56" y="240"/>
                </a:lnTo>
                <a:lnTo>
                  <a:pt x="64" y="240"/>
                </a:lnTo>
                <a:lnTo>
                  <a:pt x="64" y="240"/>
                </a:lnTo>
                <a:lnTo>
                  <a:pt x="72" y="248"/>
                </a:lnTo>
                <a:lnTo>
                  <a:pt x="72" y="248"/>
                </a:lnTo>
                <a:lnTo>
                  <a:pt x="72" y="248"/>
                </a:lnTo>
                <a:lnTo>
                  <a:pt x="88" y="248"/>
                </a:lnTo>
                <a:lnTo>
                  <a:pt x="88" y="256"/>
                </a:lnTo>
                <a:lnTo>
                  <a:pt x="80" y="272"/>
                </a:lnTo>
                <a:lnTo>
                  <a:pt x="80" y="272"/>
                </a:lnTo>
                <a:lnTo>
                  <a:pt x="80" y="280"/>
                </a:lnTo>
                <a:lnTo>
                  <a:pt x="80" y="280"/>
                </a:lnTo>
                <a:lnTo>
                  <a:pt x="72" y="288"/>
                </a:lnTo>
                <a:lnTo>
                  <a:pt x="72" y="288"/>
                </a:lnTo>
                <a:lnTo>
                  <a:pt x="72" y="296"/>
                </a:lnTo>
                <a:lnTo>
                  <a:pt x="72" y="296"/>
                </a:lnTo>
                <a:lnTo>
                  <a:pt x="72" y="304"/>
                </a:lnTo>
                <a:lnTo>
                  <a:pt x="72" y="304"/>
                </a:lnTo>
                <a:lnTo>
                  <a:pt x="64" y="312"/>
                </a:lnTo>
                <a:lnTo>
                  <a:pt x="72" y="320"/>
                </a:lnTo>
                <a:lnTo>
                  <a:pt x="72" y="320"/>
                </a:lnTo>
                <a:lnTo>
                  <a:pt x="64" y="328"/>
                </a:lnTo>
                <a:lnTo>
                  <a:pt x="64" y="328"/>
                </a:lnTo>
                <a:lnTo>
                  <a:pt x="56" y="328"/>
                </a:lnTo>
                <a:lnTo>
                  <a:pt x="56" y="344"/>
                </a:lnTo>
                <a:lnTo>
                  <a:pt x="56" y="352"/>
                </a:lnTo>
                <a:lnTo>
                  <a:pt x="56" y="352"/>
                </a:lnTo>
                <a:lnTo>
                  <a:pt x="56" y="352"/>
                </a:lnTo>
                <a:lnTo>
                  <a:pt x="56" y="352"/>
                </a:lnTo>
                <a:lnTo>
                  <a:pt x="56" y="360"/>
                </a:lnTo>
                <a:lnTo>
                  <a:pt x="56" y="360"/>
                </a:lnTo>
                <a:lnTo>
                  <a:pt x="64" y="360"/>
                </a:lnTo>
                <a:lnTo>
                  <a:pt x="64" y="368"/>
                </a:lnTo>
                <a:lnTo>
                  <a:pt x="64" y="368"/>
                </a:lnTo>
                <a:lnTo>
                  <a:pt x="80" y="368"/>
                </a:lnTo>
                <a:lnTo>
                  <a:pt x="80" y="368"/>
                </a:lnTo>
                <a:lnTo>
                  <a:pt x="96" y="352"/>
                </a:lnTo>
                <a:lnTo>
                  <a:pt x="96" y="352"/>
                </a:lnTo>
                <a:lnTo>
                  <a:pt x="104" y="352"/>
                </a:lnTo>
                <a:lnTo>
                  <a:pt x="104" y="352"/>
                </a:lnTo>
                <a:lnTo>
                  <a:pt x="104" y="368"/>
                </a:lnTo>
                <a:lnTo>
                  <a:pt x="104" y="368"/>
                </a:lnTo>
                <a:lnTo>
                  <a:pt x="104" y="376"/>
                </a:lnTo>
                <a:lnTo>
                  <a:pt x="104" y="392"/>
                </a:lnTo>
                <a:lnTo>
                  <a:pt x="112" y="408"/>
                </a:lnTo>
                <a:lnTo>
                  <a:pt x="120" y="424"/>
                </a:lnTo>
                <a:lnTo>
                  <a:pt x="120" y="432"/>
                </a:lnTo>
                <a:lnTo>
                  <a:pt x="112" y="432"/>
                </a:lnTo>
                <a:lnTo>
                  <a:pt x="112" y="440"/>
                </a:lnTo>
                <a:lnTo>
                  <a:pt x="120" y="448"/>
                </a:lnTo>
                <a:lnTo>
                  <a:pt x="128" y="448"/>
                </a:lnTo>
                <a:lnTo>
                  <a:pt x="136" y="464"/>
                </a:lnTo>
                <a:lnTo>
                  <a:pt x="136" y="464"/>
                </a:lnTo>
                <a:lnTo>
                  <a:pt x="136" y="472"/>
                </a:lnTo>
                <a:lnTo>
                  <a:pt x="144" y="496"/>
                </a:lnTo>
                <a:lnTo>
                  <a:pt x="144" y="504"/>
                </a:lnTo>
                <a:lnTo>
                  <a:pt x="152" y="504"/>
                </a:lnTo>
                <a:lnTo>
                  <a:pt x="152" y="496"/>
                </a:lnTo>
                <a:lnTo>
                  <a:pt x="160" y="488"/>
                </a:lnTo>
                <a:lnTo>
                  <a:pt x="168" y="488"/>
                </a:lnTo>
                <a:lnTo>
                  <a:pt x="168" y="488"/>
                </a:lnTo>
                <a:lnTo>
                  <a:pt x="176" y="496"/>
                </a:lnTo>
                <a:lnTo>
                  <a:pt x="184" y="496"/>
                </a:lnTo>
                <a:lnTo>
                  <a:pt x="192" y="488"/>
                </a:lnTo>
                <a:lnTo>
                  <a:pt x="192" y="488"/>
                </a:lnTo>
                <a:lnTo>
                  <a:pt x="200" y="488"/>
                </a:lnTo>
                <a:lnTo>
                  <a:pt x="200" y="496"/>
                </a:lnTo>
                <a:lnTo>
                  <a:pt x="200" y="496"/>
                </a:lnTo>
                <a:lnTo>
                  <a:pt x="208" y="496"/>
                </a:lnTo>
                <a:lnTo>
                  <a:pt x="224" y="488"/>
                </a:lnTo>
                <a:lnTo>
                  <a:pt x="224" y="488"/>
                </a:lnTo>
                <a:lnTo>
                  <a:pt x="232" y="496"/>
                </a:lnTo>
                <a:lnTo>
                  <a:pt x="232" y="496"/>
                </a:lnTo>
                <a:lnTo>
                  <a:pt x="240" y="496"/>
                </a:lnTo>
                <a:lnTo>
                  <a:pt x="248" y="496"/>
                </a:lnTo>
                <a:lnTo>
                  <a:pt x="248" y="496"/>
                </a:lnTo>
                <a:lnTo>
                  <a:pt x="256" y="480"/>
                </a:lnTo>
                <a:lnTo>
                  <a:pt x="256" y="480"/>
                </a:lnTo>
                <a:lnTo>
                  <a:pt x="264" y="480"/>
                </a:lnTo>
                <a:lnTo>
                  <a:pt x="264" y="480"/>
                </a:lnTo>
                <a:lnTo>
                  <a:pt x="272" y="496"/>
                </a:lnTo>
                <a:lnTo>
                  <a:pt x="280" y="512"/>
                </a:lnTo>
                <a:lnTo>
                  <a:pt x="280" y="512"/>
                </a:lnTo>
                <a:lnTo>
                  <a:pt x="288" y="456"/>
                </a:lnTo>
                <a:lnTo>
                  <a:pt x="288" y="456"/>
                </a:lnTo>
                <a:lnTo>
                  <a:pt x="368" y="472"/>
                </a:lnTo>
                <a:close/>
              </a:path>
            </a:pathLst>
          </a:custGeom>
          <a:solidFill>
            <a:schemeClr val="bg1"/>
          </a:solidFill>
          <a:ln w="6350" cmpd="sng">
            <a:solidFill>
              <a:srgbClr val="000000"/>
            </a:solidFill>
            <a:round/>
            <a:headEnd/>
            <a:tailEnd/>
          </a:ln>
        </p:spPr>
        <p:txBody>
          <a:bodyPr/>
          <a:lstStyle/>
          <a:p>
            <a:endParaRPr lang="en-US" dirty="0"/>
          </a:p>
        </p:txBody>
      </p:sp>
      <p:sp>
        <p:nvSpPr>
          <p:cNvPr id="14" name="Freeform 14"/>
          <p:cNvSpPr>
            <a:spLocks/>
          </p:cNvSpPr>
          <p:nvPr/>
        </p:nvSpPr>
        <p:spPr bwMode="auto">
          <a:xfrm>
            <a:off x="3214591" y="3165475"/>
            <a:ext cx="1050925" cy="833438"/>
          </a:xfrm>
          <a:custGeom>
            <a:avLst/>
            <a:gdLst>
              <a:gd name="T0" fmla="*/ 432 w 584"/>
              <a:gd name="T1" fmla="*/ 456 h 464"/>
              <a:gd name="T2" fmla="*/ 248 w 584"/>
              <a:gd name="T3" fmla="*/ 440 h 464"/>
              <a:gd name="T4" fmla="*/ 48 w 584"/>
              <a:gd name="T5" fmla="*/ 416 h 464"/>
              <a:gd name="T6" fmla="*/ 0 w 584"/>
              <a:gd name="T7" fmla="*/ 408 h 464"/>
              <a:gd name="T8" fmla="*/ 0 w 584"/>
              <a:gd name="T9" fmla="*/ 408 h 464"/>
              <a:gd name="T10" fmla="*/ 56 w 584"/>
              <a:gd name="T11" fmla="*/ 0 h 464"/>
              <a:gd name="T12" fmla="*/ 56 w 584"/>
              <a:gd name="T13" fmla="*/ 0 h 464"/>
              <a:gd name="T14" fmla="*/ 248 w 584"/>
              <a:gd name="T15" fmla="*/ 24 h 464"/>
              <a:gd name="T16" fmla="*/ 384 w 584"/>
              <a:gd name="T17" fmla="*/ 40 h 464"/>
              <a:gd name="T18" fmla="*/ 424 w 584"/>
              <a:gd name="T19" fmla="*/ 40 h 464"/>
              <a:gd name="T20" fmla="*/ 424 w 584"/>
              <a:gd name="T21" fmla="*/ 40 h 464"/>
              <a:gd name="T22" fmla="*/ 584 w 584"/>
              <a:gd name="T23" fmla="*/ 56 h 464"/>
              <a:gd name="T24" fmla="*/ 584 w 584"/>
              <a:gd name="T25" fmla="*/ 56 h 464"/>
              <a:gd name="T26" fmla="*/ 576 w 584"/>
              <a:gd name="T27" fmla="*/ 152 h 464"/>
              <a:gd name="T28" fmla="*/ 552 w 584"/>
              <a:gd name="T29" fmla="*/ 464 h 464"/>
              <a:gd name="T30" fmla="*/ 552 w 584"/>
              <a:gd name="T31" fmla="*/ 464 h 464"/>
              <a:gd name="T32" fmla="*/ 480 w 584"/>
              <a:gd name="T33" fmla="*/ 456 h 464"/>
              <a:gd name="T34" fmla="*/ 432 w 584"/>
              <a:gd name="T35" fmla="*/ 45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4" h="464">
                <a:moveTo>
                  <a:pt x="432" y="456"/>
                </a:moveTo>
                <a:lnTo>
                  <a:pt x="248" y="440"/>
                </a:lnTo>
                <a:lnTo>
                  <a:pt x="48" y="416"/>
                </a:lnTo>
                <a:lnTo>
                  <a:pt x="0" y="408"/>
                </a:lnTo>
                <a:lnTo>
                  <a:pt x="0" y="408"/>
                </a:lnTo>
                <a:lnTo>
                  <a:pt x="56" y="0"/>
                </a:lnTo>
                <a:lnTo>
                  <a:pt x="56" y="0"/>
                </a:lnTo>
                <a:lnTo>
                  <a:pt x="248" y="24"/>
                </a:lnTo>
                <a:lnTo>
                  <a:pt x="384" y="40"/>
                </a:lnTo>
                <a:lnTo>
                  <a:pt x="424" y="40"/>
                </a:lnTo>
                <a:lnTo>
                  <a:pt x="424" y="40"/>
                </a:lnTo>
                <a:lnTo>
                  <a:pt x="584" y="56"/>
                </a:lnTo>
                <a:lnTo>
                  <a:pt x="584" y="56"/>
                </a:lnTo>
                <a:lnTo>
                  <a:pt x="576" y="152"/>
                </a:lnTo>
                <a:lnTo>
                  <a:pt x="552" y="464"/>
                </a:lnTo>
                <a:lnTo>
                  <a:pt x="552" y="464"/>
                </a:lnTo>
                <a:lnTo>
                  <a:pt x="480" y="456"/>
                </a:lnTo>
                <a:lnTo>
                  <a:pt x="432" y="456"/>
                </a:lnTo>
                <a:close/>
              </a:path>
            </a:pathLst>
          </a:custGeom>
          <a:solidFill>
            <a:schemeClr val="bg1"/>
          </a:solidFill>
          <a:ln w="6350" cmpd="sng">
            <a:solidFill>
              <a:srgbClr val="000000"/>
            </a:solidFill>
            <a:round/>
            <a:headEnd/>
            <a:tailEnd/>
          </a:ln>
        </p:spPr>
        <p:txBody>
          <a:bodyPr/>
          <a:lstStyle/>
          <a:p>
            <a:endParaRPr lang="en-US" dirty="0"/>
          </a:p>
        </p:txBody>
      </p:sp>
      <p:sp>
        <p:nvSpPr>
          <p:cNvPr id="15" name="Freeform 15"/>
          <p:cNvSpPr>
            <a:spLocks/>
          </p:cNvSpPr>
          <p:nvPr/>
        </p:nvSpPr>
        <p:spPr bwMode="auto">
          <a:xfrm>
            <a:off x="4063903" y="1782763"/>
            <a:ext cx="952500" cy="604837"/>
          </a:xfrm>
          <a:custGeom>
            <a:avLst/>
            <a:gdLst>
              <a:gd name="T0" fmla="*/ 0 w 529"/>
              <a:gd name="T1" fmla="*/ 312 h 336"/>
              <a:gd name="T2" fmla="*/ 0 w 529"/>
              <a:gd name="T3" fmla="*/ 304 h 336"/>
              <a:gd name="T4" fmla="*/ 0 w 529"/>
              <a:gd name="T5" fmla="*/ 288 h 336"/>
              <a:gd name="T6" fmla="*/ 16 w 529"/>
              <a:gd name="T7" fmla="*/ 96 h 336"/>
              <a:gd name="T8" fmla="*/ 24 w 529"/>
              <a:gd name="T9" fmla="*/ 0 h 336"/>
              <a:gd name="T10" fmla="*/ 24 w 529"/>
              <a:gd name="T11" fmla="*/ 8 h 336"/>
              <a:gd name="T12" fmla="*/ 32 w 529"/>
              <a:gd name="T13" fmla="*/ 8 h 336"/>
              <a:gd name="T14" fmla="*/ 280 w 529"/>
              <a:gd name="T15" fmla="*/ 16 h 336"/>
              <a:gd name="T16" fmla="*/ 441 w 529"/>
              <a:gd name="T17" fmla="*/ 24 h 336"/>
              <a:gd name="T18" fmla="*/ 473 w 529"/>
              <a:gd name="T19" fmla="*/ 24 h 336"/>
              <a:gd name="T20" fmla="*/ 481 w 529"/>
              <a:gd name="T21" fmla="*/ 24 h 336"/>
              <a:gd name="T22" fmla="*/ 481 w 529"/>
              <a:gd name="T23" fmla="*/ 24 h 336"/>
              <a:gd name="T24" fmla="*/ 489 w 529"/>
              <a:gd name="T25" fmla="*/ 56 h 336"/>
              <a:gd name="T26" fmla="*/ 489 w 529"/>
              <a:gd name="T27" fmla="*/ 56 h 336"/>
              <a:gd name="T28" fmla="*/ 489 w 529"/>
              <a:gd name="T29" fmla="*/ 72 h 336"/>
              <a:gd name="T30" fmla="*/ 489 w 529"/>
              <a:gd name="T31" fmla="*/ 112 h 336"/>
              <a:gd name="T32" fmla="*/ 489 w 529"/>
              <a:gd name="T33" fmla="*/ 136 h 336"/>
              <a:gd name="T34" fmla="*/ 497 w 529"/>
              <a:gd name="T35" fmla="*/ 144 h 336"/>
              <a:gd name="T36" fmla="*/ 497 w 529"/>
              <a:gd name="T37" fmla="*/ 144 h 336"/>
              <a:gd name="T38" fmla="*/ 505 w 529"/>
              <a:gd name="T39" fmla="*/ 152 h 336"/>
              <a:gd name="T40" fmla="*/ 505 w 529"/>
              <a:gd name="T41" fmla="*/ 184 h 336"/>
              <a:gd name="T42" fmla="*/ 505 w 529"/>
              <a:gd name="T43" fmla="*/ 200 h 336"/>
              <a:gd name="T44" fmla="*/ 505 w 529"/>
              <a:gd name="T45" fmla="*/ 216 h 336"/>
              <a:gd name="T46" fmla="*/ 505 w 529"/>
              <a:gd name="T47" fmla="*/ 224 h 336"/>
              <a:gd name="T48" fmla="*/ 505 w 529"/>
              <a:gd name="T49" fmla="*/ 224 h 336"/>
              <a:gd name="T50" fmla="*/ 513 w 529"/>
              <a:gd name="T51" fmla="*/ 240 h 336"/>
              <a:gd name="T52" fmla="*/ 513 w 529"/>
              <a:gd name="T53" fmla="*/ 240 h 336"/>
              <a:gd name="T54" fmla="*/ 513 w 529"/>
              <a:gd name="T55" fmla="*/ 256 h 336"/>
              <a:gd name="T56" fmla="*/ 513 w 529"/>
              <a:gd name="T57" fmla="*/ 280 h 336"/>
              <a:gd name="T58" fmla="*/ 513 w 529"/>
              <a:gd name="T59" fmla="*/ 280 h 336"/>
              <a:gd name="T60" fmla="*/ 521 w 529"/>
              <a:gd name="T61" fmla="*/ 288 h 336"/>
              <a:gd name="T62" fmla="*/ 529 w 529"/>
              <a:gd name="T63" fmla="*/ 304 h 336"/>
              <a:gd name="T64" fmla="*/ 529 w 529"/>
              <a:gd name="T65" fmla="*/ 304 h 336"/>
              <a:gd name="T66" fmla="*/ 529 w 529"/>
              <a:gd name="T67" fmla="*/ 328 h 336"/>
              <a:gd name="T68" fmla="*/ 529 w 529"/>
              <a:gd name="T69" fmla="*/ 336 h 336"/>
              <a:gd name="T70" fmla="*/ 505 w 529"/>
              <a:gd name="T71" fmla="*/ 336 h 336"/>
              <a:gd name="T72" fmla="*/ 296 w 529"/>
              <a:gd name="T73" fmla="*/ 328 h 336"/>
              <a:gd name="T74" fmla="*/ 16 w 529"/>
              <a:gd name="T75" fmla="*/ 312 h 336"/>
              <a:gd name="T76" fmla="*/ 0 w 529"/>
              <a:gd name="T77" fmla="*/ 31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9" h="336">
                <a:moveTo>
                  <a:pt x="0" y="312"/>
                </a:moveTo>
                <a:lnTo>
                  <a:pt x="0" y="304"/>
                </a:lnTo>
                <a:lnTo>
                  <a:pt x="0" y="288"/>
                </a:lnTo>
                <a:lnTo>
                  <a:pt x="16" y="96"/>
                </a:lnTo>
                <a:lnTo>
                  <a:pt x="24" y="0"/>
                </a:lnTo>
                <a:lnTo>
                  <a:pt x="24" y="8"/>
                </a:lnTo>
                <a:lnTo>
                  <a:pt x="32" y="8"/>
                </a:lnTo>
                <a:lnTo>
                  <a:pt x="280" y="16"/>
                </a:lnTo>
                <a:lnTo>
                  <a:pt x="441" y="24"/>
                </a:lnTo>
                <a:lnTo>
                  <a:pt x="473" y="24"/>
                </a:lnTo>
                <a:lnTo>
                  <a:pt x="481" y="24"/>
                </a:lnTo>
                <a:lnTo>
                  <a:pt x="481" y="24"/>
                </a:lnTo>
                <a:lnTo>
                  <a:pt x="489" y="56"/>
                </a:lnTo>
                <a:lnTo>
                  <a:pt x="489" y="56"/>
                </a:lnTo>
                <a:lnTo>
                  <a:pt x="489" y="72"/>
                </a:lnTo>
                <a:lnTo>
                  <a:pt x="489" y="112"/>
                </a:lnTo>
                <a:lnTo>
                  <a:pt x="489" y="136"/>
                </a:lnTo>
                <a:lnTo>
                  <a:pt x="497" y="144"/>
                </a:lnTo>
                <a:lnTo>
                  <a:pt x="497" y="144"/>
                </a:lnTo>
                <a:lnTo>
                  <a:pt x="505" y="152"/>
                </a:lnTo>
                <a:lnTo>
                  <a:pt x="505" y="184"/>
                </a:lnTo>
                <a:lnTo>
                  <a:pt x="505" y="200"/>
                </a:lnTo>
                <a:lnTo>
                  <a:pt x="505" y="216"/>
                </a:lnTo>
                <a:lnTo>
                  <a:pt x="505" y="224"/>
                </a:lnTo>
                <a:lnTo>
                  <a:pt x="505" y="224"/>
                </a:lnTo>
                <a:lnTo>
                  <a:pt x="513" y="240"/>
                </a:lnTo>
                <a:lnTo>
                  <a:pt x="513" y="240"/>
                </a:lnTo>
                <a:lnTo>
                  <a:pt x="513" y="256"/>
                </a:lnTo>
                <a:lnTo>
                  <a:pt x="513" y="280"/>
                </a:lnTo>
                <a:lnTo>
                  <a:pt x="513" y="280"/>
                </a:lnTo>
                <a:lnTo>
                  <a:pt x="521" y="288"/>
                </a:lnTo>
                <a:lnTo>
                  <a:pt x="529" y="304"/>
                </a:lnTo>
                <a:lnTo>
                  <a:pt x="529" y="304"/>
                </a:lnTo>
                <a:lnTo>
                  <a:pt x="529" y="328"/>
                </a:lnTo>
                <a:lnTo>
                  <a:pt x="529" y="336"/>
                </a:lnTo>
                <a:lnTo>
                  <a:pt x="505" y="336"/>
                </a:lnTo>
                <a:lnTo>
                  <a:pt x="296" y="328"/>
                </a:lnTo>
                <a:lnTo>
                  <a:pt x="16" y="312"/>
                </a:lnTo>
                <a:lnTo>
                  <a:pt x="0" y="312"/>
                </a:lnTo>
                <a:close/>
              </a:path>
            </a:pathLst>
          </a:custGeom>
          <a:solidFill>
            <a:schemeClr val="bg1"/>
          </a:solidFill>
          <a:ln w="6350" cmpd="sng">
            <a:solidFill>
              <a:srgbClr val="000000"/>
            </a:solidFill>
            <a:round/>
            <a:headEnd/>
            <a:tailEnd/>
          </a:ln>
        </p:spPr>
        <p:txBody>
          <a:bodyPr/>
          <a:lstStyle/>
          <a:p>
            <a:endParaRPr lang="en-US" dirty="0"/>
          </a:p>
        </p:txBody>
      </p:sp>
      <p:sp>
        <p:nvSpPr>
          <p:cNvPr id="16" name="Freeform 16"/>
          <p:cNvSpPr>
            <a:spLocks/>
          </p:cNvSpPr>
          <p:nvPr/>
        </p:nvSpPr>
        <p:spPr bwMode="auto">
          <a:xfrm>
            <a:off x="4021041" y="2343150"/>
            <a:ext cx="1009650" cy="692150"/>
          </a:xfrm>
          <a:custGeom>
            <a:avLst/>
            <a:gdLst>
              <a:gd name="T0" fmla="*/ 432 w 561"/>
              <a:gd name="T1" fmla="*/ 336 h 384"/>
              <a:gd name="T2" fmla="*/ 440 w 561"/>
              <a:gd name="T3" fmla="*/ 344 h 384"/>
              <a:gd name="T4" fmla="*/ 456 w 561"/>
              <a:gd name="T5" fmla="*/ 328 h 384"/>
              <a:gd name="T6" fmla="*/ 497 w 561"/>
              <a:gd name="T7" fmla="*/ 328 h 384"/>
              <a:gd name="T8" fmla="*/ 505 w 561"/>
              <a:gd name="T9" fmla="*/ 336 h 384"/>
              <a:gd name="T10" fmla="*/ 513 w 561"/>
              <a:gd name="T11" fmla="*/ 344 h 384"/>
              <a:gd name="T12" fmla="*/ 529 w 561"/>
              <a:gd name="T13" fmla="*/ 344 h 384"/>
              <a:gd name="T14" fmla="*/ 553 w 561"/>
              <a:gd name="T15" fmla="*/ 376 h 384"/>
              <a:gd name="T16" fmla="*/ 561 w 561"/>
              <a:gd name="T17" fmla="*/ 384 h 384"/>
              <a:gd name="T18" fmla="*/ 561 w 561"/>
              <a:gd name="T19" fmla="*/ 376 h 384"/>
              <a:gd name="T20" fmla="*/ 553 w 561"/>
              <a:gd name="T21" fmla="*/ 360 h 384"/>
              <a:gd name="T22" fmla="*/ 545 w 561"/>
              <a:gd name="T23" fmla="*/ 344 h 384"/>
              <a:gd name="T24" fmla="*/ 561 w 561"/>
              <a:gd name="T25" fmla="*/ 296 h 384"/>
              <a:gd name="T26" fmla="*/ 545 w 561"/>
              <a:gd name="T27" fmla="*/ 296 h 384"/>
              <a:gd name="T28" fmla="*/ 545 w 561"/>
              <a:gd name="T29" fmla="*/ 288 h 384"/>
              <a:gd name="T30" fmla="*/ 553 w 561"/>
              <a:gd name="T31" fmla="*/ 288 h 384"/>
              <a:gd name="T32" fmla="*/ 545 w 561"/>
              <a:gd name="T33" fmla="*/ 272 h 384"/>
              <a:gd name="T34" fmla="*/ 545 w 561"/>
              <a:gd name="T35" fmla="*/ 264 h 384"/>
              <a:gd name="T36" fmla="*/ 561 w 561"/>
              <a:gd name="T37" fmla="*/ 264 h 384"/>
              <a:gd name="T38" fmla="*/ 561 w 561"/>
              <a:gd name="T39" fmla="*/ 80 h 384"/>
              <a:gd name="T40" fmla="*/ 537 w 561"/>
              <a:gd name="T41" fmla="*/ 64 h 384"/>
              <a:gd name="T42" fmla="*/ 529 w 561"/>
              <a:gd name="T43" fmla="*/ 48 h 384"/>
              <a:gd name="T44" fmla="*/ 537 w 561"/>
              <a:gd name="T45" fmla="*/ 40 h 384"/>
              <a:gd name="T46" fmla="*/ 553 w 561"/>
              <a:gd name="T47" fmla="*/ 24 h 384"/>
              <a:gd name="T48" fmla="*/ 553 w 561"/>
              <a:gd name="T49" fmla="*/ 16 h 384"/>
              <a:gd name="T50" fmla="*/ 529 w 561"/>
              <a:gd name="T51" fmla="*/ 24 h 384"/>
              <a:gd name="T52" fmla="*/ 40 w 561"/>
              <a:gd name="T53" fmla="*/ 0 h 384"/>
              <a:gd name="T54" fmla="*/ 24 w 561"/>
              <a:gd name="T55" fmla="*/ 0 h 384"/>
              <a:gd name="T56" fmla="*/ 16 w 561"/>
              <a:gd name="T57" fmla="*/ 96 h 384"/>
              <a:gd name="T58" fmla="*/ 0 w 561"/>
              <a:gd name="T59" fmla="*/ 296 h 384"/>
              <a:gd name="T60" fmla="*/ 208 w 561"/>
              <a:gd name="T61" fmla="*/ 304 h 384"/>
              <a:gd name="T62" fmla="*/ 400 w 561"/>
              <a:gd name="T63" fmla="*/ 31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1" h="384">
                <a:moveTo>
                  <a:pt x="400" y="312"/>
                </a:moveTo>
                <a:lnTo>
                  <a:pt x="432" y="336"/>
                </a:lnTo>
                <a:lnTo>
                  <a:pt x="440" y="344"/>
                </a:lnTo>
                <a:lnTo>
                  <a:pt x="440" y="344"/>
                </a:lnTo>
                <a:lnTo>
                  <a:pt x="448" y="336"/>
                </a:lnTo>
                <a:lnTo>
                  <a:pt x="456" y="328"/>
                </a:lnTo>
                <a:lnTo>
                  <a:pt x="456" y="328"/>
                </a:lnTo>
                <a:lnTo>
                  <a:pt x="497" y="328"/>
                </a:lnTo>
                <a:lnTo>
                  <a:pt x="497" y="328"/>
                </a:lnTo>
                <a:lnTo>
                  <a:pt x="505" y="336"/>
                </a:lnTo>
                <a:lnTo>
                  <a:pt x="505" y="336"/>
                </a:lnTo>
                <a:lnTo>
                  <a:pt x="513" y="344"/>
                </a:lnTo>
                <a:lnTo>
                  <a:pt x="521" y="344"/>
                </a:lnTo>
                <a:lnTo>
                  <a:pt x="529" y="344"/>
                </a:lnTo>
                <a:lnTo>
                  <a:pt x="545" y="360"/>
                </a:lnTo>
                <a:lnTo>
                  <a:pt x="553" y="376"/>
                </a:lnTo>
                <a:lnTo>
                  <a:pt x="553" y="384"/>
                </a:lnTo>
                <a:lnTo>
                  <a:pt x="561" y="384"/>
                </a:lnTo>
                <a:lnTo>
                  <a:pt x="561" y="384"/>
                </a:lnTo>
                <a:lnTo>
                  <a:pt x="561" y="376"/>
                </a:lnTo>
                <a:lnTo>
                  <a:pt x="561" y="376"/>
                </a:lnTo>
                <a:lnTo>
                  <a:pt x="553" y="360"/>
                </a:lnTo>
                <a:lnTo>
                  <a:pt x="545" y="344"/>
                </a:lnTo>
                <a:lnTo>
                  <a:pt x="545" y="344"/>
                </a:lnTo>
                <a:lnTo>
                  <a:pt x="545" y="336"/>
                </a:lnTo>
                <a:lnTo>
                  <a:pt x="561" y="296"/>
                </a:lnTo>
                <a:lnTo>
                  <a:pt x="561" y="296"/>
                </a:lnTo>
                <a:lnTo>
                  <a:pt x="545" y="296"/>
                </a:lnTo>
                <a:lnTo>
                  <a:pt x="545" y="296"/>
                </a:lnTo>
                <a:lnTo>
                  <a:pt x="545" y="288"/>
                </a:lnTo>
                <a:lnTo>
                  <a:pt x="553" y="288"/>
                </a:lnTo>
                <a:lnTo>
                  <a:pt x="553" y="288"/>
                </a:lnTo>
                <a:lnTo>
                  <a:pt x="553" y="280"/>
                </a:lnTo>
                <a:lnTo>
                  <a:pt x="545" y="272"/>
                </a:lnTo>
                <a:lnTo>
                  <a:pt x="545" y="264"/>
                </a:lnTo>
                <a:lnTo>
                  <a:pt x="545" y="264"/>
                </a:lnTo>
                <a:lnTo>
                  <a:pt x="561" y="264"/>
                </a:lnTo>
                <a:lnTo>
                  <a:pt x="561" y="264"/>
                </a:lnTo>
                <a:lnTo>
                  <a:pt x="561" y="80"/>
                </a:lnTo>
                <a:lnTo>
                  <a:pt x="561" y="80"/>
                </a:lnTo>
                <a:lnTo>
                  <a:pt x="553" y="80"/>
                </a:lnTo>
                <a:lnTo>
                  <a:pt x="537" y="64"/>
                </a:lnTo>
                <a:lnTo>
                  <a:pt x="529" y="56"/>
                </a:lnTo>
                <a:lnTo>
                  <a:pt x="529" y="48"/>
                </a:lnTo>
                <a:lnTo>
                  <a:pt x="537" y="48"/>
                </a:lnTo>
                <a:lnTo>
                  <a:pt x="537" y="40"/>
                </a:lnTo>
                <a:lnTo>
                  <a:pt x="553" y="24"/>
                </a:lnTo>
                <a:lnTo>
                  <a:pt x="553" y="24"/>
                </a:lnTo>
                <a:lnTo>
                  <a:pt x="545" y="24"/>
                </a:lnTo>
                <a:lnTo>
                  <a:pt x="553" y="16"/>
                </a:lnTo>
                <a:lnTo>
                  <a:pt x="553" y="24"/>
                </a:lnTo>
                <a:lnTo>
                  <a:pt x="529" y="24"/>
                </a:lnTo>
                <a:lnTo>
                  <a:pt x="320" y="16"/>
                </a:lnTo>
                <a:lnTo>
                  <a:pt x="40" y="0"/>
                </a:lnTo>
                <a:lnTo>
                  <a:pt x="24" y="0"/>
                </a:lnTo>
                <a:lnTo>
                  <a:pt x="24" y="0"/>
                </a:lnTo>
                <a:lnTo>
                  <a:pt x="16" y="96"/>
                </a:lnTo>
                <a:lnTo>
                  <a:pt x="16" y="96"/>
                </a:lnTo>
                <a:lnTo>
                  <a:pt x="0" y="296"/>
                </a:lnTo>
                <a:lnTo>
                  <a:pt x="0" y="296"/>
                </a:lnTo>
                <a:lnTo>
                  <a:pt x="8" y="296"/>
                </a:lnTo>
                <a:lnTo>
                  <a:pt x="208" y="304"/>
                </a:lnTo>
                <a:lnTo>
                  <a:pt x="352" y="312"/>
                </a:lnTo>
                <a:lnTo>
                  <a:pt x="400" y="312"/>
                </a:lnTo>
                <a:close/>
              </a:path>
            </a:pathLst>
          </a:custGeom>
          <a:solidFill>
            <a:schemeClr val="bg1"/>
          </a:solidFill>
          <a:ln w="6350" cmpd="sng">
            <a:solidFill>
              <a:srgbClr val="000000"/>
            </a:solidFill>
            <a:round/>
            <a:headEnd/>
            <a:tailEnd/>
          </a:ln>
        </p:spPr>
        <p:txBody>
          <a:bodyPr/>
          <a:lstStyle/>
          <a:p>
            <a:endParaRPr lang="en-US" dirty="0"/>
          </a:p>
        </p:txBody>
      </p:sp>
      <p:sp>
        <p:nvSpPr>
          <p:cNvPr id="17" name="Freeform 17"/>
          <p:cNvSpPr>
            <a:spLocks/>
          </p:cNvSpPr>
          <p:nvPr/>
        </p:nvSpPr>
        <p:spPr bwMode="auto">
          <a:xfrm>
            <a:off x="3976591" y="2876550"/>
            <a:ext cx="1196975" cy="588963"/>
          </a:xfrm>
          <a:custGeom>
            <a:avLst/>
            <a:gdLst>
              <a:gd name="T0" fmla="*/ 665 w 665"/>
              <a:gd name="T1" fmla="*/ 328 h 328"/>
              <a:gd name="T2" fmla="*/ 649 w 665"/>
              <a:gd name="T3" fmla="*/ 304 h 328"/>
              <a:gd name="T4" fmla="*/ 649 w 665"/>
              <a:gd name="T5" fmla="*/ 304 h 328"/>
              <a:gd name="T6" fmla="*/ 641 w 665"/>
              <a:gd name="T7" fmla="*/ 296 h 328"/>
              <a:gd name="T8" fmla="*/ 641 w 665"/>
              <a:gd name="T9" fmla="*/ 296 h 328"/>
              <a:gd name="T10" fmla="*/ 641 w 665"/>
              <a:gd name="T11" fmla="*/ 288 h 328"/>
              <a:gd name="T12" fmla="*/ 633 w 665"/>
              <a:gd name="T13" fmla="*/ 264 h 328"/>
              <a:gd name="T14" fmla="*/ 625 w 665"/>
              <a:gd name="T15" fmla="*/ 264 h 328"/>
              <a:gd name="T16" fmla="*/ 625 w 665"/>
              <a:gd name="T17" fmla="*/ 232 h 328"/>
              <a:gd name="T18" fmla="*/ 625 w 665"/>
              <a:gd name="T19" fmla="*/ 224 h 328"/>
              <a:gd name="T20" fmla="*/ 625 w 665"/>
              <a:gd name="T21" fmla="*/ 216 h 328"/>
              <a:gd name="T22" fmla="*/ 625 w 665"/>
              <a:gd name="T23" fmla="*/ 216 h 328"/>
              <a:gd name="T24" fmla="*/ 625 w 665"/>
              <a:gd name="T25" fmla="*/ 208 h 328"/>
              <a:gd name="T26" fmla="*/ 625 w 665"/>
              <a:gd name="T27" fmla="*/ 208 h 328"/>
              <a:gd name="T28" fmla="*/ 617 w 665"/>
              <a:gd name="T29" fmla="*/ 184 h 328"/>
              <a:gd name="T30" fmla="*/ 617 w 665"/>
              <a:gd name="T31" fmla="*/ 176 h 328"/>
              <a:gd name="T32" fmla="*/ 609 w 665"/>
              <a:gd name="T33" fmla="*/ 176 h 328"/>
              <a:gd name="T34" fmla="*/ 609 w 665"/>
              <a:gd name="T35" fmla="*/ 160 h 328"/>
              <a:gd name="T36" fmla="*/ 609 w 665"/>
              <a:gd name="T37" fmla="*/ 128 h 328"/>
              <a:gd name="T38" fmla="*/ 593 w 665"/>
              <a:gd name="T39" fmla="*/ 120 h 328"/>
              <a:gd name="T40" fmla="*/ 585 w 665"/>
              <a:gd name="T41" fmla="*/ 112 h 328"/>
              <a:gd name="T42" fmla="*/ 585 w 665"/>
              <a:gd name="T43" fmla="*/ 104 h 328"/>
              <a:gd name="T44" fmla="*/ 585 w 665"/>
              <a:gd name="T45" fmla="*/ 104 h 328"/>
              <a:gd name="T46" fmla="*/ 585 w 665"/>
              <a:gd name="T47" fmla="*/ 96 h 328"/>
              <a:gd name="T48" fmla="*/ 585 w 665"/>
              <a:gd name="T49" fmla="*/ 88 h 328"/>
              <a:gd name="T50" fmla="*/ 585 w 665"/>
              <a:gd name="T51" fmla="*/ 88 h 328"/>
              <a:gd name="T52" fmla="*/ 585 w 665"/>
              <a:gd name="T53" fmla="*/ 88 h 328"/>
              <a:gd name="T54" fmla="*/ 569 w 665"/>
              <a:gd name="T55" fmla="*/ 72 h 328"/>
              <a:gd name="T56" fmla="*/ 569 w 665"/>
              <a:gd name="T57" fmla="*/ 64 h 328"/>
              <a:gd name="T58" fmla="*/ 553 w 665"/>
              <a:gd name="T59" fmla="*/ 48 h 328"/>
              <a:gd name="T60" fmla="*/ 545 w 665"/>
              <a:gd name="T61" fmla="*/ 48 h 328"/>
              <a:gd name="T62" fmla="*/ 537 w 665"/>
              <a:gd name="T63" fmla="*/ 48 h 328"/>
              <a:gd name="T64" fmla="*/ 529 w 665"/>
              <a:gd name="T65" fmla="*/ 40 h 328"/>
              <a:gd name="T66" fmla="*/ 529 w 665"/>
              <a:gd name="T67" fmla="*/ 40 h 328"/>
              <a:gd name="T68" fmla="*/ 521 w 665"/>
              <a:gd name="T69" fmla="*/ 32 h 328"/>
              <a:gd name="T70" fmla="*/ 521 w 665"/>
              <a:gd name="T71" fmla="*/ 32 h 328"/>
              <a:gd name="T72" fmla="*/ 480 w 665"/>
              <a:gd name="T73" fmla="*/ 32 h 328"/>
              <a:gd name="T74" fmla="*/ 480 w 665"/>
              <a:gd name="T75" fmla="*/ 32 h 328"/>
              <a:gd name="T76" fmla="*/ 472 w 665"/>
              <a:gd name="T77" fmla="*/ 40 h 328"/>
              <a:gd name="T78" fmla="*/ 464 w 665"/>
              <a:gd name="T79" fmla="*/ 48 h 328"/>
              <a:gd name="T80" fmla="*/ 464 w 665"/>
              <a:gd name="T81" fmla="*/ 48 h 328"/>
              <a:gd name="T82" fmla="*/ 456 w 665"/>
              <a:gd name="T83" fmla="*/ 40 h 328"/>
              <a:gd name="T84" fmla="*/ 424 w 665"/>
              <a:gd name="T85" fmla="*/ 16 h 328"/>
              <a:gd name="T86" fmla="*/ 424 w 665"/>
              <a:gd name="T87" fmla="*/ 16 h 328"/>
              <a:gd name="T88" fmla="*/ 301 w 665"/>
              <a:gd name="T89" fmla="*/ 12 h 328"/>
              <a:gd name="T90" fmla="*/ 57 w 665"/>
              <a:gd name="T91" fmla="*/ 0 h 328"/>
              <a:gd name="T92" fmla="*/ 24 w 665"/>
              <a:gd name="T93" fmla="*/ 0 h 328"/>
              <a:gd name="T94" fmla="*/ 24 w 665"/>
              <a:gd name="T95" fmla="*/ 0 h 328"/>
              <a:gd name="T96" fmla="*/ 0 w 665"/>
              <a:gd name="T97" fmla="*/ 200 h 328"/>
              <a:gd name="T98" fmla="*/ 0 w 665"/>
              <a:gd name="T99" fmla="*/ 200 h 328"/>
              <a:gd name="T100" fmla="*/ 160 w 665"/>
              <a:gd name="T101" fmla="*/ 216 h 328"/>
              <a:gd name="T102" fmla="*/ 160 w 665"/>
              <a:gd name="T103" fmla="*/ 216 h 328"/>
              <a:gd name="T104" fmla="*/ 152 w 665"/>
              <a:gd name="T105" fmla="*/ 312 h 328"/>
              <a:gd name="T106" fmla="*/ 152 w 665"/>
              <a:gd name="T107" fmla="*/ 312 h 328"/>
              <a:gd name="T108" fmla="*/ 184 w 665"/>
              <a:gd name="T109" fmla="*/ 320 h 328"/>
              <a:gd name="T110" fmla="*/ 424 w 665"/>
              <a:gd name="T111" fmla="*/ 328 h 328"/>
              <a:gd name="T112" fmla="*/ 649 w 665"/>
              <a:gd name="T113" fmla="*/ 328 h 328"/>
              <a:gd name="T114" fmla="*/ 665 w 665"/>
              <a:gd name="T115"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5" h="328">
                <a:moveTo>
                  <a:pt x="665" y="328"/>
                </a:moveTo>
                <a:lnTo>
                  <a:pt x="649" y="304"/>
                </a:lnTo>
                <a:lnTo>
                  <a:pt x="649" y="304"/>
                </a:lnTo>
                <a:lnTo>
                  <a:pt x="641" y="296"/>
                </a:lnTo>
                <a:lnTo>
                  <a:pt x="641" y="296"/>
                </a:lnTo>
                <a:lnTo>
                  <a:pt x="641" y="288"/>
                </a:lnTo>
                <a:lnTo>
                  <a:pt x="633" y="264"/>
                </a:lnTo>
                <a:lnTo>
                  <a:pt x="625" y="264"/>
                </a:lnTo>
                <a:lnTo>
                  <a:pt x="625" y="232"/>
                </a:lnTo>
                <a:lnTo>
                  <a:pt x="625" y="224"/>
                </a:lnTo>
                <a:lnTo>
                  <a:pt x="625" y="216"/>
                </a:lnTo>
                <a:lnTo>
                  <a:pt x="625" y="216"/>
                </a:lnTo>
                <a:lnTo>
                  <a:pt x="625" y="208"/>
                </a:lnTo>
                <a:lnTo>
                  <a:pt x="625" y="208"/>
                </a:lnTo>
                <a:lnTo>
                  <a:pt x="617" y="184"/>
                </a:lnTo>
                <a:lnTo>
                  <a:pt x="617" y="176"/>
                </a:lnTo>
                <a:lnTo>
                  <a:pt x="609" y="176"/>
                </a:lnTo>
                <a:lnTo>
                  <a:pt x="609" y="160"/>
                </a:lnTo>
                <a:lnTo>
                  <a:pt x="609" y="128"/>
                </a:lnTo>
                <a:lnTo>
                  <a:pt x="593" y="120"/>
                </a:lnTo>
                <a:lnTo>
                  <a:pt x="585" y="112"/>
                </a:lnTo>
                <a:lnTo>
                  <a:pt x="585" y="104"/>
                </a:lnTo>
                <a:lnTo>
                  <a:pt x="585" y="104"/>
                </a:lnTo>
                <a:lnTo>
                  <a:pt x="585" y="96"/>
                </a:lnTo>
                <a:lnTo>
                  <a:pt x="585" y="88"/>
                </a:lnTo>
                <a:lnTo>
                  <a:pt x="585" y="88"/>
                </a:lnTo>
                <a:lnTo>
                  <a:pt x="585" y="88"/>
                </a:lnTo>
                <a:lnTo>
                  <a:pt x="569" y="72"/>
                </a:lnTo>
                <a:lnTo>
                  <a:pt x="569" y="64"/>
                </a:lnTo>
                <a:lnTo>
                  <a:pt x="553" y="48"/>
                </a:lnTo>
                <a:lnTo>
                  <a:pt x="545" y="48"/>
                </a:lnTo>
                <a:lnTo>
                  <a:pt x="537" y="48"/>
                </a:lnTo>
                <a:lnTo>
                  <a:pt x="529" y="40"/>
                </a:lnTo>
                <a:lnTo>
                  <a:pt x="529" y="40"/>
                </a:lnTo>
                <a:lnTo>
                  <a:pt x="521" y="32"/>
                </a:lnTo>
                <a:lnTo>
                  <a:pt x="521" y="32"/>
                </a:lnTo>
                <a:lnTo>
                  <a:pt x="480" y="32"/>
                </a:lnTo>
                <a:lnTo>
                  <a:pt x="480" y="32"/>
                </a:lnTo>
                <a:lnTo>
                  <a:pt x="472" y="40"/>
                </a:lnTo>
                <a:lnTo>
                  <a:pt x="464" y="48"/>
                </a:lnTo>
                <a:lnTo>
                  <a:pt x="464" y="48"/>
                </a:lnTo>
                <a:lnTo>
                  <a:pt x="456" y="40"/>
                </a:lnTo>
                <a:lnTo>
                  <a:pt x="424" y="16"/>
                </a:lnTo>
                <a:lnTo>
                  <a:pt x="424" y="16"/>
                </a:lnTo>
                <a:lnTo>
                  <a:pt x="301" y="12"/>
                </a:lnTo>
                <a:lnTo>
                  <a:pt x="57" y="0"/>
                </a:lnTo>
                <a:lnTo>
                  <a:pt x="24" y="0"/>
                </a:lnTo>
                <a:lnTo>
                  <a:pt x="24" y="0"/>
                </a:lnTo>
                <a:lnTo>
                  <a:pt x="0" y="200"/>
                </a:lnTo>
                <a:lnTo>
                  <a:pt x="0" y="200"/>
                </a:lnTo>
                <a:lnTo>
                  <a:pt x="160" y="216"/>
                </a:lnTo>
                <a:lnTo>
                  <a:pt x="160" y="216"/>
                </a:lnTo>
                <a:lnTo>
                  <a:pt x="152" y="312"/>
                </a:lnTo>
                <a:lnTo>
                  <a:pt x="152" y="312"/>
                </a:lnTo>
                <a:lnTo>
                  <a:pt x="184" y="320"/>
                </a:lnTo>
                <a:lnTo>
                  <a:pt x="424" y="328"/>
                </a:lnTo>
                <a:lnTo>
                  <a:pt x="649" y="328"/>
                </a:lnTo>
                <a:lnTo>
                  <a:pt x="665" y="328"/>
                </a:lnTo>
                <a:close/>
              </a:path>
            </a:pathLst>
          </a:custGeom>
          <a:solidFill>
            <a:schemeClr val="bg1"/>
          </a:solidFill>
          <a:ln w="6350" cmpd="sng">
            <a:solidFill>
              <a:srgbClr val="000000"/>
            </a:solidFill>
            <a:round/>
            <a:headEnd/>
            <a:tailEnd/>
          </a:ln>
        </p:spPr>
        <p:txBody>
          <a:bodyPr/>
          <a:lstStyle/>
          <a:p>
            <a:endParaRPr lang="en-US" dirty="0"/>
          </a:p>
        </p:txBody>
      </p:sp>
      <p:sp>
        <p:nvSpPr>
          <p:cNvPr id="18" name="Freeform 18"/>
          <p:cNvSpPr>
            <a:spLocks/>
          </p:cNvSpPr>
          <p:nvPr/>
        </p:nvSpPr>
        <p:spPr bwMode="auto">
          <a:xfrm>
            <a:off x="4155978" y="3429000"/>
            <a:ext cx="1143000" cy="574675"/>
          </a:xfrm>
          <a:custGeom>
            <a:avLst/>
            <a:gdLst>
              <a:gd name="T0" fmla="*/ 0 w 593"/>
              <a:gd name="T1" fmla="*/ 312 h 320"/>
              <a:gd name="T2" fmla="*/ 24 w 593"/>
              <a:gd name="T3" fmla="*/ 0 h 320"/>
              <a:gd name="T4" fmla="*/ 24 w 593"/>
              <a:gd name="T5" fmla="*/ 0 h 320"/>
              <a:gd name="T6" fmla="*/ 56 w 593"/>
              <a:gd name="T7" fmla="*/ 8 h 320"/>
              <a:gd name="T8" fmla="*/ 296 w 593"/>
              <a:gd name="T9" fmla="*/ 16 h 320"/>
              <a:gd name="T10" fmla="*/ 521 w 593"/>
              <a:gd name="T11" fmla="*/ 16 h 320"/>
              <a:gd name="T12" fmla="*/ 537 w 593"/>
              <a:gd name="T13" fmla="*/ 16 h 320"/>
              <a:gd name="T14" fmla="*/ 529 w 593"/>
              <a:gd name="T15" fmla="*/ 16 h 320"/>
              <a:gd name="T16" fmla="*/ 545 w 593"/>
              <a:gd name="T17" fmla="*/ 24 h 320"/>
              <a:gd name="T18" fmla="*/ 553 w 593"/>
              <a:gd name="T19" fmla="*/ 32 h 320"/>
              <a:gd name="T20" fmla="*/ 553 w 593"/>
              <a:gd name="T21" fmla="*/ 32 h 320"/>
              <a:gd name="T22" fmla="*/ 561 w 593"/>
              <a:gd name="T23" fmla="*/ 24 h 320"/>
              <a:gd name="T24" fmla="*/ 561 w 593"/>
              <a:gd name="T25" fmla="*/ 32 h 320"/>
              <a:gd name="T26" fmla="*/ 569 w 593"/>
              <a:gd name="T27" fmla="*/ 32 h 320"/>
              <a:gd name="T28" fmla="*/ 569 w 593"/>
              <a:gd name="T29" fmla="*/ 40 h 320"/>
              <a:gd name="T30" fmla="*/ 569 w 593"/>
              <a:gd name="T31" fmla="*/ 48 h 320"/>
              <a:gd name="T32" fmla="*/ 553 w 593"/>
              <a:gd name="T33" fmla="*/ 56 h 320"/>
              <a:gd name="T34" fmla="*/ 553 w 593"/>
              <a:gd name="T35" fmla="*/ 56 h 320"/>
              <a:gd name="T36" fmla="*/ 553 w 593"/>
              <a:gd name="T37" fmla="*/ 64 h 320"/>
              <a:gd name="T38" fmla="*/ 553 w 593"/>
              <a:gd name="T39" fmla="*/ 64 h 320"/>
              <a:gd name="T40" fmla="*/ 569 w 593"/>
              <a:gd name="T41" fmla="*/ 72 h 320"/>
              <a:gd name="T42" fmla="*/ 569 w 593"/>
              <a:gd name="T43" fmla="*/ 80 h 320"/>
              <a:gd name="T44" fmla="*/ 569 w 593"/>
              <a:gd name="T45" fmla="*/ 88 h 320"/>
              <a:gd name="T46" fmla="*/ 569 w 593"/>
              <a:gd name="T47" fmla="*/ 88 h 320"/>
              <a:gd name="T48" fmla="*/ 577 w 593"/>
              <a:gd name="T49" fmla="*/ 104 h 320"/>
              <a:gd name="T50" fmla="*/ 577 w 593"/>
              <a:gd name="T51" fmla="*/ 104 h 320"/>
              <a:gd name="T52" fmla="*/ 593 w 593"/>
              <a:gd name="T53" fmla="*/ 104 h 320"/>
              <a:gd name="T54" fmla="*/ 593 w 593"/>
              <a:gd name="T55" fmla="*/ 104 h 320"/>
              <a:gd name="T56" fmla="*/ 593 w 593"/>
              <a:gd name="T57" fmla="*/ 320 h 320"/>
              <a:gd name="T58" fmla="*/ 593 w 593"/>
              <a:gd name="T59" fmla="*/ 320 h 320"/>
              <a:gd name="T60" fmla="*/ 529 w 593"/>
              <a:gd name="T61" fmla="*/ 320 h 320"/>
              <a:gd name="T62" fmla="*/ 369 w 593"/>
              <a:gd name="T63" fmla="*/ 320 h 320"/>
              <a:gd name="T64" fmla="*/ 56 w 593"/>
              <a:gd name="T65" fmla="*/ 312 h 320"/>
              <a:gd name="T66" fmla="*/ 0 w 593"/>
              <a:gd name="T67" fmla="*/ 31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3" h="320">
                <a:moveTo>
                  <a:pt x="0" y="312"/>
                </a:moveTo>
                <a:lnTo>
                  <a:pt x="24" y="0"/>
                </a:lnTo>
                <a:lnTo>
                  <a:pt x="24" y="0"/>
                </a:lnTo>
                <a:lnTo>
                  <a:pt x="56" y="8"/>
                </a:lnTo>
                <a:lnTo>
                  <a:pt x="296" y="16"/>
                </a:lnTo>
                <a:lnTo>
                  <a:pt x="521" y="16"/>
                </a:lnTo>
                <a:lnTo>
                  <a:pt x="537" y="16"/>
                </a:lnTo>
                <a:lnTo>
                  <a:pt x="529" y="16"/>
                </a:lnTo>
                <a:lnTo>
                  <a:pt x="545" y="24"/>
                </a:lnTo>
                <a:lnTo>
                  <a:pt x="553" y="32"/>
                </a:lnTo>
                <a:lnTo>
                  <a:pt x="553" y="32"/>
                </a:lnTo>
                <a:lnTo>
                  <a:pt x="561" y="24"/>
                </a:lnTo>
                <a:lnTo>
                  <a:pt x="561" y="32"/>
                </a:lnTo>
                <a:lnTo>
                  <a:pt x="569" y="32"/>
                </a:lnTo>
                <a:lnTo>
                  <a:pt x="569" y="40"/>
                </a:lnTo>
                <a:lnTo>
                  <a:pt x="569" y="48"/>
                </a:lnTo>
                <a:lnTo>
                  <a:pt x="553" y="56"/>
                </a:lnTo>
                <a:lnTo>
                  <a:pt x="553" y="56"/>
                </a:lnTo>
                <a:lnTo>
                  <a:pt x="553" y="64"/>
                </a:lnTo>
                <a:lnTo>
                  <a:pt x="553" y="64"/>
                </a:lnTo>
                <a:lnTo>
                  <a:pt x="569" y="72"/>
                </a:lnTo>
                <a:lnTo>
                  <a:pt x="569" y="80"/>
                </a:lnTo>
                <a:lnTo>
                  <a:pt x="569" y="88"/>
                </a:lnTo>
                <a:lnTo>
                  <a:pt x="569" y="88"/>
                </a:lnTo>
                <a:lnTo>
                  <a:pt x="577" y="104"/>
                </a:lnTo>
                <a:lnTo>
                  <a:pt x="577" y="104"/>
                </a:lnTo>
                <a:lnTo>
                  <a:pt x="593" y="104"/>
                </a:lnTo>
                <a:lnTo>
                  <a:pt x="593" y="104"/>
                </a:lnTo>
                <a:lnTo>
                  <a:pt x="593" y="320"/>
                </a:lnTo>
                <a:lnTo>
                  <a:pt x="593" y="320"/>
                </a:lnTo>
                <a:lnTo>
                  <a:pt x="529" y="320"/>
                </a:lnTo>
                <a:lnTo>
                  <a:pt x="369" y="320"/>
                </a:lnTo>
                <a:lnTo>
                  <a:pt x="56" y="312"/>
                </a:lnTo>
                <a:lnTo>
                  <a:pt x="0" y="312"/>
                </a:lnTo>
                <a:close/>
              </a:path>
            </a:pathLst>
          </a:custGeom>
          <a:solidFill>
            <a:schemeClr val="bg1"/>
          </a:solidFill>
          <a:ln w="6350" cmpd="sng">
            <a:solidFill>
              <a:srgbClr val="000000"/>
            </a:solidFill>
            <a:round/>
            <a:headEnd/>
            <a:tailEnd/>
          </a:ln>
        </p:spPr>
        <p:txBody>
          <a:bodyPr/>
          <a:lstStyle/>
          <a:p>
            <a:endParaRPr lang="en-US" dirty="0"/>
          </a:p>
        </p:txBody>
      </p:sp>
      <p:sp>
        <p:nvSpPr>
          <p:cNvPr id="19" name="Freeform 19"/>
          <p:cNvSpPr>
            <a:spLocks/>
          </p:cNvSpPr>
          <p:nvPr/>
        </p:nvSpPr>
        <p:spPr bwMode="auto">
          <a:xfrm>
            <a:off x="4063903" y="3984625"/>
            <a:ext cx="1255713" cy="647700"/>
          </a:xfrm>
          <a:custGeom>
            <a:avLst/>
            <a:gdLst>
              <a:gd name="T0" fmla="*/ 240 w 697"/>
              <a:gd name="T1" fmla="*/ 264 h 360"/>
              <a:gd name="T2" fmla="*/ 248 w 697"/>
              <a:gd name="T3" fmla="*/ 264 h 360"/>
              <a:gd name="T4" fmla="*/ 264 w 697"/>
              <a:gd name="T5" fmla="*/ 280 h 360"/>
              <a:gd name="T6" fmla="*/ 272 w 697"/>
              <a:gd name="T7" fmla="*/ 280 h 360"/>
              <a:gd name="T8" fmla="*/ 288 w 697"/>
              <a:gd name="T9" fmla="*/ 280 h 360"/>
              <a:gd name="T10" fmla="*/ 296 w 697"/>
              <a:gd name="T11" fmla="*/ 272 h 360"/>
              <a:gd name="T12" fmla="*/ 312 w 697"/>
              <a:gd name="T13" fmla="*/ 304 h 360"/>
              <a:gd name="T14" fmla="*/ 328 w 697"/>
              <a:gd name="T15" fmla="*/ 304 h 360"/>
              <a:gd name="T16" fmla="*/ 344 w 697"/>
              <a:gd name="T17" fmla="*/ 312 h 360"/>
              <a:gd name="T18" fmla="*/ 360 w 697"/>
              <a:gd name="T19" fmla="*/ 304 h 360"/>
              <a:gd name="T20" fmla="*/ 368 w 697"/>
              <a:gd name="T21" fmla="*/ 320 h 360"/>
              <a:gd name="T22" fmla="*/ 376 w 697"/>
              <a:gd name="T23" fmla="*/ 312 h 360"/>
              <a:gd name="T24" fmla="*/ 384 w 697"/>
              <a:gd name="T25" fmla="*/ 312 h 360"/>
              <a:gd name="T26" fmla="*/ 392 w 697"/>
              <a:gd name="T27" fmla="*/ 304 h 360"/>
              <a:gd name="T28" fmla="*/ 392 w 697"/>
              <a:gd name="T29" fmla="*/ 320 h 360"/>
              <a:gd name="T30" fmla="*/ 408 w 697"/>
              <a:gd name="T31" fmla="*/ 320 h 360"/>
              <a:gd name="T32" fmla="*/ 408 w 697"/>
              <a:gd name="T33" fmla="*/ 328 h 360"/>
              <a:gd name="T34" fmla="*/ 416 w 697"/>
              <a:gd name="T35" fmla="*/ 336 h 360"/>
              <a:gd name="T36" fmla="*/ 424 w 697"/>
              <a:gd name="T37" fmla="*/ 328 h 360"/>
              <a:gd name="T38" fmla="*/ 432 w 697"/>
              <a:gd name="T39" fmla="*/ 328 h 360"/>
              <a:gd name="T40" fmla="*/ 441 w 697"/>
              <a:gd name="T41" fmla="*/ 336 h 360"/>
              <a:gd name="T42" fmla="*/ 449 w 697"/>
              <a:gd name="T43" fmla="*/ 336 h 360"/>
              <a:gd name="T44" fmla="*/ 457 w 697"/>
              <a:gd name="T45" fmla="*/ 344 h 360"/>
              <a:gd name="T46" fmla="*/ 465 w 697"/>
              <a:gd name="T47" fmla="*/ 328 h 360"/>
              <a:gd name="T48" fmla="*/ 473 w 697"/>
              <a:gd name="T49" fmla="*/ 352 h 360"/>
              <a:gd name="T50" fmla="*/ 473 w 697"/>
              <a:gd name="T51" fmla="*/ 352 h 360"/>
              <a:gd name="T52" fmla="*/ 481 w 697"/>
              <a:gd name="T53" fmla="*/ 344 h 360"/>
              <a:gd name="T54" fmla="*/ 489 w 697"/>
              <a:gd name="T55" fmla="*/ 328 h 360"/>
              <a:gd name="T56" fmla="*/ 505 w 697"/>
              <a:gd name="T57" fmla="*/ 336 h 360"/>
              <a:gd name="T58" fmla="*/ 513 w 697"/>
              <a:gd name="T59" fmla="*/ 336 h 360"/>
              <a:gd name="T60" fmla="*/ 513 w 697"/>
              <a:gd name="T61" fmla="*/ 344 h 360"/>
              <a:gd name="T62" fmla="*/ 545 w 697"/>
              <a:gd name="T63" fmla="*/ 360 h 360"/>
              <a:gd name="T64" fmla="*/ 577 w 697"/>
              <a:gd name="T65" fmla="*/ 336 h 360"/>
              <a:gd name="T66" fmla="*/ 585 w 697"/>
              <a:gd name="T67" fmla="*/ 344 h 360"/>
              <a:gd name="T68" fmla="*/ 593 w 697"/>
              <a:gd name="T69" fmla="*/ 336 h 360"/>
              <a:gd name="T70" fmla="*/ 593 w 697"/>
              <a:gd name="T71" fmla="*/ 328 h 360"/>
              <a:gd name="T72" fmla="*/ 593 w 697"/>
              <a:gd name="T73" fmla="*/ 328 h 360"/>
              <a:gd name="T74" fmla="*/ 609 w 697"/>
              <a:gd name="T75" fmla="*/ 344 h 360"/>
              <a:gd name="T76" fmla="*/ 617 w 697"/>
              <a:gd name="T77" fmla="*/ 344 h 360"/>
              <a:gd name="T78" fmla="*/ 641 w 697"/>
              <a:gd name="T79" fmla="*/ 328 h 360"/>
              <a:gd name="T80" fmla="*/ 641 w 697"/>
              <a:gd name="T81" fmla="*/ 336 h 360"/>
              <a:gd name="T82" fmla="*/ 665 w 697"/>
              <a:gd name="T83" fmla="*/ 352 h 360"/>
              <a:gd name="T84" fmla="*/ 689 w 697"/>
              <a:gd name="T85" fmla="*/ 360 h 360"/>
              <a:gd name="T86" fmla="*/ 697 w 697"/>
              <a:gd name="T87" fmla="*/ 184 h 360"/>
              <a:gd name="T88" fmla="*/ 681 w 697"/>
              <a:gd name="T89" fmla="*/ 72 h 360"/>
              <a:gd name="T90" fmla="*/ 673 w 697"/>
              <a:gd name="T91" fmla="*/ 16 h 360"/>
              <a:gd name="T92" fmla="*/ 449 w 697"/>
              <a:gd name="T93" fmla="*/ 16 h 360"/>
              <a:gd name="T94" fmla="*/ 80 w 697"/>
              <a:gd name="T95" fmla="*/ 8 h 360"/>
              <a:gd name="T96" fmla="*/ 8 w 697"/>
              <a:gd name="T97" fmla="*/ 0 h 360"/>
              <a:gd name="T98" fmla="*/ 0 w 697"/>
              <a:gd name="T99" fmla="*/ 48 h 360"/>
              <a:gd name="T100" fmla="*/ 248 w 697"/>
              <a:gd name="T101" fmla="*/ 6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7" h="360">
                <a:moveTo>
                  <a:pt x="240" y="264"/>
                </a:moveTo>
                <a:lnTo>
                  <a:pt x="240" y="264"/>
                </a:lnTo>
                <a:lnTo>
                  <a:pt x="248" y="264"/>
                </a:lnTo>
                <a:lnTo>
                  <a:pt x="248" y="264"/>
                </a:lnTo>
                <a:lnTo>
                  <a:pt x="264" y="280"/>
                </a:lnTo>
                <a:lnTo>
                  <a:pt x="264" y="280"/>
                </a:lnTo>
                <a:lnTo>
                  <a:pt x="272" y="280"/>
                </a:lnTo>
                <a:lnTo>
                  <a:pt x="272" y="280"/>
                </a:lnTo>
                <a:lnTo>
                  <a:pt x="288" y="280"/>
                </a:lnTo>
                <a:lnTo>
                  <a:pt x="288" y="280"/>
                </a:lnTo>
                <a:lnTo>
                  <a:pt x="296" y="272"/>
                </a:lnTo>
                <a:lnTo>
                  <a:pt x="296" y="272"/>
                </a:lnTo>
                <a:lnTo>
                  <a:pt x="312" y="304"/>
                </a:lnTo>
                <a:lnTo>
                  <a:pt x="312" y="304"/>
                </a:lnTo>
                <a:lnTo>
                  <a:pt x="328" y="304"/>
                </a:lnTo>
                <a:lnTo>
                  <a:pt x="328" y="304"/>
                </a:lnTo>
                <a:lnTo>
                  <a:pt x="336" y="312"/>
                </a:lnTo>
                <a:lnTo>
                  <a:pt x="344" y="312"/>
                </a:lnTo>
                <a:lnTo>
                  <a:pt x="344" y="304"/>
                </a:lnTo>
                <a:lnTo>
                  <a:pt x="360" y="304"/>
                </a:lnTo>
                <a:lnTo>
                  <a:pt x="368" y="312"/>
                </a:lnTo>
                <a:lnTo>
                  <a:pt x="368" y="320"/>
                </a:lnTo>
                <a:lnTo>
                  <a:pt x="368" y="320"/>
                </a:lnTo>
                <a:lnTo>
                  <a:pt x="376" y="312"/>
                </a:lnTo>
                <a:lnTo>
                  <a:pt x="376" y="312"/>
                </a:lnTo>
                <a:lnTo>
                  <a:pt x="384" y="312"/>
                </a:lnTo>
                <a:lnTo>
                  <a:pt x="384" y="312"/>
                </a:lnTo>
                <a:lnTo>
                  <a:pt x="392" y="304"/>
                </a:lnTo>
                <a:lnTo>
                  <a:pt x="392" y="304"/>
                </a:lnTo>
                <a:lnTo>
                  <a:pt x="392" y="320"/>
                </a:lnTo>
                <a:lnTo>
                  <a:pt x="392" y="320"/>
                </a:lnTo>
                <a:lnTo>
                  <a:pt x="408" y="320"/>
                </a:lnTo>
                <a:lnTo>
                  <a:pt x="408" y="320"/>
                </a:lnTo>
                <a:lnTo>
                  <a:pt x="408" y="328"/>
                </a:lnTo>
                <a:lnTo>
                  <a:pt x="408" y="328"/>
                </a:lnTo>
                <a:lnTo>
                  <a:pt x="416" y="336"/>
                </a:lnTo>
                <a:lnTo>
                  <a:pt x="416" y="336"/>
                </a:lnTo>
                <a:lnTo>
                  <a:pt x="424" y="328"/>
                </a:lnTo>
                <a:lnTo>
                  <a:pt x="424" y="328"/>
                </a:lnTo>
                <a:lnTo>
                  <a:pt x="432" y="328"/>
                </a:lnTo>
                <a:lnTo>
                  <a:pt x="432" y="328"/>
                </a:lnTo>
                <a:lnTo>
                  <a:pt x="441" y="336"/>
                </a:lnTo>
                <a:lnTo>
                  <a:pt x="449" y="336"/>
                </a:lnTo>
                <a:lnTo>
                  <a:pt x="449" y="336"/>
                </a:lnTo>
                <a:lnTo>
                  <a:pt x="449" y="344"/>
                </a:lnTo>
                <a:lnTo>
                  <a:pt x="457" y="344"/>
                </a:lnTo>
                <a:lnTo>
                  <a:pt x="465" y="336"/>
                </a:lnTo>
                <a:lnTo>
                  <a:pt x="465" y="328"/>
                </a:lnTo>
                <a:lnTo>
                  <a:pt x="465" y="336"/>
                </a:lnTo>
                <a:lnTo>
                  <a:pt x="473" y="352"/>
                </a:lnTo>
                <a:lnTo>
                  <a:pt x="473" y="352"/>
                </a:lnTo>
                <a:lnTo>
                  <a:pt x="473" y="352"/>
                </a:lnTo>
                <a:lnTo>
                  <a:pt x="481" y="344"/>
                </a:lnTo>
                <a:lnTo>
                  <a:pt x="481" y="344"/>
                </a:lnTo>
                <a:lnTo>
                  <a:pt x="489" y="328"/>
                </a:lnTo>
                <a:lnTo>
                  <a:pt x="489" y="328"/>
                </a:lnTo>
                <a:lnTo>
                  <a:pt x="505" y="336"/>
                </a:lnTo>
                <a:lnTo>
                  <a:pt x="505" y="336"/>
                </a:lnTo>
                <a:lnTo>
                  <a:pt x="513" y="336"/>
                </a:lnTo>
                <a:lnTo>
                  <a:pt x="513" y="336"/>
                </a:lnTo>
                <a:lnTo>
                  <a:pt x="513" y="336"/>
                </a:lnTo>
                <a:lnTo>
                  <a:pt x="513" y="344"/>
                </a:lnTo>
                <a:lnTo>
                  <a:pt x="537" y="352"/>
                </a:lnTo>
                <a:lnTo>
                  <a:pt x="545" y="360"/>
                </a:lnTo>
                <a:lnTo>
                  <a:pt x="561" y="336"/>
                </a:lnTo>
                <a:lnTo>
                  <a:pt x="577" y="336"/>
                </a:lnTo>
                <a:lnTo>
                  <a:pt x="577" y="344"/>
                </a:lnTo>
                <a:lnTo>
                  <a:pt x="585" y="344"/>
                </a:lnTo>
                <a:lnTo>
                  <a:pt x="585" y="344"/>
                </a:lnTo>
                <a:lnTo>
                  <a:pt x="593" y="336"/>
                </a:lnTo>
                <a:lnTo>
                  <a:pt x="593" y="328"/>
                </a:lnTo>
                <a:lnTo>
                  <a:pt x="593" y="328"/>
                </a:lnTo>
                <a:lnTo>
                  <a:pt x="593" y="328"/>
                </a:lnTo>
                <a:lnTo>
                  <a:pt x="593" y="328"/>
                </a:lnTo>
                <a:lnTo>
                  <a:pt x="593" y="328"/>
                </a:lnTo>
                <a:lnTo>
                  <a:pt x="609" y="344"/>
                </a:lnTo>
                <a:lnTo>
                  <a:pt x="617" y="344"/>
                </a:lnTo>
                <a:lnTo>
                  <a:pt x="617" y="344"/>
                </a:lnTo>
                <a:lnTo>
                  <a:pt x="625" y="328"/>
                </a:lnTo>
                <a:lnTo>
                  <a:pt x="641" y="328"/>
                </a:lnTo>
                <a:lnTo>
                  <a:pt x="641" y="336"/>
                </a:lnTo>
                <a:lnTo>
                  <a:pt x="641" y="336"/>
                </a:lnTo>
                <a:lnTo>
                  <a:pt x="665" y="352"/>
                </a:lnTo>
                <a:lnTo>
                  <a:pt x="665" y="352"/>
                </a:lnTo>
                <a:lnTo>
                  <a:pt x="681" y="352"/>
                </a:lnTo>
                <a:lnTo>
                  <a:pt x="689" y="360"/>
                </a:lnTo>
                <a:lnTo>
                  <a:pt x="689" y="360"/>
                </a:lnTo>
                <a:lnTo>
                  <a:pt x="697" y="184"/>
                </a:lnTo>
                <a:lnTo>
                  <a:pt x="697" y="184"/>
                </a:lnTo>
                <a:lnTo>
                  <a:pt x="681" y="72"/>
                </a:lnTo>
                <a:lnTo>
                  <a:pt x="673" y="16"/>
                </a:lnTo>
                <a:lnTo>
                  <a:pt x="673" y="16"/>
                </a:lnTo>
                <a:lnTo>
                  <a:pt x="609" y="16"/>
                </a:lnTo>
                <a:lnTo>
                  <a:pt x="449" y="16"/>
                </a:lnTo>
                <a:lnTo>
                  <a:pt x="136" y="8"/>
                </a:lnTo>
                <a:lnTo>
                  <a:pt x="80" y="8"/>
                </a:lnTo>
                <a:lnTo>
                  <a:pt x="8" y="0"/>
                </a:lnTo>
                <a:lnTo>
                  <a:pt x="8" y="0"/>
                </a:lnTo>
                <a:lnTo>
                  <a:pt x="0" y="48"/>
                </a:lnTo>
                <a:lnTo>
                  <a:pt x="0" y="48"/>
                </a:lnTo>
                <a:lnTo>
                  <a:pt x="248" y="64"/>
                </a:lnTo>
                <a:lnTo>
                  <a:pt x="248" y="64"/>
                </a:lnTo>
                <a:lnTo>
                  <a:pt x="240" y="264"/>
                </a:lnTo>
                <a:close/>
              </a:path>
            </a:pathLst>
          </a:custGeom>
          <a:solidFill>
            <a:schemeClr val="bg1"/>
          </a:solidFill>
          <a:ln w="6350" cmpd="sng">
            <a:solidFill>
              <a:srgbClr val="000000"/>
            </a:solidFill>
            <a:round/>
            <a:headEnd/>
            <a:tailEnd/>
          </a:ln>
        </p:spPr>
        <p:txBody>
          <a:bodyPr/>
          <a:lstStyle/>
          <a:p>
            <a:endParaRPr lang="en-US" dirty="0"/>
          </a:p>
        </p:txBody>
      </p:sp>
      <p:sp>
        <p:nvSpPr>
          <p:cNvPr id="20" name="Freeform 20"/>
          <p:cNvSpPr>
            <a:spLocks/>
          </p:cNvSpPr>
          <p:nvPr/>
        </p:nvSpPr>
        <p:spPr bwMode="auto">
          <a:xfrm>
            <a:off x="3459066" y="4071938"/>
            <a:ext cx="2003425" cy="1985962"/>
          </a:xfrm>
          <a:custGeom>
            <a:avLst/>
            <a:gdLst>
              <a:gd name="T0" fmla="*/ 336 w 1113"/>
              <a:gd name="T1" fmla="*/ 0 h 1104"/>
              <a:gd name="T2" fmla="*/ 584 w 1113"/>
              <a:gd name="T3" fmla="*/ 216 h 1104"/>
              <a:gd name="T4" fmla="*/ 632 w 1113"/>
              <a:gd name="T5" fmla="*/ 224 h 1104"/>
              <a:gd name="T6" fmla="*/ 680 w 1113"/>
              <a:gd name="T7" fmla="*/ 264 h 1104"/>
              <a:gd name="T8" fmla="*/ 712 w 1113"/>
              <a:gd name="T9" fmla="*/ 264 h 1104"/>
              <a:gd name="T10" fmla="*/ 744 w 1113"/>
              <a:gd name="T11" fmla="*/ 272 h 1104"/>
              <a:gd name="T12" fmla="*/ 760 w 1113"/>
              <a:gd name="T13" fmla="*/ 280 h 1104"/>
              <a:gd name="T14" fmla="*/ 793 w 1113"/>
              <a:gd name="T15" fmla="*/ 296 h 1104"/>
              <a:gd name="T16" fmla="*/ 817 w 1113"/>
              <a:gd name="T17" fmla="*/ 296 h 1104"/>
              <a:gd name="T18" fmla="*/ 849 w 1113"/>
              <a:gd name="T19" fmla="*/ 288 h 1104"/>
              <a:gd name="T20" fmla="*/ 913 w 1113"/>
              <a:gd name="T21" fmla="*/ 296 h 1104"/>
              <a:gd name="T22" fmla="*/ 929 w 1113"/>
              <a:gd name="T23" fmla="*/ 280 h 1104"/>
              <a:gd name="T24" fmla="*/ 977 w 1113"/>
              <a:gd name="T25" fmla="*/ 288 h 1104"/>
              <a:gd name="T26" fmla="*/ 1033 w 1113"/>
              <a:gd name="T27" fmla="*/ 320 h 1104"/>
              <a:gd name="T28" fmla="*/ 1073 w 1113"/>
              <a:gd name="T29" fmla="*/ 472 h 1104"/>
              <a:gd name="T30" fmla="*/ 1105 w 1113"/>
              <a:gd name="T31" fmla="*/ 552 h 1104"/>
              <a:gd name="T32" fmla="*/ 1105 w 1113"/>
              <a:gd name="T33" fmla="*/ 632 h 1104"/>
              <a:gd name="T34" fmla="*/ 1097 w 1113"/>
              <a:gd name="T35" fmla="*/ 680 h 1104"/>
              <a:gd name="T36" fmla="*/ 1089 w 1113"/>
              <a:gd name="T37" fmla="*/ 712 h 1104"/>
              <a:gd name="T38" fmla="*/ 1017 w 1113"/>
              <a:gd name="T39" fmla="*/ 736 h 1104"/>
              <a:gd name="T40" fmla="*/ 1025 w 1113"/>
              <a:gd name="T41" fmla="*/ 728 h 1104"/>
              <a:gd name="T42" fmla="*/ 1017 w 1113"/>
              <a:gd name="T43" fmla="*/ 712 h 1104"/>
              <a:gd name="T44" fmla="*/ 1001 w 1113"/>
              <a:gd name="T45" fmla="*/ 720 h 1104"/>
              <a:gd name="T46" fmla="*/ 993 w 1113"/>
              <a:gd name="T47" fmla="*/ 720 h 1104"/>
              <a:gd name="T48" fmla="*/ 985 w 1113"/>
              <a:gd name="T49" fmla="*/ 768 h 1104"/>
              <a:gd name="T50" fmla="*/ 969 w 1113"/>
              <a:gd name="T51" fmla="*/ 792 h 1104"/>
              <a:gd name="T52" fmla="*/ 881 w 1113"/>
              <a:gd name="T53" fmla="*/ 840 h 1104"/>
              <a:gd name="T54" fmla="*/ 889 w 1113"/>
              <a:gd name="T55" fmla="*/ 824 h 1104"/>
              <a:gd name="T56" fmla="*/ 873 w 1113"/>
              <a:gd name="T57" fmla="*/ 824 h 1104"/>
              <a:gd name="T58" fmla="*/ 865 w 1113"/>
              <a:gd name="T59" fmla="*/ 824 h 1104"/>
              <a:gd name="T60" fmla="*/ 873 w 1113"/>
              <a:gd name="T61" fmla="*/ 840 h 1104"/>
              <a:gd name="T62" fmla="*/ 841 w 1113"/>
              <a:gd name="T63" fmla="*/ 840 h 1104"/>
              <a:gd name="T64" fmla="*/ 841 w 1113"/>
              <a:gd name="T65" fmla="*/ 848 h 1104"/>
              <a:gd name="T66" fmla="*/ 825 w 1113"/>
              <a:gd name="T67" fmla="*/ 872 h 1104"/>
              <a:gd name="T68" fmla="*/ 801 w 1113"/>
              <a:gd name="T69" fmla="*/ 880 h 1104"/>
              <a:gd name="T70" fmla="*/ 817 w 1113"/>
              <a:gd name="T71" fmla="*/ 880 h 1104"/>
              <a:gd name="T72" fmla="*/ 801 w 1113"/>
              <a:gd name="T73" fmla="*/ 904 h 1104"/>
              <a:gd name="T74" fmla="*/ 785 w 1113"/>
              <a:gd name="T75" fmla="*/ 912 h 1104"/>
              <a:gd name="T76" fmla="*/ 777 w 1113"/>
              <a:gd name="T77" fmla="*/ 952 h 1104"/>
              <a:gd name="T78" fmla="*/ 760 w 1113"/>
              <a:gd name="T79" fmla="*/ 960 h 1104"/>
              <a:gd name="T80" fmla="*/ 760 w 1113"/>
              <a:gd name="T81" fmla="*/ 968 h 1104"/>
              <a:gd name="T82" fmla="*/ 768 w 1113"/>
              <a:gd name="T83" fmla="*/ 1008 h 1104"/>
              <a:gd name="T84" fmla="*/ 793 w 1113"/>
              <a:gd name="T85" fmla="*/ 1088 h 1104"/>
              <a:gd name="T86" fmla="*/ 728 w 1113"/>
              <a:gd name="T87" fmla="*/ 1080 h 1104"/>
              <a:gd name="T88" fmla="*/ 664 w 1113"/>
              <a:gd name="T89" fmla="*/ 1064 h 1104"/>
              <a:gd name="T90" fmla="*/ 624 w 1113"/>
              <a:gd name="T91" fmla="*/ 1032 h 1104"/>
              <a:gd name="T92" fmla="*/ 600 w 1113"/>
              <a:gd name="T93" fmla="*/ 968 h 1104"/>
              <a:gd name="T94" fmla="*/ 576 w 1113"/>
              <a:gd name="T95" fmla="*/ 920 h 1104"/>
              <a:gd name="T96" fmla="*/ 488 w 1113"/>
              <a:gd name="T97" fmla="*/ 768 h 1104"/>
              <a:gd name="T98" fmla="*/ 360 w 1113"/>
              <a:gd name="T99" fmla="*/ 680 h 1104"/>
              <a:gd name="T100" fmla="*/ 328 w 1113"/>
              <a:gd name="T101" fmla="*/ 688 h 1104"/>
              <a:gd name="T102" fmla="*/ 280 w 1113"/>
              <a:gd name="T103" fmla="*/ 760 h 1104"/>
              <a:gd name="T104" fmla="*/ 208 w 1113"/>
              <a:gd name="T105" fmla="*/ 728 h 1104"/>
              <a:gd name="T106" fmla="*/ 152 w 1113"/>
              <a:gd name="T107" fmla="*/ 640 h 1104"/>
              <a:gd name="T108" fmla="*/ 96 w 1113"/>
              <a:gd name="T109" fmla="*/ 560 h 1104"/>
              <a:gd name="T110" fmla="*/ 32 w 1113"/>
              <a:gd name="T111" fmla="*/ 49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3" h="1104">
                <a:moveTo>
                  <a:pt x="0" y="448"/>
                </a:moveTo>
                <a:lnTo>
                  <a:pt x="0" y="448"/>
                </a:lnTo>
                <a:lnTo>
                  <a:pt x="0" y="432"/>
                </a:lnTo>
                <a:lnTo>
                  <a:pt x="0" y="432"/>
                </a:lnTo>
                <a:lnTo>
                  <a:pt x="304" y="464"/>
                </a:lnTo>
                <a:lnTo>
                  <a:pt x="304" y="464"/>
                </a:lnTo>
                <a:lnTo>
                  <a:pt x="336" y="0"/>
                </a:lnTo>
                <a:lnTo>
                  <a:pt x="336" y="0"/>
                </a:lnTo>
                <a:lnTo>
                  <a:pt x="584" y="16"/>
                </a:lnTo>
                <a:lnTo>
                  <a:pt x="584" y="16"/>
                </a:lnTo>
                <a:lnTo>
                  <a:pt x="576" y="216"/>
                </a:lnTo>
                <a:lnTo>
                  <a:pt x="576" y="216"/>
                </a:lnTo>
                <a:lnTo>
                  <a:pt x="584" y="216"/>
                </a:lnTo>
                <a:lnTo>
                  <a:pt x="584" y="216"/>
                </a:lnTo>
                <a:lnTo>
                  <a:pt x="600" y="232"/>
                </a:lnTo>
                <a:lnTo>
                  <a:pt x="600" y="232"/>
                </a:lnTo>
                <a:lnTo>
                  <a:pt x="608" y="232"/>
                </a:lnTo>
                <a:lnTo>
                  <a:pt x="608" y="232"/>
                </a:lnTo>
                <a:lnTo>
                  <a:pt x="624" y="232"/>
                </a:lnTo>
                <a:lnTo>
                  <a:pt x="624" y="232"/>
                </a:lnTo>
                <a:lnTo>
                  <a:pt x="632" y="224"/>
                </a:lnTo>
                <a:lnTo>
                  <a:pt x="632" y="224"/>
                </a:lnTo>
                <a:lnTo>
                  <a:pt x="648" y="256"/>
                </a:lnTo>
                <a:lnTo>
                  <a:pt x="648" y="256"/>
                </a:lnTo>
                <a:lnTo>
                  <a:pt x="664" y="256"/>
                </a:lnTo>
                <a:lnTo>
                  <a:pt x="664" y="256"/>
                </a:lnTo>
                <a:lnTo>
                  <a:pt x="672" y="264"/>
                </a:lnTo>
                <a:lnTo>
                  <a:pt x="680" y="264"/>
                </a:lnTo>
                <a:lnTo>
                  <a:pt x="680" y="256"/>
                </a:lnTo>
                <a:lnTo>
                  <a:pt x="696" y="256"/>
                </a:lnTo>
                <a:lnTo>
                  <a:pt x="704" y="264"/>
                </a:lnTo>
                <a:lnTo>
                  <a:pt x="704" y="272"/>
                </a:lnTo>
                <a:lnTo>
                  <a:pt x="704" y="272"/>
                </a:lnTo>
                <a:lnTo>
                  <a:pt x="712" y="264"/>
                </a:lnTo>
                <a:lnTo>
                  <a:pt x="712" y="264"/>
                </a:lnTo>
                <a:lnTo>
                  <a:pt x="720" y="264"/>
                </a:lnTo>
                <a:lnTo>
                  <a:pt x="720" y="264"/>
                </a:lnTo>
                <a:lnTo>
                  <a:pt x="728" y="256"/>
                </a:lnTo>
                <a:lnTo>
                  <a:pt x="728" y="256"/>
                </a:lnTo>
                <a:lnTo>
                  <a:pt x="728" y="272"/>
                </a:lnTo>
                <a:lnTo>
                  <a:pt x="728" y="272"/>
                </a:lnTo>
                <a:lnTo>
                  <a:pt x="744" y="272"/>
                </a:lnTo>
                <a:lnTo>
                  <a:pt x="744" y="272"/>
                </a:lnTo>
                <a:lnTo>
                  <a:pt x="744" y="280"/>
                </a:lnTo>
                <a:lnTo>
                  <a:pt x="744" y="280"/>
                </a:lnTo>
                <a:lnTo>
                  <a:pt x="752" y="288"/>
                </a:lnTo>
                <a:lnTo>
                  <a:pt x="752" y="288"/>
                </a:lnTo>
                <a:lnTo>
                  <a:pt x="760" y="280"/>
                </a:lnTo>
                <a:lnTo>
                  <a:pt x="760" y="280"/>
                </a:lnTo>
                <a:lnTo>
                  <a:pt x="768" y="280"/>
                </a:lnTo>
                <a:lnTo>
                  <a:pt x="768" y="280"/>
                </a:lnTo>
                <a:lnTo>
                  <a:pt x="777" y="288"/>
                </a:lnTo>
                <a:lnTo>
                  <a:pt x="785" y="288"/>
                </a:lnTo>
                <a:lnTo>
                  <a:pt x="785" y="288"/>
                </a:lnTo>
                <a:lnTo>
                  <a:pt x="785" y="296"/>
                </a:lnTo>
                <a:lnTo>
                  <a:pt x="793" y="296"/>
                </a:lnTo>
                <a:lnTo>
                  <a:pt x="801" y="288"/>
                </a:lnTo>
                <a:lnTo>
                  <a:pt x="801" y="280"/>
                </a:lnTo>
                <a:lnTo>
                  <a:pt x="801" y="288"/>
                </a:lnTo>
                <a:lnTo>
                  <a:pt x="809" y="304"/>
                </a:lnTo>
                <a:lnTo>
                  <a:pt x="809" y="304"/>
                </a:lnTo>
                <a:lnTo>
                  <a:pt x="809" y="304"/>
                </a:lnTo>
                <a:lnTo>
                  <a:pt x="817" y="296"/>
                </a:lnTo>
                <a:lnTo>
                  <a:pt x="817" y="296"/>
                </a:lnTo>
                <a:lnTo>
                  <a:pt x="825" y="280"/>
                </a:lnTo>
                <a:lnTo>
                  <a:pt x="825" y="280"/>
                </a:lnTo>
                <a:lnTo>
                  <a:pt x="841" y="288"/>
                </a:lnTo>
                <a:lnTo>
                  <a:pt x="841" y="288"/>
                </a:lnTo>
                <a:lnTo>
                  <a:pt x="849" y="288"/>
                </a:lnTo>
                <a:lnTo>
                  <a:pt x="849" y="288"/>
                </a:lnTo>
                <a:lnTo>
                  <a:pt x="849" y="288"/>
                </a:lnTo>
                <a:lnTo>
                  <a:pt x="849" y="296"/>
                </a:lnTo>
                <a:lnTo>
                  <a:pt x="873" y="304"/>
                </a:lnTo>
                <a:lnTo>
                  <a:pt x="881" y="312"/>
                </a:lnTo>
                <a:lnTo>
                  <a:pt x="897" y="288"/>
                </a:lnTo>
                <a:lnTo>
                  <a:pt x="913" y="288"/>
                </a:lnTo>
                <a:lnTo>
                  <a:pt x="913" y="296"/>
                </a:lnTo>
                <a:lnTo>
                  <a:pt x="921" y="296"/>
                </a:lnTo>
                <a:lnTo>
                  <a:pt x="921" y="296"/>
                </a:lnTo>
                <a:lnTo>
                  <a:pt x="929" y="288"/>
                </a:lnTo>
                <a:lnTo>
                  <a:pt x="929" y="280"/>
                </a:lnTo>
                <a:lnTo>
                  <a:pt x="929" y="280"/>
                </a:lnTo>
                <a:lnTo>
                  <a:pt x="929" y="280"/>
                </a:lnTo>
                <a:lnTo>
                  <a:pt x="929" y="280"/>
                </a:lnTo>
                <a:lnTo>
                  <a:pt x="929" y="280"/>
                </a:lnTo>
                <a:lnTo>
                  <a:pt x="945" y="296"/>
                </a:lnTo>
                <a:lnTo>
                  <a:pt x="953" y="296"/>
                </a:lnTo>
                <a:lnTo>
                  <a:pt x="953" y="296"/>
                </a:lnTo>
                <a:lnTo>
                  <a:pt x="961" y="280"/>
                </a:lnTo>
                <a:lnTo>
                  <a:pt x="977" y="280"/>
                </a:lnTo>
                <a:lnTo>
                  <a:pt x="977" y="288"/>
                </a:lnTo>
                <a:lnTo>
                  <a:pt x="977" y="288"/>
                </a:lnTo>
                <a:lnTo>
                  <a:pt x="1001" y="304"/>
                </a:lnTo>
                <a:lnTo>
                  <a:pt x="1001" y="304"/>
                </a:lnTo>
                <a:lnTo>
                  <a:pt x="1017" y="304"/>
                </a:lnTo>
                <a:lnTo>
                  <a:pt x="1025" y="312"/>
                </a:lnTo>
                <a:lnTo>
                  <a:pt x="1025" y="312"/>
                </a:lnTo>
                <a:lnTo>
                  <a:pt x="1033" y="320"/>
                </a:lnTo>
                <a:lnTo>
                  <a:pt x="1033" y="320"/>
                </a:lnTo>
                <a:lnTo>
                  <a:pt x="1057" y="320"/>
                </a:lnTo>
                <a:lnTo>
                  <a:pt x="1065" y="320"/>
                </a:lnTo>
                <a:lnTo>
                  <a:pt x="1065" y="320"/>
                </a:lnTo>
                <a:lnTo>
                  <a:pt x="1065" y="376"/>
                </a:lnTo>
                <a:lnTo>
                  <a:pt x="1073" y="472"/>
                </a:lnTo>
                <a:lnTo>
                  <a:pt x="1073" y="472"/>
                </a:lnTo>
                <a:lnTo>
                  <a:pt x="1089" y="496"/>
                </a:lnTo>
                <a:lnTo>
                  <a:pt x="1089" y="496"/>
                </a:lnTo>
                <a:lnTo>
                  <a:pt x="1089" y="528"/>
                </a:lnTo>
                <a:lnTo>
                  <a:pt x="1089" y="528"/>
                </a:lnTo>
                <a:lnTo>
                  <a:pt x="1097" y="536"/>
                </a:lnTo>
                <a:lnTo>
                  <a:pt x="1097" y="536"/>
                </a:lnTo>
                <a:lnTo>
                  <a:pt x="1105" y="552"/>
                </a:lnTo>
                <a:lnTo>
                  <a:pt x="1105" y="560"/>
                </a:lnTo>
                <a:lnTo>
                  <a:pt x="1113" y="576"/>
                </a:lnTo>
                <a:lnTo>
                  <a:pt x="1113" y="600"/>
                </a:lnTo>
                <a:lnTo>
                  <a:pt x="1097" y="616"/>
                </a:lnTo>
                <a:lnTo>
                  <a:pt x="1097" y="632"/>
                </a:lnTo>
                <a:lnTo>
                  <a:pt x="1097" y="632"/>
                </a:lnTo>
                <a:lnTo>
                  <a:pt x="1105" y="632"/>
                </a:lnTo>
                <a:lnTo>
                  <a:pt x="1097" y="648"/>
                </a:lnTo>
                <a:lnTo>
                  <a:pt x="1097" y="648"/>
                </a:lnTo>
                <a:lnTo>
                  <a:pt x="1105" y="656"/>
                </a:lnTo>
                <a:lnTo>
                  <a:pt x="1105" y="664"/>
                </a:lnTo>
                <a:lnTo>
                  <a:pt x="1105" y="672"/>
                </a:lnTo>
                <a:lnTo>
                  <a:pt x="1097" y="680"/>
                </a:lnTo>
                <a:lnTo>
                  <a:pt x="1097" y="680"/>
                </a:lnTo>
                <a:lnTo>
                  <a:pt x="1089" y="680"/>
                </a:lnTo>
                <a:lnTo>
                  <a:pt x="1089" y="680"/>
                </a:lnTo>
                <a:lnTo>
                  <a:pt x="1081" y="696"/>
                </a:lnTo>
                <a:lnTo>
                  <a:pt x="1081" y="696"/>
                </a:lnTo>
                <a:lnTo>
                  <a:pt x="1089" y="704"/>
                </a:lnTo>
                <a:lnTo>
                  <a:pt x="1089" y="712"/>
                </a:lnTo>
                <a:lnTo>
                  <a:pt x="1089" y="712"/>
                </a:lnTo>
                <a:lnTo>
                  <a:pt x="1081" y="712"/>
                </a:lnTo>
                <a:lnTo>
                  <a:pt x="1081" y="712"/>
                </a:lnTo>
                <a:lnTo>
                  <a:pt x="1049" y="728"/>
                </a:lnTo>
                <a:lnTo>
                  <a:pt x="1009" y="744"/>
                </a:lnTo>
                <a:lnTo>
                  <a:pt x="1009" y="744"/>
                </a:lnTo>
                <a:lnTo>
                  <a:pt x="1017" y="736"/>
                </a:lnTo>
                <a:lnTo>
                  <a:pt x="1017" y="736"/>
                </a:lnTo>
                <a:lnTo>
                  <a:pt x="1033" y="728"/>
                </a:lnTo>
                <a:lnTo>
                  <a:pt x="1033" y="728"/>
                </a:lnTo>
                <a:lnTo>
                  <a:pt x="1033" y="728"/>
                </a:lnTo>
                <a:lnTo>
                  <a:pt x="1033" y="728"/>
                </a:lnTo>
                <a:lnTo>
                  <a:pt x="1033" y="728"/>
                </a:lnTo>
                <a:lnTo>
                  <a:pt x="1025" y="728"/>
                </a:lnTo>
                <a:lnTo>
                  <a:pt x="1025" y="728"/>
                </a:lnTo>
                <a:lnTo>
                  <a:pt x="1017" y="728"/>
                </a:lnTo>
                <a:lnTo>
                  <a:pt x="1017" y="728"/>
                </a:lnTo>
                <a:lnTo>
                  <a:pt x="1009" y="728"/>
                </a:lnTo>
                <a:lnTo>
                  <a:pt x="1009" y="728"/>
                </a:lnTo>
                <a:lnTo>
                  <a:pt x="1009" y="728"/>
                </a:lnTo>
                <a:lnTo>
                  <a:pt x="1017" y="712"/>
                </a:lnTo>
                <a:lnTo>
                  <a:pt x="1017" y="712"/>
                </a:lnTo>
                <a:lnTo>
                  <a:pt x="1017" y="712"/>
                </a:lnTo>
                <a:lnTo>
                  <a:pt x="1017" y="712"/>
                </a:lnTo>
                <a:lnTo>
                  <a:pt x="1017" y="704"/>
                </a:lnTo>
                <a:lnTo>
                  <a:pt x="1009" y="712"/>
                </a:lnTo>
                <a:lnTo>
                  <a:pt x="1001" y="712"/>
                </a:lnTo>
                <a:lnTo>
                  <a:pt x="1001" y="720"/>
                </a:lnTo>
                <a:lnTo>
                  <a:pt x="1001" y="720"/>
                </a:lnTo>
                <a:lnTo>
                  <a:pt x="993" y="720"/>
                </a:lnTo>
                <a:lnTo>
                  <a:pt x="993" y="712"/>
                </a:lnTo>
                <a:lnTo>
                  <a:pt x="985" y="712"/>
                </a:lnTo>
                <a:lnTo>
                  <a:pt x="985" y="712"/>
                </a:lnTo>
                <a:lnTo>
                  <a:pt x="985" y="712"/>
                </a:lnTo>
                <a:lnTo>
                  <a:pt x="993" y="720"/>
                </a:lnTo>
                <a:lnTo>
                  <a:pt x="993" y="720"/>
                </a:lnTo>
                <a:lnTo>
                  <a:pt x="985" y="728"/>
                </a:lnTo>
                <a:lnTo>
                  <a:pt x="985" y="736"/>
                </a:lnTo>
                <a:lnTo>
                  <a:pt x="1001" y="744"/>
                </a:lnTo>
                <a:lnTo>
                  <a:pt x="1001" y="744"/>
                </a:lnTo>
                <a:lnTo>
                  <a:pt x="1001" y="752"/>
                </a:lnTo>
                <a:lnTo>
                  <a:pt x="985" y="768"/>
                </a:lnTo>
                <a:lnTo>
                  <a:pt x="985" y="768"/>
                </a:lnTo>
                <a:lnTo>
                  <a:pt x="977" y="768"/>
                </a:lnTo>
                <a:lnTo>
                  <a:pt x="977" y="768"/>
                </a:lnTo>
                <a:lnTo>
                  <a:pt x="969" y="784"/>
                </a:lnTo>
                <a:lnTo>
                  <a:pt x="969" y="784"/>
                </a:lnTo>
                <a:lnTo>
                  <a:pt x="977" y="784"/>
                </a:lnTo>
                <a:lnTo>
                  <a:pt x="977" y="784"/>
                </a:lnTo>
                <a:lnTo>
                  <a:pt x="969" y="792"/>
                </a:lnTo>
                <a:lnTo>
                  <a:pt x="937" y="816"/>
                </a:lnTo>
                <a:lnTo>
                  <a:pt x="921" y="816"/>
                </a:lnTo>
                <a:lnTo>
                  <a:pt x="905" y="832"/>
                </a:lnTo>
                <a:lnTo>
                  <a:pt x="889" y="840"/>
                </a:lnTo>
                <a:lnTo>
                  <a:pt x="881" y="848"/>
                </a:lnTo>
                <a:lnTo>
                  <a:pt x="873" y="848"/>
                </a:lnTo>
                <a:lnTo>
                  <a:pt x="881" y="840"/>
                </a:lnTo>
                <a:lnTo>
                  <a:pt x="889" y="840"/>
                </a:lnTo>
                <a:lnTo>
                  <a:pt x="897" y="832"/>
                </a:lnTo>
                <a:lnTo>
                  <a:pt x="929" y="808"/>
                </a:lnTo>
                <a:lnTo>
                  <a:pt x="929" y="808"/>
                </a:lnTo>
                <a:lnTo>
                  <a:pt x="929" y="808"/>
                </a:lnTo>
                <a:lnTo>
                  <a:pt x="889" y="832"/>
                </a:lnTo>
                <a:lnTo>
                  <a:pt x="889" y="824"/>
                </a:lnTo>
                <a:lnTo>
                  <a:pt x="889" y="824"/>
                </a:lnTo>
                <a:lnTo>
                  <a:pt x="889" y="824"/>
                </a:lnTo>
                <a:lnTo>
                  <a:pt x="889" y="808"/>
                </a:lnTo>
                <a:lnTo>
                  <a:pt x="889" y="808"/>
                </a:lnTo>
                <a:lnTo>
                  <a:pt x="881" y="824"/>
                </a:lnTo>
                <a:lnTo>
                  <a:pt x="873" y="824"/>
                </a:lnTo>
                <a:lnTo>
                  <a:pt x="873" y="824"/>
                </a:lnTo>
                <a:lnTo>
                  <a:pt x="873" y="816"/>
                </a:lnTo>
                <a:lnTo>
                  <a:pt x="873" y="816"/>
                </a:lnTo>
                <a:lnTo>
                  <a:pt x="873" y="824"/>
                </a:lnTo>
                <a:lnTo>
                  <a:pt x="873" y="824"/>
                </a:lnTo>
                <a:lnTo>
                  <a:pt x="865" y="832"/>
                </a:lnTo>
                <a:lnTo>
                  <a:pt x="865" y="832"/>
                </a:lnTo>
                <a:lnTo>
                  <a:pt x="865" y="824"/>
                </a:lnTo>
                <a:lnTo>
                  <a:pt x="857" y="816"/>
                </a:lnTo>
                <a:lnTo>
                  <a:pt x="849" y="816"/>
                </a:lnTo>
                <a:lnTo>
                  <a:pt x="849" y="816"/>
                </a:lnTo>
                <a:lnTo>
                  <a:pt x="857" y="832"/>
                </a:lnTo>
                <a:lnTo>
                  <a:pt x="857" y="832"/>
                </a:lnTo>
                <a:lnTo>
                  <a:pt x="865" y="840"/>
                </a:lnTo>
                <a:lnTo>
                  <a:pt x="873" y="840"/>
                </a:lnTo>
                <a:lnTo>
                  <a:pt x="865" y="848"/>
                </a:lnTo>
                <a:lnTo>
                  <a:pt x="865" y="848"/>
                </a:lnTo>
                <a:lnTo>
                  <a:pt x="857" y="848"/>
                </a:lnTo>
                <a:lnTo>
                  <a:pt x="849" y="856"/>
                </a:lnTo>
                <a:lnTo>
                  <a:pt x="849" y="856"/>
                </a:lnTo>
                <a:lnTo>
                  <a:pt x="841" y="856"/>
                </a:lnTo>
                <a:lnTo>
                  <a:pt x="841" y="840"/>
                </a:lnTo>
                <a:lnTo>
                  <a:pt x="841" y="840"/>
                </a:lnTo>
                <a:lnTo>
                  <a:pt x="833" y="840"/>
                </a:lnTo>
                <a:lnTo>
                  <a:pt x="825" y="824"/>
                </a:lnTo>
                <a:lnTo>
                  <a:pt x="825" y="824"/>
                </a:lnTo>
                <a:lnTo>
                  <a:pt x="833" y="840"/>
                </a:lnTo>
                <a:lnTo>
                  <a:pt x="833" y="840"/>
                </a:lnTo>
                <a:lnTo>
                  <a:pt x="841" y="848"/>
                </a:lnTo>
                <a:lnTo>
                  <a:pt x="841" y="848"/>
                </a:lnTo>
                <a:lnTo>
                  <a:pt x="833" y="848"/>
                </a:lnTo>
                <a:lnTo>
                  <a:pt x="833" y="848"/>
                </a:lnTo>
                <a:lnTo>
                  <a:pt x="833" y="864"/>
                </a:lnTo>
                <a:lnTo>
                  <a:pt x="833" y="864"/>
                </a:lnTo>
                <a:lnTo>
                  <a:pt x="825" y="872"/>
                </a:lnTo>
                <a:lnTo>
                  <a:pt x="825" y="872"/>
                </a:lnTo>
                <a:lnTo>
                  <a:pt x="825" y="864"/>
                </a:lnTo>
                <a:lnTo>
                  <a:pt x="825" y="864"/>
                </a:lnTo>
                <a:lnTo>
                  <a:pt x="817" y="872"/>
                </a:lnTo>
                <a:lnTo>
                  <a:pt x="817" y="872"/>
                </a:lnTo>
                <a:lnTo>
                  <a:pt x="817" y="872"/>
                </a:lnTo>
                <a:lnTo>
                  <a:pt x="817" y="872"/>
                </a:lnTo>
                <a:lnTo>
                  <a:pt x="801" y="880"/>
                </a:lnTo>
                <a:lnTo>
                  <a:pt x="801" y="880"/>
                </a:lnTo>
                <a:lnTo>
                  <a:pt x="801" y="888"/>
                </a:lnTo>
                <a:lnTo>
                  <a:pt x="801" y="888"/>
                </a:lnTo>
                <a:lnTo>
                  <a:pt x="809" y="880"/>
                </a:lnTo>
                <a:lnTo>
                  <a:pt x="809" y="880"/>
                </a:lnTo>
                <a:lnTo>
                  <a:pt x="817" y="880"/>
                </a:lnTo>
                <a:lnTo>
                  <a:pt x="817" y="880"/>
                </a:lnTo>
                <a:lnTo>
                  <a:pt x="817" y="880"/>
                </a:lnTo>
                <a:lnTo>
                  <a:pt x="809" y="888"/>
                </a:lnTo>
                <a:lnTo>
                  <a:pt x="801" y="904"/>
                </a:lnTo>
                <a:lnTo>
                  <a:pt x="801" y="904"/>
                </a:lnTo>
                <a:lnTo>
                  <a:pt x="801" y="904"/>
                </a:lnTo>
                <a:lnTo>
                  <a:pt x="801" y="904"/>
                </a:lnTo>
                <a:lnTo>
                  <a:pt x="801" y="904"/>
                </a:lnTo>
                <a:lnTo>
                  <a:pt x="768" y="904"/>
                </a:lnTo>
                <a:lnTo>
                  <a:pt x="768" y="904"/>
                </a:lnTo>
                <a:lnTo>
                  <a:pt x="777" y="904"/>
                </a:lnTo>
                <a:lnTo>
                  <a:pt x="777" y="904"/>
                </a:lnTo>
                <a:lnTo>
                  <a:pt x="785" y="904"/>
                </a:lnTo>
                <a:lnTo>
                  <a:pt x="785" y="904"/>
                </a:lnTo>
                <a:lnTo>
                  <a:pt x="785" y="912"/>
                </a:lnTo>
                <a:lnTo>
                  <a:pt x="785" y="920"/>
                </a:lnTo>
                <a:lnTo>
                  <a:pt x="793" y="920"/>
                </a:lnTo>
                <a:lnTo>
                  <a:pt x="793" y="920"/>
                </a:lnTo>
                <a:lnTo>
                  <a:pt x="785" y="952"/>
                </a:lnTo>
                <a:lnTo>
                  <a:pt x="777" y="960"/>
                </a:lnTo>
                <a:lnTo>
                  <a:pt x="777" y="960"/>
                </a:lnTo>
                <a:lnTo>
                  <a:pt x="777" y="952"/>
                </a:lnTo>
                <a:lnTo>
                  <a:pt x="777" y="944"/>
                </a:lnTo>
                <a:lnTo>
                  <a:pt x="768" y="944"/>
                </a:lnTo>
                <a:lnTo>
                  <a:pt x="768" y="944"/>
                </a:lnTo>
                <a:lnTo>
                  <a:pt x="768" y="944"/>
                </a:lnTo>
                <a:lnTo>
                  <a:pt x="768" y="952"/>
                </a:lnTo>
                <a:lnTo>
                  <a:pt x="760" y="960"/>
                </a:lnTo>
                <a:lnTo>
                  <a:pt x="760" y="960"/>
                </a:lnTo>
                <a:lnTo>
                  <a:pt x="752" y="952"/>
                </a:lnTo>
                <a:lnTo>
                  <a:pt x="752" y="952"/>
                </a:lnTo>
                <a:lnTo>
                  <a:pt x="752" y="960"/>
                </a:lnTo>
                <a:lnTo>
                  <a:pt x="752" y="960"/>
                </a:lnTo>
                <a:lnTo>
                  <a:pt x="752" y="960"/>
                </a:lnTo>
                <a:lnTo>
                  <a:pt x="760" y="968"/>
                </a:lnTo>
                <a:lnTo>
                  <a:pt x="760" y="968"/>
                </a:lnTo>
                <a:lnTo>
                  <a:pt x="777" y="968"/>
                </a:lnTo>
                <a:lnTo>
                  <a:pt x="777" y="968"/>
                </a:lnTo>
                <a:lnTo>
                  <a:pt x="777" y="976"/>
                </a:lnTo>
                <a:lnTo>
                  <a:pt x="777" y="976"/>
                </a:lnTo>
                <a:lnTo>
                  <a:pt x="768" y="1000"/>
                </a:lnTo>
                <a:lnTo>
                  <a:pt x="768" y="1000"/>
                </a:lnTo>
                <a:lnTo>
                  <a:pt x="768" y="1008"/>
                </a:lnTo>
                <a:lnTo>
                  <a:pt x="785" y="1032"/>
                </a:lnTo>
                <a:lnTo>
                  <a:pt x="785" y="1032"/>
                </a:lnTo>
                <a:lnTo>
                  <a:pt x="777" y="1056"/>
                </a:lnTo>
                <a:lnTo>
                  <a:pt x="777" y="1056"/>
                </a:lnTo>
                <a:lnTo>
                  <a:pt x="785" y="1064"/>
                </a:lnTo>
                <a:lnTo>
                  <a:pt x="793" y="1080"/>
                </a:lnTo>
                <a:lnTo>
                  <a:pt x="793" y="1088"/>
                </a:lnTo>
                <a:lnTo>
                  <a:pt x="793" y="1088"/>
                </a:lnTo>
                <a:lnTo>
                  <a:pt x="785" y="1096"/>
                </a:lnTo>
                <a:lnTo>
                  <a:pt x="777" y="1104"/>
                </a:lnTo>
                <a:lnTo>
                  <a:pt x="777" y="1104"/>
                </a:lnTo>
                <a:lnTo>
                  <a:pt x="768" y="1096"/>
                </a:lnTo>
                <a:lnTo>
                  <a:pt x="752" y="1080"/>
                </a:lnTo>
                <a:lnTo>
                  <a:pt x="728" y="1080"/>
                </a:lnTo>
                <a:lnTo>
                  <a:pt x="720" y="1080"/>
                </a:lnTo>
                <a:lnTo>
                  <a:pt x="704" y="1080"/>
                </a:lnTo>
                <a:lnTo>
                  <a:pt x="704" y="1080"/>
                </a:lnTo>
                <a:lnTo>
                  <a:pt x="680" y="1064"/>
                </a:lnTo>
                <a:lnTo>
                  <a:pt x="680" y="1064"/>
                </a:lnTo>
                <a:lnTo>
                  <a:pt x="664" y="1064"/>
                </a:lnTo>
                <a:lnTo>
                  <a:pt x="664" y="1064"/>
                </a:lnTo>
                <a:lnTo>
                  <a:pt x="664" y="1056"/>
                </a:lnTo>
                <a:lnTo>
                  <a:pt x="656" y="1048"/>
                </a:lnTo>
                <a:lnTo>
                  <a:pt x="632" y="1048"/>
                </a:lnTo>
                <a:lnTo>
                  <a:pt x="624" y="1048"/>
                </a:lnTo>
                <a:lnTo>
                  <a:pt x="624" y="1048"/>
                </a:lnTo>
                <a:lnTo>
                  <a:pt x="624" y="1032"/>
                </a:lnTo>
                <a:lnTo>
                  <a:pt x="624" y="1032"/>
                </a:lnTo>
                <a:lnTo>
                  <a:pt x="624" y="1032"/>
                </a:lnTo>
                <a:lnTo>
                  <a:pt x="624" y="1032"/>
                </a:lnTo>
                <a:lnTo>
                  <a:pt x="616" y="1016"/>
                </a:lnTo>
                <a:lnTo>
                  <a:pt x="608" y="984"/>
                </a:lnTo>
                <a:lnTo>
                  <a:pt x="600" y="984"/>
                </a:lnTo>
                <a:lnTo>
                  <a:pt x="600" y="984"/>
                </a:lnTo>
                <a:lnTo>
                  <a:pt x="600" y="968"/>
                </a:lnTo>
                <a:lnTo>
                  <a:pt x="600" y="960"/>
                </a:lnTo>
                <a:lnTo>
                  <a:pt x="600" y="960"/>
                </a:lnTo>
                <a:lnTo>
                  <a:pt x="592" y="952"/>
                </a:lnTo>
                <a:lnTo>
                  <a:pt x="592" y="952"/>
                </a:lnTo>
                <a:lnTo>
                  <a:pt x="592" y="944"/>
                </a:lnTo>
                <a:lnTo>
                  <a:pt x="592" y="920"/>
                </a:lnTo>
                <a:lnTo>
                  <a:pt x="576" y="920"/>
                </a:lnTo>
                <a:lnTo>
                  <a:pt x="552" y="888"/>
                </a:lnTo>
                <a:lnTo>
                  <a:pt x="544" y="864"/>
                </a:lnTo>
                <a:lnTo>
                  <a:pt x="536" y="856"/>
                </a:lnTo>
                <a:lnTo>
                  <a:pt x="528" y="848"/>
                </a:lnTo>
                <a:lnTo>
                  <a:pt x="496" y="776"/>
                </a:lnTo>
                <a:lnTo>
                  <a:pt x="488" y="768"/>
                </a:lnTo>
                <a:lnTo>
                  <a:pt x="488" y="768"/>
                </a:lnTo>
                <a:lnTo>
                  <a:pt x="480" y="744"/>
                </a:lnTo>
                <a:lnTo>
                  <a:pt x="456" y="728"/>
                </a:lnTo>
                <a:lnTo>
                  <a:pt x="448" y="720"/>
                </a:lnTo>
                <a:lnTo>
                  <a:pt x="432" y="696"/>
                </a:lnTo>
                <a:lnTo>
                  <a:pt x="400" y="696"/>
                </a:lnTo>
                <a:lnTo>
                  <a:pt x="368" y="688"/>
                </a:lnTo>
                <a:lnTo>
                  <a:pt x="360" y="680"/>
                </a:lnTo>
                <a:lnTo>
                  <a:pt x="360" y="680"/>
                </a:lnTo>
                <a:lnTo>
                  <a:pt x="352" y="680"/>
                </a:lnTo>
                <a:lnTo>
                  <a:pt x="344" y="696"/>
                </a:lnTo>
                <a:lnTo>
                  <a:pt x="336" y="696"/>
                </a:lnTo>
                <a:lnTo>
                  <a:pt x="336" y="688"/>
                </a:lnTo>
                <a:lnTo>
                  <a:pt x="336" y="688"/>
                </a:lnTo>
                <a:lnTo>
                  <a:pt x="328" y="688"/>
                </a:lnTo>
                <a:lnTo>
                  <a:pt x="320" y="688"/>
                </a:lnTo>
                <a:lnTo>
                  <a:pt x="304" y="704"/>
                </a:lnTo>
                <a:lnTo>
                  <a:pt x="304" y="728"/>
                </a:lnTo>
                <a:lnTo>
                  <a:pt x="296" y="736"/>
                </a:lnTo>
                <a:lnTo>
                  <a:pt x="296" y="744"/>
                </a:lnTo>
                <a:lnTo>
                  <a:pt x="288" y="744"/>
                </a:lnTo>
                <a:lnTo>
                  <a:pt x="280" y="760"/>
                </a:lnTo>
                <a:lnTo>
                  <a:pt x="280" y="760"/>
                </a:lnTo>
                <a:lnTo>
                  <a:pt x="280" y="768"/>
                </a:lnTo>
                <a:lnTo>
                  <a:pt x="264" y="768"/>
                </a:lnTo>
                <a:lnTo>
                  <a:pt x="256" y="760"/>
                </a:lnTo>
                <a:lnTo>
                  <a:pt x="216" y="736"/>
                </a:lnTo>
                <a:lnTo>
                  <a:pt x="208" y="728"/>
                </a:lnTo>
                <a:lnTo>
                  <a:pt x="208" y="728"/>
                </a:lnTo>
                <a:lnTo>
                  <a:pt x="192" y="720"/>
                </a:lnTo>
                <a:lnTo>
                  <a:pt x="176" y="704"/>
                </a:lnTo>
                <a:lnTo>
                  <a:pt x="160" y="688"/>
                </a:lnTo>
                <a:lnTo>
                  <a:pt x="152" y="672"/>
                </a:lnTo>
                <a:lnTo>
                  <a:pt x="152" y="672"/>
                </a:lnTo>
                <a:lnTo>
                  <a:pt x="152" y="648"/>
                </a:lnTo>
                <a:lnTo>
                  <a:pt x="152" y="640"/>
                </a:lnTo>
                <a:lnTo>
                  <a:pt x="144" y="632"/>
                </a:lnTo>
                <a:lnTo>
                  <a:pt x="144" y="632"/>
                </a:lnTo>
                <a:lnTo>
                  <a:pt x="136" y="616"/>
                </a:lnTo>
                <a:lnTo>
                  <a:pt x="136" y="608"/>
                </a:lnTo>
                <a:lnTo>
                  <a:pt x="136" y="608"/>
                </a:lnTo>
                <a:lnTo>
                  <a:pt x="128" y="584"/>
                </a:lnTo>
                <a:lnTo>
                  <a:pt x="96" y="560"/>
                </a:lnTo>
                <a:lnTo>
                  <a:pt x="88" y="552"/>
                </a:lnTo>
                <a:lnTo>
                  <a:pt x="80" y="544"/>
                </a:lnTo>
                <a:lnTo>
                  <a:pt x="72" y="528"/>
                </a:lnTo>
                <a:lnTo>
                  <a:pt x="48" y="496"/>
                </a:lnTo>
                <a:lnTo>
                  <a:pt x="48" y="496"/>
                </a:lnTo>
                <a:lnTo>
                  <a:pt x="32" y="496"/>
                </a:lnTo>
                <a:lnTo>
                  <a:pt x="32" y="496"/>
                </a:lnTo>
                <a:lnTo>
                  <a:pt x="16" y="456"/>
                </a:lnTo>
                <a:lnTo>
                  <a:pt x="16" y="456"/>
                </a:lnTo>
                <a:lnTo>
                  <a:pt x="0" y="456"/>
                </a:lnTo>
                <a:lnTo>
                  <a:pt x="0" y="456"/>
                </a:lnTo>
                <a:lnTo>
                  <a:pt x="0" y="448"/>
                </a:lnTo>
                <a:close/>
              </a:path>
            </a:pathLst>
          </a:custGeom>
          <a:solidFill>
            <a:schemeClr val="bg1"/>
          </a:solidFill>
          <a:ln w="6350" cmpd="sng">
            <a:solidFill>
              <a:srgbClr val="000000"/>
            </a:solidFill>
            <a:round/>
            <a:headEnd/>
            <a:tailEnd/>
          </a:ln>
        </p:spPr>
        <p:txBody>
          <a:bodyPr/>
          <a:lstStyle/>
          <a:p>
            <a:endParaRPr lang="en-US" dirty="0"/>
          </a:p>
        </p:txBody>
      </p:sp>
      <p:sp>
        <p:nvSpPr>
          <p:cNvPr id="21" name="Freeform 21"/>
          <p:cNvSpPr>
            <a:spLocks/>
          </p:cNvSpPr>
          <p:nvPr/>
        </p:nvSpPr>
        <p:spPr bwMode="auto">
          <a:xfrm>
            <a:off x="4929091" y="1754188"/>
            <a:ext cx="952500" cy="1065212"/>
          </a:xfrm>
          <a:custGeom>
            <a:avLst/>
            <a:gdLst>
              <a:gd name="T0" fmla="*/ 424 w 528"/>
              <a:gd name="T1" fmla="*/ 544 h 592"/>
              <a:gd name="T2" fmla="*/ 376 w 528"/>
              <a:gd name="T3" fmla="*/ 496 h 592"/>
              <a:gd name="T4" fmla="*/ 352 w 528"/>
              <a:gd name="T5" fmla="*/ 488 h 592"/>
              <a:gd name="T6" fmla="*/ 344 w 528"/>
              <a:gd name="T7" fmla="*/ 480 h 592"/>
              <a:gd name="T8" fmla="*/ 336 w 528"/>
              <a:gd name="T9" fmla="*/ 480 h 592"/>
              <a:gd name="T10" fmla="*/ 312 w 528"/>
              <a:gd name="T11" fmla="*/ 464 h 592"/>
              <a:gd name="T12" fmla="*/ 320 w 528"/>
              <a:gd name="T13" fmla="*/ 440 h 592"/>
              <a:gd name="T14" fmla="*/ 312 w 528"/>
              <a:gd name="T15" fmla="*/ 416 h 592"/>
              <a:gd name="T16" fmla="*/ 320 w 528"/>
              <a:gd name="T17" fmla="*/ 392 h 592"/>
              <a:gd name="T18" fmla="*/ 304 w 528"/>
              <a:gd name="T19" fmla="*/ 384 h 592"/>
              <a:gd name="T20" fmla="*/ 304 w 528"/>
              <a:gd name="T21" fmla="*/ 368 h 592"/>
              <a:gd name="T22" fmla="*/ 336 w 528"/>
              <a:gd name="T23" fmla="*/ 336 h 592"/>
              <a:gd name="T24" fmla="*/ 344 w 528"/>
              <a:gd name="T25" fmla="*/ 272 h 592"/>
              <a:gd name="T26" fmla="*/ 376 w 528"/>
              <a:gd name="T27" fmla="*/ 240 h 592"/>
              <a:gd name="T28" fmla="*/ 456 w 528"/>
              <a:gd name="T29" fmla="*/ 152 h 592"/>
              <a:gd name="T30" fmla="*/ 520 w 528"/>
              <a:gd name="T31" fmla="*/ 120 h 592"/>
              <a:gd name="T32" fmla="*/ 520 w 528"/>
              <a:gd name="T33" fmla="*/ 120 h 592"/>
              <a:gd name="T34" fmla="*/ 488 w 528"/>
              <a:gd name="T35" fmla="*/ 120 h 592"/>
              <a:gd name="T36" fmla="*/ 432 w 528"/>
              <a:gd name="T37" fmla="*/ 120 h 592"/>
              <a:gd name="T38" fmla="*/ 424 w 528"/>
              <a:gd name="T39" fmla="*/ 104 h 592"/>
              <a:gd name="T40" fmla="*/ 368 w 528"/>
              <a:gd name="T41" fmla="*/ 120 h 592"/>
              <a:gd name="T42" fmla="*/ 352 w 528"/>
              <a:gd name="T43" fmla="*/ 112 h 592"/>
              <a:gd name="T44" fmla="*/ 328 w 528"/>
              <a:gd name="T45" fmla="*/ 112 h 592"/>
              <a:gd name="T46" fmla="*/ 312 w 528"/>
              <a:gd name="T47" fmla="*/ 88 h 592"/>
              <a:gd name="T48" fmla="*/ 312 w 528"/>
              <a:gd name="T49" fmla="*/ 80 h 592"/>
              <a:gd name="T50" fmla="*/ 288 w 528"/>
              <a:gd name="T51" fmla="*/ 80 h 592"/>
              <a:gd name="T52" fmla="*/ 248 w 528"/>
              <a:gd name="T53" fmla="*/ 88 h 592"/>
              <a:gd name="T54" fmla="*/ 232 w 528"/>
              <a:gd name="T55" fmla="*/ 88 h 592"/>
              <a:gd name="T56" fmla="*/ 200 w 528"/>
              <a:gd name="T57" fmla="*/ 72 h 592"/>
              <a:gd name="T58" fmla="*/ 200 w 528"/>
              <a:gd name="T59" fmla="*/ 64 h 592"/>
              <a:gd name="T60" fmla="*/ 168 w 528"/>
              <a:gd name="T61" fmla="*/ 64 h 592"/>
              <a:gd name="T62" fmla="*/ 168 w 528"/>
              <a:gd name="T63" fmla="*/ 24 h 592"/>
              <a:gd name="T64" fmla="*/ 136 w 528"/>
              <a:gd name="T65" fmla="*/ 0 h 592"/>
              <a:gd name="T66" fmla="*/ 136 w 528"/>
              <a:gd name="T67" fmla="*/ 32 h 592"/>
              <a:gd name="T68" fmla="*/ 0 w 528"/>
              <a:gd name="T69" fmla="*/ 40 h 592"/>
              <a:gd name="T70" fmla="*/ 8 w 528"/>
              <a:gd name="T71" fmla="*/ 72 h 592"/>
              <a:gd name="T72" fmla="*/ 8 w 528"/>
              <a:gd name="T73" fmla="*/ 152 h 592"/>
              <a:gd name="T74" fmla="*/ 24 w 528"/>
              <a:gd name="T75" fmla="*/ 168 h 592"/>
              <a:gd name="T76" fmla="*/ 24 w 528"/>
              <a:gd name="T77" fmla="*/ 232 h 592"/>
              <a:gd name="T78" fmla="*/ 32 w 528"/>
              <a:gd name="T79" fmla="*/ 256 h 592"/>
              <a:gd name="T80" fmla="*/ 32 w 528"/>
              <a:gd name="T81" fmla="*/ 296 h 592"/>
              <a:gd name="T82" fmla="*/ 48 w 528"/>
              <a:gd name="T83" fmla="*/ 320 h 592"/>
              <a:gd name="T84" fmla="*/ 48 w 528"/>
              <a:gd name="T85" fmla="*/ 352 h 592"/>
              <a:gd name="T86" fmla="*/ 32 w 528"/>
              <a:gd name="T87" fmla="*/ 368 h 592"/>
              <a:gd name="T88" fmla="*/ 40 w 528"/>
              <a:gd name="T89" fmla="*/ 400 h 592"/>
              <a:gd name="T90" fmla="*/ 56 w 528"/>
              <a:gd name="T91" fmla="*/ 408 h 592"/>
              <a:gd name="T92" fmla="*/ 56 w 528"/>
              <a:gd name="T93" fmla="*/ 584 h 592"/>
              <a:gd name="T94" fmla="*/ 56 w 528"/>
              <a:gd name="T95" fmla="*/ 592 h 592"/>
              <a:gd name="T96" fmla="*/ 432 w 528"/>
              <a:gd name="T97" fmla="*/ 58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8" h="592">
                <a:moveTo>
                  <a:pt x="432" y="584"/>
                </a:moveTo>
                <a:lnTo>
                  <a:pt x="432" y="576"/>
                </a:lnTo>
                <a:lnTo>
                  <a:pt x="424" y="544"/>
                </a:lnTo>
                <a:lnTo>
                  <a:pt x="400" y="536"/>
                </a:lnTo>
                <a:lnTo>
                  <a:pt x="376" y="512"/>
                </a:lnTo>
                <a:lnTo>
                  <a:pt x="376" y="496"/>
                </a:lnTo>
                <a:lnTo>
                  <a:pt x="376" y="496"/>
                </a:lnTo>
                <a:lnTo>
                  <a:pt x="352" y="488"/>
                </a:lnTo>
                <a:lnTo>
                  <a:pt x="352" y="488"/>
                </a:lnTo>
                <a:lnTo>
                  <a:pt x="344" y="480"/>
                </a:lnTo>
                <a:lnTo>
                  <a:pt x="344" y="480"/>
                </a:lnTo>
                <a:lnTo>
                  <a:pt x="344" y="480"/>
                </a:lnTo>
                <a:lnTo>
                  <a:pt x="344" y="480"/>
                </a:lnTo>
                <a:lnTo>
                  <a:pt x="336" y="480"/>
                </a:lnTo>
                <a:lnTo>
                  <a:pt x="336" y="480"/>
                </a:lnTo>
                <a:lnTo>
                  <a:pt x="328" y="480"/>
                </a:lnTo>
                <a:lnTo>
                  <a:pt x="312" y="464"/>
                </a:lnTo>
                <a:lnTo>
                  <a:pt x="312" y="464"/>
                </a:lnTo>
                <a:lnTo>
                  <a:pt x="312" y="456"/>
                </a:lnTo>
                <a:lnTo>
                  <a:pt x="320" y="448"/>
                </a:lnTo>
                <a:lnTo>
                  <a:pt x="320" y="440"/>
                </a:lnTo>
                <a:lnTo>
                  <a:pt x="312" y="432"/>
                </a:lnTo>
                <a:lnTo>
                  <a:pt x="312" y="424"/>
                </a:lnTo>
                <a:lnTo>
                  <a:pt x="312" y="416"/>
                </a:lnTo>
                <a:lnTo>
                  <a:pt x="320" y="392"/>
                </a:lnTo>
                <a:lnTo>
                  <a:pt x="320" y="392"/>
                </a:lnTo>
                <a:lnTo>
                  <a:pt x="320" y="392"/>
                </a:lnTo>
                <a:lnTo>
                  <a:pt x="312" y="384"/>
                </a:lnTo>
                <a:lnTo>
                  <a:pt x="312" y="384"/>
                </a:lnTo>
                <a:lnTo>
                  <a:pt x="304" y="384"/>
                </a:lnTo>
                <a:lnTo>
                  <a:pt x="304" y="384"/>
                </a:lnTo>
                <a:lnTo>
                  <a:pt x="304" y="368"/>
                </a:lnTo>
                <a:lnTo>
                  <a:pt x="304" y="368"/>
                </a:lnTo>
                <a:lnTo>
                  <a:pt x="304" y="360"/>
                </a:lnTo>
                <a:lnTo>
                  <a:pt x="312" y="352"/>
                </a:lnTo>
                <a:lnTo>
                  <a:pt x="336" y="336"/>
                </a:lnTo>
                <a:lnTo>
                  <a:pt x="344" y="328"/>
                </a:lnTo>
                <a:lnTo>
                  <a:pt x="344" y="328"/>
                </a:lnTo>
                <a:lnTo>
                  <a:pt x="344" y="272"/>
                </a:lnTo>
                <a:lnTo>
                  <a:pt x="336" y="272"/>
                </a:lnTo>
                <a:lnTo>
                  <a:pt x="344" y="264"/>
                </a:lnTo>
                <a:lnTo>
                  <a:pt x="376" y="240"/>
                </a:lnTo>
                <a:lnTo>
                  <a:pt x="416" y="200"/>
                </a:lnTo>
                <a:lnTo>
                  <a:pt x="424" y="176"/>
                </a:lnTo>
                <a:lnTo>
                  <a:pt x="456" y="152"/>
                </a:lnTo>
                <a:lnTo>
                  <a:pt x="488" y="152"/>
                </a:lnTo>
                <a:lnTo>
                  <a:pt x="512" y="136"/>
                </a:lnTo>
                <a:lnTo>
                  <a:pt x="520" y="120"/>
                </a:lnTo>
                <a:lnTo>
                  <a:pt x="528" y="120"/>
                </a:lnTo>
                <a:lnTo>
                  <a:pt x="520" y="120"/>
                </a:lnTo>
                <a:lnTo>
                  <a:pt x="520" y="120"/>
                </a:lnTo>
                <a:lnTo>
                  <a:pt x="504" y="128"/>
                </a:lnTo>
                <a:lnTo>
                  <a:pt x="496" y="128"/>
                </a:lnTo>
                <a:lnTo>
                  <a:pt x="488" y="120"/>
                </a:lnTo>
                <a:lnTo>
                  <a:pt x="488" y="120"/>
                </a:lnTo>
                <a:lnTo>
                  <a:pt x="432" y="120"/>
                </a:lnTo>
                <a:lnTo>
                  <a:pt x="432" y="120"/>
                </a:lnTo>
                <a:lnTo>
                  <a:pt x="432" y="104"/>
                </a:lnTo>
                <a:lnTo>
                  <a:pt x="432" y="104"/>
                </a:lnTo>
                <a:lnTo>
                  <a:pt x="424" y="104"/>
                </a:lnTo>
                <a:lnTo>
                  <a:pt x="408" y="128"/>
                </a:lnTo>
                <a:lnTo>
                  <a:pt x="384" y="128"/>
                </a:lnTo>
                <a:lnTo>
                  <a:pt x="368" y="120"/>
                </a:lnTo>
                <a:lnTo>
                  <a:pt x="368" y="112"/>
                </a:lnTo>
                <a:lnTo>
                  <a:pt x="368" y="112"/>
                </a:lnTo>
                <a:lnTo>
                  <a:pt x="352" y="112"/>
                </a:lnTo>
                <a:lnTo>
                  <a:pt x="352" y="96"/>
                </a:lnTo>
                <a:lnTo>
                  <a:pt x="344" y="96"/>
                </a:lnTo>
                <a:lnTo>
                  <a:pt x="328" y="112"/>
                </a:lnTo>
                <a:lnTo>
                  <a:pt x="328" y="112"/>
                </a:lnTo>
                <a:lnTo>
                  <a:pt x="320" y="96"/>
                </a:lnTo>
                <a:lnTo>
                  <a:pt x="312" y="88"/>
                </a:lnTo>
                <a:lnTo>
                  <a:pt x="304" y="88"/>
                </a:lnTo>
                <a:lnTo>
                  <a:pt x="304" y="80"/>
                </a:lnTo>
                <a:lnTo>
                  <a:pt x="312" y="80"/>
                </a:lnTo>
                <a:lnTo>
                  <a:pt x="312" y="80"/>
                </a:lnTo>
                <a:lnTo>
                  <a:pt x="304" y="80"/>
                </a:lnTo>
                <a:lnTo>
                  <a:pt x="288" y="80"/>
                </a:lnTo>
                <a:lnTo>
                  <a:pt x="264" y="72"/>
                </a:lnTo>
                <a:lnTo>
                  <a:pt x="256" y="72"/>
                </a:lnTo>
                <a:lnTo>
                  <a:pt x="248" y="88"/>
                </a:lnTo>
                <a:lnTo>
                  <a:pt x="232" y="88"/>
                </a:lnTo>
                <a:lnTo>
                  <a:pt x="232" y="88"/>
                </a:lnTo>
                <a:lnTo>
                  <a:pt x="232" y="88"/>
                </a:lnTo>
                <a:lnTo>
                  <a:pt x="224" y="72"/>
                </a:lnTo>
                <a:lnTo>
                  <a:pt x="224" y="72"/>
                </a:lnTo>
                <a:lnTo>
                  <a:pt x="200" y="72"/>
                </a:lnTo>
                <a:lnTo>
                  <a:pt x="200" y="72"/>
                </a:lnTo>
                <a:lnTo>
                  <a:pt x="200" y="64"/>
                </a:lnTo>
                <a:lnTo>
                  <a:pt x="200" y="64"/>
                </a:lnTo>
                <a:lnTo>
                  <a:pt x="192" y="72"/>
                </a:lnTo>
                <a:lnTo>
                  <a:pt x="176" y="72"/>
                </a:lnTo>
                <a:lnTo>
                  <a:pt x="168" y="64"/>
                </a:lnTo>
                <a:lnTo>
                  <a:pt x="168" y="56"/>
                </a:lnTo>
                <a:lnTo>
                  <a:pt x="168" y="24"/>
                </a:lnTo>
                <a:lnTo>
                  <a:pt x="168" y="24"/>
                </a:lnTo>
                <a:lnTo>
                  <a:pt x="152" y="0"/>
                </a:lnTo>
                <a:lnTo>
                  <a:pt x="152" y="0"/>
                </a:lnTo>
                <a:lnTo>
                  <a:pt x="136" y="0"/>
                </a:lnTo>
                <a:lnTo>
                  <a:pt x="136" y="0"/>
                </a:lnTo>
                <a:lnTo>
                  <a:pt x="136" y="32"/>
                </a:lnTo>
                <a:lnTo>
                  <a:pt x="136" y="32"/>
                </a:lnTo>
                <a:lnTo>
                  <a:pt x="128" y="40"/>
                </a:lnTo>
                <a:lnTo>
                  <a:pt x="128" y="40"/>
                </a:lnTo>
                <a:lnTo>
                  <a:pt x="0" y="40"/>
                </a:lnTo>
                <a:lnTo>
                  <a:pt x="0" y="40"/>
                </a:lnTo>
                <a:lnTo>
                  <a:pt x="8" y="72"/>
                </a:lnTo>
                <a:lnTo>
                  <a:pt x="8" y="72"/>
                </a:lnTo>
                <a:lnTo>
                  <a:pt x="8" y="88"/>
                </a:lnTo>
                <a:lnTo>
                  <a:pt x="8" y="128"/>
                </a:lnTo>
                <a:lnTo>
                  <a:pt x="8" y="152"/>
                </a:lnTo>
                <a:lnTo>
                  <a:pt x="16" y="160"/>
                </a:lnTo>
                <a:lnTo>
                  <a:pt x="16" y="160"/>
                </a:lnTo>
                <a:lnTo>
                  <a:pt x="24" y="168"/>
                </a:lnTo>
                <a:lnTo>
                  <a:pt x="24" y="200"/>
                </a:lnTo>
                <a:lnTo>
                  <a:pt x="24" y="216"/>
                </a:lnTo>
                <a:lnTo>
                  <a:pt x="24" y="232"/>
                </a:lnTo>
                <a:lnTo>
                  <a:pt x="24" y="240"/>
                </a:lnTo>
                <a:lnTo>
                  <a:pt x="24" y="240"/>
                </a:lnTo>
                <a:lnTo>
                  <a:pt x="32" y="256"/>
                </a:lnTo>
                <a:lnTo>
                  <a:pt x="32" y="256"/>
                </a:lnTo>
                <a:lnTo>
                  <a:pt x="32" y="272"/>
                </a:lnTo>
                <a:lnTo>
                  <a:pt x="32" y="296"/>
                </a:lnTo>
                <a:lnTo>
                  <a:pt x="32" y="296"/>
                </a:lnTo>
                <a:lnTo>
                  <a:pt x="40" y="304"/>
                </a:lnTo>
                <a:lnTo>
                  <a:pt x="48" y="320"/>
                </a:lnTo>
                <a:lnTo>
                  <a:pt x="48" y="320"/>
                </a:lnTo>
                <a:lnTo>
                  <a:pt x="48" y="344"/>
                </a:lnTo>
                <a:lnTo>
                  <a:pt x="48" y="352"/>
                </a:lnTo>
                <a:lnTo>
                  <a:pt x="48" y="352"/>
                </a:lnTo>
                <a:lnTo>
                  <a:pt x="32" y="368"/>
                </a:lnTo>
                <a:lnTo>
                  <a:pt x="32" y="368"/>
                </a:lnTo>
                <a:lnTo>
                  <a:pt x="24" y="376"/>
                </a:lnTo>
                <a:lnTo>
                  <a:pt x="24" y="384"/>
                </a:lnTo>
                <a:lnTo>
                  <a:pt x="40" y="400"/>
                </a:lnTo>
                <a:lnTo>
                  <a:pt x="48" y="408"/>
                </a:lnTo>
                <a:lnTo>
                  <a:pt x="56" y="408"/>
                </a:lnTo>
                <a:lnTo>
                  <a:pt x="56" y="408"/>
                </a:lnTo>
                <a:lnTo>
                  <a:pt x="56" y="448"/>
                </a:lnTo>
                <a:lnTo>
                  <a:pt x="48" y="544"/>
                </a:lnTo>
                <a:lnTo>
                  <a:pt x="56" y="584"/>
                </a:lnTo>
                <a:lnTo>
                  <a:pt x="56" y="592"/>
                </a:lnTo>
                <a:lnTo>
                  <a:pt x="56" y="592"/>
                </a:lnTo>
                <a:lnTo>
                  <a:pt x="56" y="592"/>
                </a:lnTo>
                <a:lnTo>
                  <a:pt x="136" y="592"/>
                </a:lnTo>
                <a:lnTo>
                  <a:pt x="400" y="592"/>
                </a:lnTo>
                <a:lnTo>
                  <a:pt x="432" y="584"/>
                </a:lnTo>
                <a:close/>
              </a:path>
            </a:pathLst>
          </a:custGeom>
          <a:solidFill>
            <a:srgbClr val="F79646"/>
          </a:solidFill>
          <a:ln w="6350" cmpd="sng">
            <a:solidFill>
              <a:srgbClr val="000000"/>
            </a:solidFill>
            <a:round/>
            <a:headEnd/>
            <a:tailEnd/>
          </a:ln>
        </p:spPr>
        <p:txBody>
          <a:bodyPr/>
          <a:lstStyle/>
          <a:p>
            <a:endParaRPr lang="en-US" dirty="0"/>
          </a:p>
        </p:txBody>
      </p:sp>
      <p:sp>
        <p:nvSpPr>
          <p:cNvPr id="22" name="Freeform 22"/>
          <p:cNvSpPr>
            <a:spLocks/>
          </p:cNvSpPr>
          <p:nvPr/>
        </p:nvSpPr>
        <p:spPr bwMode="auto">
          <a:xfrm>
            <a:off x="5002116" y="2805113"/>
            <a:ext cx="863600" cy="574675"/>
          </a:xfrm>
          <a:custGeom>
            <a:avLst/>
            <a:gdLst>
              <a:gd name="T0" fmla="*/ 56 w 480"/>
              <a:gd name="T1" fmla="*/ 272 h 320"/>
              <a:gd name="T2" fmla="*/ 56 w 480"/>
              <a:gd name="T3" fmla="*/ 256 h 320"/>
              <a:gd name="T4" fmla="*/ 56 w 480"/>
              <a:gd name="T5" fmla="*/ 248 h 320"/>
              <a:gd name="T6" fmla="*/ 48 w 480"/>
              <a:gd name="T7" fmla="*/ 224 h 320"/>
              <a:gd name="T8" fmla="*/ 40 w 480"/>
              <a:gd name="T9" fmla="*/ 216 h 320"/>
              <a:gd name="T10" fmla="*/ 40 w 480"/>
              <a:gd name="T11" fmla="*/ 168 h 320"/>
              <a:gd name="T12" fmla="*/ 16 w 480"/>
              <a:gd name="T13" fmla="*/ 152 h 320"/>
              <a:gd name="T14" fmla="*/ 16 w 480"/>
              <a:gd name="T15" fmla="*/ 144 h 320"/>
              <a:gd name="T16" fmla="*/ 16 w 480"/>
              <a:gd name="T17" fmla="*/ 128 h 320"/>
              <a:gd name="T18" fmla="*/ 16 w 480"/>
              <a:gd name="T19" fmla="*/ 120 h 320"/>
              <a:gd name="T20" fmla="*/ 0 w 480"/>
              <a:gd name="T21" fmla="*/ 88 h 320"/>
              <a:gd name="T22" fmla="*/ 0 w 480"/>
              <a:gd name="T23" fmla="*/ 80 h 320"/>
              <a:gd name="T24" fmla="*/ 16 w 480"/>
              <a:gd name="T25" fmla="*/ 40 h 320"/>
              <a:gd name="T26" fmla="*/ 0 w 480"/>
              <a:gd name="T27" fmla="*/ 40 h 320"/>
              <a:gd name="T28" fmla="*/ 8 w 480"/>
              <a:gd name="T29" fmla="*/ 32 h 320"/>
              <a:gd name="T30" fmla="*/ 8 w 480"/>
              <a:gd name="T31" fmla="*/ 24 h 320"/>
              <a:gd name="T32" fmla="*/ 0 w 480"/>
              <a:gd name="T33" fmla="*/ 8 h 320"/>
              <a:gd name="T34" fmla="*/ 16 w 480"/>
              <a:gd name="T35" fmla="*/ 8 h 320"/>
              <a:gd name="T36" fmla="*/ 360 w 480"/>
              <a:gd name="T37" fmla="*/ 8 h 320"/>
              <a:gd name="T38" fmla="*/ 392 w 480"/>
              <a:gd name="T39" fmla="*/ 0 h 320"/>
              <a:gd name="T40" fmla="*/ 400 w 480"/>
              <a:gd name="T41" fmla="*/ 16 h 320"/>
              <a:gd name="T42" fmla="*/ 400 w 480"/>
              <a:gd name="T43" fmla="*/ 32 h 320"/>
              <a:gd name="T44" fmla="*/ 400 w 480"/>
              <a:gd name="T45" fmla="*/ 56 h 320"/>
              <a:gd name="T46" fmla="*/ 408 w 480"/>
              <a:gd name="T47" fmla="*/ 80 h 320"/>
              <a:gd name="T48" fmla="*/ 408 w 480"/>
              <a:gd name="T49" fmla="*/ 80 h 320"/>
              <a:gd name="T50" fmla="*/ 432 w 480"/>
              <a:gd name="T51" fmla="*/ 88 h 320"/>
              <a:gd name="T52" fmla="*/ 440 w 480"/>
              <a:gd name="T53" fmla="*/ 104 h 320"/>
              <a:gd name="T54" fmla="*/ 456 w 480"/>
              <a:gd name="T55" fmla="*/ 120 h 320"/>
              <a:gd name="T56" fmla="*/ 456 w 480"/>
              <a:gd name="T57" fmla="*/ 128 h 320"/>
              <a:gd name="T58" fmla="*/ 464 w 480"/>
              <a:gd name="T59" fmla="*/ 128 h 320"/>
              <a:gd name="T60" fmla="*/ 480 w 480"/>
              <a:gd name="T61" fmla="*/ 136 h 320"/>
              <a:gd name="T62" fmla="*/ 480 w 480"/>
              <a:gd name="T63" fmla="*/ 160 h 320"/>
              <a:gd name="T64" fmla="*/ 472 w 480"/>
              <a:gd name="T65" fmla="*/ 176 h 320"/>
              <a:gd name="T66" fmla="*/ 464 w 480"/>
              <a:gd name="T67" fmla="*/ 184 h 320"/>
              <a:gd name="T68" fmla="*/ 464 w 480"/>
              <a:gd name="T69" fmla="*/ 200 h 320"/>
              <a:gd name="T70" fmla="*/ 448 w 480"/>
              <a:gd name="T71" fmla="*/ 208 h 320"/>
              <a:gd name="T72" fmla="*/ 416 w 480"/>
              <a:gd name="T73" fmla="*/ 216 h 320"/>
              <a:gd name="T74" fmla="*/ 416 w 480"/>
              <a:gd name="T75" fmla="*/ 240 h 320"/>
              <a:gd name="T76" fmla="*/ 424 w 480"/>
              <a:gd name="T77" fmla="*/ 264 h 320"/>
              <a:gd name="T78" fmla="*/ 416 w 480"/>
              <a:gd name="T79" fmla="*/ 280 h 320"/>
              <a:gd name="T80" fmla="*/ 408 w 480"/>
              <a:gd name="T81" fmla="*/ 296 h 320"/>
              <a:gd name="T82" fmla="*/ 392 w 480"/>
              <a:gd name="T83" fmla="*/ 312 h 320"/>
              <a:gd name="T84" fmla="*/ 400 w 480"/>
              <a:gd name="T85" fmla="*/ 312 h 320"/>
              <a:gd name="T86" fmla="*/ 392 w 480"/>
              <a:gd name="T87" fmla="*/ 320 h 320"/>
              <a:gd name="T88" fmla="*/ 392 w 480"/>
              <a:gd name="T89" fmla="*/ 320 h 320"/>
              <a:gd name="T90" fmla="*/ 368 w 480"/>
              <a:gd name="T91" fmla="*/ 296 h 320"/>
              <a:gd name="T92" fmla="*/ 56 w 480"/>
              <a:gd name="T93" fmla="*/ 30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320">
                <a:moveTo>
                  <a:pt x="56" y="304"/>
                </a:moveTo>
                <a:lnTo>
                  <a:pt x="56" y="272"/>
                </a:lnTo>
                <a:lnTo>
                  <a:pt x="56" y="264"/>
                </a:lnTo>
                <a:lnTo>
                  <a:pt x="56" y="256"/>
                </a:lnTo>
                <a:lnTo>
                  <a:pt x="56" y="256"/>
                </a:lnTo>
                <a:lnTo>
                  <a:pt x="56" y="248"/>
                </a:lnTo>
                <a:lnTo>
                  <a:pt x="56" y="248"/>
                </a:lnTo>
                <a:lnTo>
                  <a:pt x="48" y="224"/>
                </a:lnTo>
                <a:lnTo>
                  <a:pt x="48" y="216"/>
                </a:lnTo>
                <a:lnTo>
                  <a:pt x="40" y="216"/>
                </a:lnTo>
                <a:lnTo>
                  <a:pt x="40" y="200"/>
                </a:lnTo>
                <a:lnTo>
                  <a:pt x="40" y="168"/>
                </a:lnTo>
                <a:lnTo>
                  <a:pt x="24" y="160"/>
                </a:lnTo>
                <a:lnTo>
                  <a:pt x="16" y="152"/>
                </a:lnTo>
                <a:lnTo>
                  <a:pt x="16" y="144"/>
                </a:lnTo>
                <a:lnTo>
                  <a:pt x="16" y="144"/>
                </a:lnTo>
                <a:lnTo>
                  <a:pt x="16" y="136"/>
                </a:lnTo>
                <a:lnTo>
                  <a:pt x="16" y="128"/>
                </a:lnTo>
                <a:lnTo>
                  <a:pt x="16" y="120"/>
                </a:lnTo>
                <a:lnTo>
                  <a:pt x="16" y="120"/>
                </a:lnTo>
                <a:lnTo>
                  <a:pt x="8" y="104"/>
                </a:lnTo>
                <a:lnTo>
                  <a:pt x="0" y="88"/>
                </a:lnTo>
                <a:lnTo>
                  <a:pt x="0" y="88"/>
                </a:lnTo>
                <a:lnTo>
                  <a:pt x="0" y="80"/>
                </a:lnTo>
                <a:lnTo>
                  <a:pt x="16" y="40"/>
                </a:lnTo>
                <a:lnTo>
                  <a:pt x="16" y="40"/>
                </a:lnTo>
                <a:lnTo>
                  <a:pt x="0" y="40"/>
                </a:lnTo>
                <a:lnTo>
                  <a:pt x="0" y="40"/>
                </a:lnTo>
                <a:lnTo>
                  <a:pt x="0" y="32"/>
                </a:lnTo>
                <a:lnTo>
                  <a:pt x="8" y="32"/>
                </a:lnTo>
                <a:lnTo>
                  <a:pt x="8" y="32"/>
                </a:lnTo>
                <a:lnTo>
                  <a:pt x="8" y="24"/>
                </a:lnTo>
                <a:lnTo>
                  <a:pt x="0" y="16"/>
                </a:lnTo>
                <a:lnTo>
                  <a:pt x="0" y="8"/>
                </a:lnTo>
                <a:lnTo>
                  <a:pt x="0" y="8"/>
                </a:lnTo>
                <a:lnTo>
                  <a:pt x="16" y="8"/>
                </a:lnTo>
                <a:lnTo>
                  <a:pt x="96" y="8"/>
                </a:lnTo>
                <a:lnTo>
                  <a:pt x="360" y="8"/>
                </a:lnTo>
                <a:lnTo>
                  <a:pt x="392" y="0"/>
                </a:lnTo>
                <a:lnTo>
                  <a:pt x="392" y="0"/>
                </a:lnTo>
                <a:lnTo>
                  <a:pt x="400" y="16"/>
                </a:lnTo>
                <a:lnTo>
                  <a:pt x="400" y="16"/>
                </a:lnTo>
                <a:lnTo>
                  <a:pt x="400" y="24"/>
                </a:lnTo>
                <a:lnTo>
                  <a:pt x="400" y="32"/>
                </a:lnTo>
                <a:lnTo>
                  <a:pt x="400" y="48"/>
                </a:lnTo>
                <a:lnTo>
                  <a:pt x="400" y="56"/>
                </a:lnTo>
                <a:lnTo>
                  <a:pt x="408" y="72"/>
                </a:lnTo>
                <a:lnTo>
                  <a:pt x="408" y="80"/>
                </a:lnTo>
                <a:lnTo>
                  <a:pt x="408" y="80"/>
                </a:lnTo>
                <a:lnTo>
                  <a:pt x="408" y="80"/>
                </a:lnTo>
                <a:lnTo>
                  <a:pt x="424" y="88"/>
                </a:lnTo>
                <a:lnTo>
                  <a:pt x="432" y="88"/>
                </a:lnTo>
                <a:lnTo>
                  <a:pt x="440" y="88"/>
                </a:lnTo>
                <a:lnTo>
                  <a:pt x="440" y="104"/>
                </a:lnTo>
                <a:lnTo>
                  <a:pt x="448" y="104"/>
                </a:lnTo>
                <a:lnTo>
                  <a:pt x="456" y="120"/>
                </a:lnTo>
                <a:lnTo>
                  <a:pt x="456" y="120"/>
                </a:lnTo>
                <a:lnTo>
                  <a:pt x="456" y="128"/>
                </a:lnTo>
                <a:lnTo>
                  <a:pt x="456" y="128"/>
                </a:lnTo>
                <a:lnTo>
                  <a:pt x="464" y="128"/>
                </a:lnTo>
                <a:lnTo>
                  <a:pt x="472" y="136"/>
                </a:lnTo>
                <a:lnTo>
                  <a:pt x="480" y="136"/>
                </a:lnTo>
                <a:lnTo>
                  <a:pt x="480" y="152"/>
                </a:lnTo>
                <a:lnTo>
                  <a:pt x="480" y="160"/>
                </a:lnTo>
                <a:lnTo>
                  <a:pt x="472" y="176"/>
                </a:lnTo>
                <a:lnTo>
                  <a:pt x="472" y="176"/>
                </a:lnTo>
                <a:lnTo>
                  <a:pt x="464" y="176"/>
                </a:lnTo>
                <a:lnTo>
                  <a:pt x="464" y="184"/>
                </a:lnTo>
                <a:lnTo>
                  <a:pt x="464" y="192"/>
                </a:lnTo>
                <a:lnTo>
                  <a:pt x="464" y="200"/>
                </a:lnTo>
                <a:lnTo>
                  <a:pt x="448" y="200"/>
                </a:lnTo>
                <a:lnTo>
                  <a:pt x="448" y="208"/>
                </a:lnTo>
                <a:lnTo>
                  <a:pt x="432" y="208"/>
                </a:lnTo>
                <a:lnTo>
                  <a:pt x="416" y="216"/>
                </a:lnTo>
                <a:lnTo>
                  <a:pt x="416" y="232"/>
                </a:lnTo>
                <a:lnTo>
                  <a:pt x="416" y="240"/>
                </a:lnTo>
                <a:lnTo>
                  <a:pt x="424" y="256"/>
                </a:lnTo>
                <a:lnTo>
                  <a:pt x="424" y="264"/>
                </a:lnTo>
                <a:lnTo>
                  <a:pt x="416" y="272"/>
                </a:lnTo>
                <a:lnTo>
                  <a:pt x="416" y="280"/>
                </a:lnTo>
                <a:lnTo>
                  <a:pt x="416" y="288"/>
                </a:lnTo>
                <a:lnTo>
                  <a:pt x="408" y="296"/>
                </a:lnTo>
                <a:lnTo>
                  <a:pt x="392" y="296"/>
                </a:lnTo>
                <a:lnTo>
                  <a:pt x="392" y="312"/>
                </a:lnTo>
                <a:lnTo>
                  <a:pt x="400" y="312"/>
                </a:lnTo>
                <a:lnTo>
                  <a:pt x="400" y="312"/>
                </a:lnTo>
                <a:lnTo>
                  <a:pt x="400" y="312"/>
                </a:lnTo>
                <a:lnTo>
                  <a:pt x="392" y="320"/>
                </a:lnTo>
                <a:lnTo>
                  <a:pt x="392" y="320"/>
                </a:lnTo>
                <a:lnTo>
                  <a:pt x="392" y="320"/>
                </a:lnTo>
                <a:lnTo>
                  <a:pt x="376" y="304"/>
                </a:lnTo>
                <a:lnTo>
                  <a:pt x="368" y="296"/>
                </a:lnTo>
                <a:lnTo>
                  <a:pt x="64" y="304"/>
                </a:lnTo>
                <a:lnTo>
                  <a:pt x="56" y="304"/>
                </a:lnTo>
                <a:close/>
              </a:path>
            </a:pathLst>
          </a:custGeom>
          <a:solidFill>
            <a:schemeClr val="bg1"/>
          </a:solidFill>
          <a:ln w="6350" cmpd="sng">
            <a:solidFill>
              <a:srgbClr val="000000"/>
            </a:solidFill>
            <a:round/>
            <a:headEnd/>
            <a:tailEnd/>
          </a:ln>
        </p:spPr>
        <p:txBody>
          <a:bodyPr/>
          <a:lstStyle/>
          <a:p>
            <a:endParaRPr lang="en-US" dirty="0"/>
          </a:p>
        </p:txBody>
      </p:sp>
      <p:sp>
        <p:nvSpPr>
          <p:cNvPr id="23" name="Freeform 23"/>
          <p:cNvSpPr>
            <a:spLocks/>
          </p:cNvSpPr>
          <p:nvPr/>
        </p:nvSpPr>
        <p:spPr bwMode="auto">
          <a:xfrm>
            <a:off x="5125941" y="3335338"/>
            <a:ext cx="966787" cy="836612"/>
          </a:xfrm>
          <a:custGeom>
            <a:avLst/>
            <a:gdLst>
              <a:gd name="T0" fmla="*/ 88 w 536"/>
              <a:gd name="T1" fmla="*/ 376 h 464"/>
              <a:gd name="T2" fmla="*/ 88 w 536"/>
              <a:gd name="T3" fmla="*/ 160 h 464"/>
              <a:gd name="T4" fmla="*/ 72 w 536"/>
              <a:gd name="T5" fmla="*/ 160 h 464"/>
              <a:gd name="T6" fmla="*/ 64 w 536"/>
              <a:gd name="T7" fmla="*/ 144 h 464"/>
              <a:gd name="T8" fmla="*/ 64 w 536"/>
              <a:gd name="T9" fmla="*/ 128 h 464"/>
              <a:gd name="T10" fmla="*/ 48 w 536"/>
              <a:gd name="T11" fmla="*/ 120 h 464"/>
              <a:gd name="T12" fmla="*/ 48 w 536"/>
              <a:gd name="T13" fmla="*/ 112 h 464"/>
              <a:gd name="T14" fmla="*/ 64 w 536"/>
              <a:gd name="T15" fmla="*/ 96 h 464"/>
              <a:gd name="T16" fmla="*/ 56 w 536"/>
              <a:gd name="T17" fmla="*/ 88 h 464"/>
              <a:gd name="T18" fmla="*/ 48 w 536"/>
              <a:gd name="T19" fmla="*/ 88 h 464"/>
              <a:gd name="T20" fmla="*/ 40 w 536"/>
              <a:gd name="T21" fmla="*/ 80 h 464"/>
              <a:gd name="T22" fmla="*/ 32 w 536"/>
              <a:gd name="T23" fmla="*/ 72 h 464"/>
              <a:gd name="T24" fmla="*/ 16 w 536"/>
              <a:gd name="T25" fmla="*/ 48 h 464"/>
              <a:gd name="T26" fmla="*/ 8 w 536"/>
              <a:gd name="T27" fmla="*/ 40 h 464"/>
              <a:gd name="T28" fmla="*/ 0 w 536"/>
              <a:gd name="T29" fmla="*/ 8 h 464"/>
              <a:gd name="T30" fmla="*/ 304 w 536"/>
              <a:gd name="T31" fmla="*/ 0 h 464"/>
              <a:gd name="T32" fmla="*/ 312 w 536"/>
              <a:gd name="T33" fmla="*/ 8 h 464"/>
              <a:gd name="T34" fmla="*/ 328 w 536"/>
              <a:gd name="T35" fmla="*/ 24 h 464"/>
              <a:gd name="T36" fmla="*/ 328 w 536"/>
              <a:gd name="T37" fmla="*/ 32 h 464"/>
              <a:gd name="T38" fmla="*/ 320 w 536"/>
              <a:gd name="T39" fmla="*/ 64 h 464"/>
              <a:gd name="T40" fmla="*/ 376 w 536"/>
              <a:gd name="T41" fmla="*/ 128 h 464"/>
              <a:gd name="T42" fmla="*/ 392 w 536"/>
              <a:gd name="T43" fmla="*/ 176 h 464"/>
              <a:gd name="T44" fmla="*/ 408 w 536"/>
              <a:gd name="T45" fmla="*/ 160 h 464"/>
              <a:gd name="T46" fmla="*/ 440 w 536"/>
              <a:gd name="T47" fmla="*/ 176 h 464"/>
              <a:gd name="T48" fmla="*/ 432 w 536"/>
              <a:gd name="T49" fmla="*/ 200 h 464"/>
              <a:gd name="T50" fmla="*/ 424 w 536"/>
              <a:gd name="T51" fmla="*/ 224 h 464"/>
              <a:gd name="T52" fmla="*/ 424 w 536"/>
              <a:gd name="T53" fmla="*/ 240 h 464"/>
              <a:gd name="T54" fmla="*/ 456 w 536"/>
              <a:gd name="T55" fmla="*/ 264 h 464"/>
              <a:gd name="T56" fmla="*/ 456 w 536"/>
              <a:gd name="T57" fmla="*/ 264 h 464"/>
              <a:gd name="T58" fmla="*/ 456 w 536"/>
              <a:gd name="T59" fmla="*/ 272 h 464"/>
              <a:gd name="T60" fmla="*/ 472 w 536"/>
              <a:gd name="T61" fmla="*/ 272 h 464"/>
              <a:gd name="T62" fmla="*/ 480 w 536"/>
              <a:gd name="T63" fmla="*/ 280 h 464"/>
              <a:gd name="T64" fmla="*/ 496 w 536"/>
              <a:gd name="T65" fmla="*/ 288 h 464"/>
              <a:gd name="T66" fmla="*/ 496 w 536"/>
              <a:gd name="T67" fmla="*/ 304 h 464"/>
              <a:gd name="T68" fmla="*/ 504 w 536"/>
              <a:gd name="T69" fmla="*/ 320 h 464"/>
              <a:gd name="T70" fmla="*/ 496 w 536"/>
              <a:gd name="T71" fmla="*/ 336 h 464"/>
              <a:gd name="T72" fmla="*/ 504 w 536"/>
              <a:gd name="T73" fmla="*/ 344 h 464"/>
              <a:gd name="T74" fmla="*/ 512 w 536"/>
              <a:gd name="T75" fmla="*/ 352 h 464"/>
              <a:gd name="T76" fmla="*/ 512 w 536"/>
              <a:gd name="T77" fmla="*/ 360 h 464"/>
              <a:gd name="T78" fmla="*/ 512 w 536"/>
              <a:gd name="T79" fmla="*/ 352 h 464"/>
              <a:gd name="T80" fmla="*/ 512 w 536"/>
              <a:gd name="T81" fmla="*/ 344 h 464"/>
              <a:gd name="T82" fmla="*/ 520 w 536"/>
              <a:gd name="T83" fmla="*/ 352 h 464"/>
              <a:gd name="T84" fmla="*/ 528 w 536"/>
              <a:gd name="T85" fmla="*/ 360 h 464"/>
              <a:gd name="T86" fmla="*/ 536 w 536"/>
              <a:gd name="T87" fmla="*/ 368 h 464"/>
              <a:gd name="T88" fmla="*/ 528 w 536"/>
              <a:gd name="T89" fmla="*/ 368 h 464"/>
              <a:gd name="T90" fmla="*/ 528 w 536"/>
              <a:gd name="T91" fmla="*/ 400 h 464"/>
              <a:gd name="T92" fmla="*/ 520 w 536"/>
              <a:gd name="T93" fmla="*/ 400 h 464"/>
              <a:gd name="T94" fmla="*/ 504 w 536"/>
              <a:gd name="T95" fmla="*/ 408 h 464"/>
              <a:gd name="T96" fmla="*/ 496 w 536"/>
              <a:gd name="T97" fmla="*/ 432 h 464"/>
              <a:gd name="T98" fmla="*/ 496 w 536"/>
              <a:gd name="T99" fmla="*/ 440 h 464"/>
              <a:gd name="T100" fmla="*/ 488 w 536"/>
              <a:gd name="T101" fmla="*/ 440 h 464"/>
              <a:gd name="T102" fmla="*/ 496 w 536"/>
              <a:gd name="T103" fmla="*/ 448 h 464"/>
              <a:gd name="T104" fmla="*/ 496 w 536"/>
              <a:gd name="T105" fmla="*/ 448 h 464"/>
              <a:gd name="T106" fmla="*/ 488 w 536"/>
              <a:gd name="T107" fmla="*/ 464 h 464"/>
              <a:gd name="T108" fmla="*/ 440 w 536"/>
              <a:gd name="T109" fmla="*/ 464 h 464"/>
              <a:gd name="T110" fmla="*/ 440 w 536"/>
              <a:gd name="T111" fmla="*/ 464 h 464"/>
              <a:gd name="T112" fmla="*/ 456 w 536"/>
              <a:gd name="T113" fmla="*/ 432 h 464"/>
              <a:gd name="T114" fmla="*/ 448 w 536"/>
              <a:gd name="T115" fmla="*/ 416 h 464"/>
              <a:gd name="T116" fmla="*/ 440 w 536"/>
              <a:gd name="T117" fmla="*/ 416 h 464"/>
              <a:gd name="T118" fmla="*/ 96 w 536"/>
              <a:gd name="T119" fmla="*/ 43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6" h="464">
                <a:moveTo>
                  <a:pt x="96" y="432"/>
                </a:moveTo>
                <a:lnTo>
                  <a:pt x="88" y="376"/>
                </a:lnTo>
                <a:lnTo>
                  <a:pt x="88" y="160"/>
                </a:lnTo>
                <a:lnTo>
                  <a:pt x="88" y="160"/>
                </a:lnTo>
                <a:lnTo>
                  <a:pt x="72" y="160"/>
                </a:lnTo>
                <a:lnTo>
                  <a:pt x="72" y="160"/>
                </a:lnTo>
                <a:lnTo>
                  <a:pt x="64" y="144"/>
                </a:lnTo>
                <a:lnTo>
                  <a:pt x="64" y="144"/>
                </a:lnTo>
                <a:lnTo>
                  <a:pt x="64" y="136"/>
                </a:lnTo>
                <a:lnTo>
                  <a:pt x="64" y="128"/>
                </a:lnTo>
                <a:lnTo>
                  <a:pt x="48" y="120"/>
                </a:lnTo>
                <a:lnTo>
                  <a:pt x="48" y="120"/>
                </a:lnTo>
                <a:lnTo>
                  <a:pt x="48" y="112"/>
                </a:lnTo>
                <a:lnTo>
                  <a:pt x="48" y="112"/>
                </a:lnTo>
                <a:lnTo>
                  <a:pt x="64" y="104"/>
                </a:lnTo>
                <a:lnTo>
                  <a:pt x="64" y="96"/>
                </a:lnTo>
                <a:lnTo>
                  <a:pt x="64" y="88"/>
                </a:lnTo>
                <a:lnTo>
                  <a:pt x="56" y="88"/>
                </a:lnTo>
                <a:lnTo>
                  <a:pt x="56" y="80"/>
                </a:lnTo>
                <a:lnTo>
                  <a:pt x="48" y="88"/>
                </a:lnTo>
                <a:lnTo>
                  <a:pt x="48" y="88"/>
                </a:lnTo>
                <a:lnTo>
                  <a:pt x="40" y="80"/>
                </a:lnTo>
                <a:lnTo>
                  <a:pt x="24" y="72"/>
                </a:lnTo>
                <a:lnTo>
                  <a:pt x="32" y="72"/>
                </a:lnTo>
                <a:lnTo>
                  <a:pt x="16" y="48"/>
                </a:lnTo>
                <a:lnTo>
                  <a:pt x="16" y="48"/>
                </a:lnTo>
                <a:lnTo>
                  <a:pt x="8" y="40"/>
                </a:lnTo>
                <a:lnTo>
                  <a:pt x="8" y="40"/>
                </a:lnTo>
                <a:lnTo>
                  <a:pt x="8" y="32"/>
                </a:lnTo>
                <a:lnTo>
                  <a:pt x="0" y="8"/>
                </a:lnTo>
                <a:lnTo>
                  <a:pt x="0" y="8"/>
                </a:lnTo>
                <a:lnTo>
                  <a:pt x="304" y="0"/>
                </a:lnTo>
                <a:lnTo>
                  <a:pt x="304" y="0"/>
                </a:lnTo>
                <a:lnTo>
                  <a:pt x="312" y="8"/>
                </a:lnTo>
                <a:lnTo>
                  <a:pt x="328" y="24"/>
                </a:lnTo>
                <a:lnTo>
                  <a:pt x="328" y="24"/>
                </a:lnTo>
                <a:lnTo>
                  <a:pt x="328" y="24"/>
                </a:lnTo>
                <a:lnTo>
                  <a:pt x="328" y="32"/>
                </a:lnTo>
                <a:lnTo>
                  <a:pt x="320" y="40"/>
                </a:lnTo>
                <a:lnTo>
                  <a:pt x="320" y="64"/>
                </a:lnTo>
                <a:lnTo>
                  <a:pt x="344" y="104"/>
                </a:lnTo>
                <a:lnTo>
                  <a:pt x="376" y="128"/>
                </a:lnTo>
                <a:lnTo>
                  <a:pt x="392" y="136"/>
                </a:lnTo>
                <a:lnTo>
                  <a:pt x="392" y="176"/>
                </a:lnTo>
                <a:lnTo>
                  <a:pt x="408" y="176"/>
                </a:lnTo>
                <a:lnTo>
                  <a:pt x="408" y="160"/>
                </a:lnTo>
                <a:lnTo>
                  <a:pt x="424" y="168"/>
                </a:lnTo>
                <a:lnTo>
                  <a:pt x="440" y="176"/>
                </a:lnTo>
                <a:lnTo>
                  <a:pt x="440" y="184"/>
                </a:lnTo>
                <a:lnTo>
                  <a:pt x="432" y="200"/>
                </a:lnTo>
                <a:lnTo>
                  <a:pt x="432" y="216"/>
                </a:lnTo>
                <a:lnTo>
                  <a:pt x="424" y="224"/>
                </a:lnTo>
                <a:lnTo>
                  <a:pt x="424" y="224"/>
                </a:lnTo>
                <a:lnTo>
                  <a:pt x="424" y="240"/>
                </a:lnTo>
                <a:lnTo>
                  <a:pt x="432" y="256"/>
                </a:lnTo>
                <a:lnTo>
                  <a:pt x="456" y="264"/>
                </a:lnTo>
                <a:lnTo>
                  <a:pt x="456" y="264"/>
                </a:lnTo>
                <a:lnTo>
                  <a:pt x="456" y="264"/>
                </a:lnTo>
                <a:lnTo>
                  <a:pt x="456" y="272"/>
                </a:lnTo>
                <a:lnTo>
                  <a:pt x="456" y="272"/>
                </a:lnTo>
                <a:lnTo>
                  <a:pt x="472" y="272"/>
                </a:lnTo>
                <a:lnTo>
                  <a:pt x="472" y="272"/>
                </a:lnTo>
                <a:lnTo>
                  <a:pt x="480" y="280"/>
                </a:lnTo>
                <a:lnTo>
                  <a:pt x="480" y="280"/>
                </a:lnTo>
                <a:lnTo>
                  <a:pt x="496" y="288"/>
                </a:lnTo>
                <a:lnTo>
                  <a:pt x="496" y="288"/>
                </a:lnTo>
                <a:lnTo>
                  <a:pt x="496" y="304"/>
                </a:lnTo>
                <a:lnTo>
                  <a:pt x="496" y="304"/>
                </a:lnTo>
                <a:lnTo>
                  <a:pt x="504" y="320"/>
                </a:lnTo>
                <a:lnTo>
                  <a:pt x="504" y="320"/>
                </a:lnTo>
                <a:lnTo>
                  <a:pt x="496" y="328"/>
                </a:lnTo>
                <a:lnTo>
                  <a:pt x="496" y="336"/>
                </a:lnTo>
                <a:lnTo>
                  <a:pt x="496" y="336"/>
                </a:lnTo>
                <a:lnTo>
                  <a:pt x="504" y="344"/>
                </a:lnTo>
                <a:lnTo>
                  <a:pt x="504" y="344"/>
                </a:lnTo>
                <a:lnTo>
                  <a:pt x="512" y="352"/>
                </a:lnTo>
                <a:lnTo>
                  <a:pt x="512" y="352"/>
                </a:lnTo>
                <a:lnTo>
                  <a:pt x="512" y="360"/>
                </a:lnTo>
                <a:lnTo>
                  <a:pt x="512" y="360"/>
                </a:lnTo>
                <a:lnTo>
                  <a:pt x="512" y="352"/>
                </a:lnTo>
                <a:lnTo>
                  <a:pt x="512" y="352"/>
                </a:lnTo>
                <a:lnTo>
                  <a:pt x="512" y="344"/>
                </a:lnTo>
                <a:lnTo>
                  <a:pt x="520" y="344"/>
                </a:lnTo>
                <a:lnTo>
                  <a:pt x="520" y="352"/>
                </a:lnTo>
                <a:lnTo>
                  <a:pt x="520" y="352"/>
                </a:lnTo>
                <a:lnTo>
                  <a:pt x="528" y="360"/>
                </a:lnTo>
                <a:lnTo>
                  <a:pt x="528" y="360"/>
                </a:lnTo>
                <a:lnTo>
                  <a:pt x="536" y="368"/>
                </a:lnTo>
                <a:lnTo>
                  <a:pt x="536" y="368"/>
                </a:lnTo>
                <a:lnTo>
                  <a:pt x="528" y="368"/>
                </a:lnTo>
                <a:lnTo>
                  <a:pt x="528" y="368"/>
                </a:lnTo>
                <a:lnTo>
                  <a:pt x="528" y="400"/>
                </a:lnTo>
                <a:lnTo>
                  <a:pt x="528" y="400"/>
                </a:lnTo>
                <a:lnTo>
                  <a:pt x="520" y="400"/>
                </a:lnTo>
                <a:lnTo>
                  <a:pt x="520" y="400"/>
                </a:lnTo>
                <a:lnTo>
                  <a:pt x="504" y="408"/>
                </a:lnTo>
                <a:lnTo>
                  <a:pt x="504" y="408"/>
                </a:lnTo>
                <a:lnTo>
                  <a:pt x="496" y="432"/>
                </a:lnTo>
                <a:lnTo>
                  <a:pt x="496" y="432"/>
                </a:lnTo>
                <a:lnTo>
                  <a:pt x="496" y="440"/>
                </a:lnTo>
                <a:lnTo>
                  <a:pt x="488" y="440"/>
                </a:lnTo>
                <a:lnTo>
                  <a:pt x="488" y="440"/>
                </a:lnTo>
                <a:lnTo>
                  <a:pt x="496" y="440"/>
                </a:lnTo>
                <a:lnTo>
                  <a:pt x="496" y="448"/>
                </a:lnTo>
                <a:lnTo>
                  <a:pt x="504" y="448"/>
                </a:lnTo>
                <a:lnTo>
                  <a:pt x="496" y="448"/>
                </a:lnTo>
                <a:lnTo>
                  <a:pt x="496" y="448"/>
                </a:lnTo>
                <a:lnTo>
                  <a:pt x="488" y="464"/>
                </a:lnTo>
                <a:lnTo>
                  <a:pt x="488" y="464"/>
                </a:lnTo>
                <a:lnTo>
                  <a:pt x="440" y="464"/>
                </a:lnTo>
                <a:lnTo>
                  <a:pt x="440" y="464"/>
                </a:lnTo>
                <a:lnTo>
                  <a:pt x="440" y="464"/>
                </a:lnTo>
                <a:lnTo>
                  <a:pt x="448" y="440"/>
                </a:lnTo>
                <a:lnTo>
                  <a:pt x="456" y="432"/>
                </a:lnTo>
                <a:lnTo>
                  <a:pt x="456" y="424"/>
                </a:lnTo>
                <a:lnTo>
                  <a:pt x="448" y="416"/>
                </a:lnTo>
                <a:lnTo>
                  <a:pt x="440" y="416"/>
                </a:lnTo>
                <a:lnTo>
                  <a:pt x="440" y="416"/>
                </a:lnTo>
                <a:lnTo>
                  <a:pt x="440" y="416"/>
                </a:lnTo>
                <a:lnTo>
                  <a:pt x="96" y="432"/>
                </a:lnTo>
                <a:lnTo>
                  <a:pt x="96" y="432"/>
                </a:lnTo>
                <a:close/>
              </a:path>
            </a:pathLst>
          </a:custGeom>
          <a:solidFill>
            <a:srgbClr val="F79646"/>
          </a:solidFill>
          <a:ln w="6350" cmpd="sng">
            <a:solidFill>
              <a:srgbClr val="000000"/>
            </a:solidFill>
            <a:round/>
            <a:headEnd/>
            <a:tailEnd/>
          </a:ln>
        </p:spPr>
        <p:txBody>
          <a:bodyPr/>
          <a:lstStyle/>
          <a:p>
            <a:endParaRPr lang="en-US" dirty="0"/>
          </a:p>
        </p:txBody>
      </p:sp>
      <p:sp>
        <p:nvSpPr>
          <p:cNvPr id="24" name="Freeform 24"/>
          <p:cNvSpPr>
            <a:spLocks/>
          </p:cNvSpPr>
          <p:nvPr/>
        </p:nvSpPr>
        <p:spPr bwMode="auto">
          <a:xfrm>
            <a:off x="5289453" y="4086225"/>
            <a:ext cx="719138" cy="660400"/>
          </a:xfrm>
          <a:custGeom>
            <a:avLst/>
            <a:gdLst>
              <a:gd name="T0" fmla="*/ 296 w 400"/>
              <a:gd name="T1" fmla="*/ 344 h 368"/>
              <a:gd name="T2" fmla="*/ 296 w 400"/>
              <a:gd name="T3" fmla="*/ 336 h 368"/>
              <a:gd name="T4" fmla="*/ 296 w 400"/>
              <a:gd name="T5" fmla="*/ 336 h 368"/>
              <a:gd name="T6" fmla="*/ 288 w 400"/>
              <a:gd name="T7" fmla="*/ 312 h 368"/>
              <a:gd name="T8" fmla="*/ 280 w 400"/>
              <a:gd name="T9" fmla="*/ 304 h 368"/>
              <a:gd name="T10" fmla="*/ 288 w 400"/>
              <a:gd name="T11" fmla="*/ 296 h 368"/>
              <a:gd name="T12" fmla="*/ 288 w 400"/>
              <a:gd name="T13" fmla="*/ 288 h 368"/>
              <a:gd name="T14" fmla="*/ 296 w 400"/>
              <a:gd name="T15" fmla="*/ 288 h 368"/>
              <a:gd name="T16" fmla="*/ 288 w 400"/>
              <a:gd name="T17" fmla="*/ 280 h 368"/>
              <a:gd name="T18" fmla="*/ 296 w 400"/>
              <a:gd name="T19" fmla="*/ 280 h 368"/>
              <a:gd name="T20" fmla="*/ 296 w 400"/>
              <a:gd name="T21" fmla="*/ 272 h 368"/>
              <a:gd name="T22" fmla="*/ 296 w 400"/>
              <a:gd name="T23" fmla="*/ 256 h 368"/>
              <a:gd name="T24" fmla="*/ 304 w 400"/>
              <a:gd name="T25" fmla="*/ 248 h 368"/>
              <a:gd name="T26" fmla="*/ 304 w 400"/>
              <a:gd name="T27" fmla="*/ 248 h 368"/>
              <a:gd name="T28" fmla="*/ 312 w 400"/>
              <a:gd name="T29" fmla="*/ 240 h 368"/>
              <a:gd name="T30" fmla="*/ 312 w 400"/>
              <a:gd name="T31" fmla="*/ 232 h 368"/>
              <a:gd name="T32" fmla="*/ 328 w 400"/>
              <a:gd name="T33" fmla="*/ 216 h 368"/>
              <a:gd name="T34" fmla="*/ 328 w 400"/>
              <a:gd name="T35" fmla="*/ 216 h 368"/>
              <a:gd name="T36" fmla="*/ 336 w 400"/>
              <a:gd name="T37" fmla="*/ 208 h 368"/>
              <a:gd name="T38" fmla="*/ 336 w 400"/>
              <a:gd name="T39" fmla="*/ 184 h 368"/>
              <a:gd name="T40" fmla="*/ 344 w 400"/>
              <a:gd name="T41" fmla="*/ 176 h 368"/>
              <a:gd name="T42" fmla="*/ 352 w 400"/>
              <a:gd name="T43" fmla="*/ 168 h 368"/>
              <a:gd name="T44" fmla="*/ 360 w 400"/>
              <a:gd name="T45" fmla="*/ 152 h 368"/>
              <a:gd name="T46" fmla="*/ 352 w 400"/>
              <a:gd name="T47" fmla="*/ 152 h 368"/>
              <a:gd name="T48" fmla="*/ 360 w 400"/>
              <a:gd name="T49" fmla="*/ 144 h 368"/>
              <a:gd name="T50" fmla="*/ 368 w 400"/>
              <a:gd name="T51" fmla="*/ 136 h 368"/>
              <a:gd name="T52" fmla="*/ 368 w 400"/>
              <a:gd name="T53" fmla="*/ 120 h 368"/>
              <a:gd name="T54" fmla="*/ 368 w 400"/>
              <a:gd name="T55" fmla="*/ 112 h 368"/>
              <a:gd name="T56" fmla="*/ 384 w 400"/>
              <a:gd name="T57" fmla="*/ 88 h 368"/>
              <a:gd name="T58" fmla="*/ 376 w 400"/>
              <a:gd name="T59" fmla="*/ 80 h 368"/>
              <a:gd name="T60" fmla="*/ 384 w 400"/>
              <a:gd name="T61" fmla="*/ 80 h 368"/>
              <a:gd name="T62" fmla="*/ 400 w 400"/>
              <a:gd name="T63" fmla="*/ 64 h 368"/>
              <a:gd name="T64" fmla="*/ 392 w 400"/>
              <a:gd name="T65" fmla="*/ 48 h 368"/>
              <a:gd name="T66" fmla="*/ 344 w 400"/>
              <a:gd name="T67" fmla="*/ 48 h 368"/>
              <a:gd name="T68" fmla="*/ 344 w 400"/>
              <a:gd name="T69" fmla="*/ 48 h 368"/>
              <a:gd name="T70" fmla="*/ 360 w 400"/>
              <a:gd name="T71" fmla="*/ 16 h 368"/>
              <a:gd name="T72" fmla="*/ 352 w 400"/>
              <a:gd name="T73" fmla="*/ 0 h 368"/>
              <a:gd name="T74" fmla="*/ 344 w 400"/>
              <a:gd name="T75" fmla="*/ 0 h 368"/>
              <a:gd name="T76" fmla="*/ 0 w 400"/>
              <a:gd name="T77" fmla="*/ 16 h 368"/>
              <a:gd name="T78" fmla="*/ 0 w 400"/>
              <a:gd name="T79" fmla="*/ 16 h 368"/>
              <a:gd name="T80" fmla="*/ 16 w 400"/>
              <a:gd name="T81" fmla="*/ 128 h 368"/>
              <a:gd name="T82" fmla="*/ 8 w 400"/>
              <a:gd name="T83" fmla="*/ 304 h 368"/>
              <a:gd name="T84" fmla="*/ 16 w 400"/>
              <a:gd name="T85" fmla="*/ 312 h 368"/>
              <a:gd name="T86" fmla="*/ 48 w 400"/>
              <a:gd name="T87" fmla="*/ 312 h 368"/>
              <a:gd name="T88" fmla="*/ 48 w 400"/>
              <a:gd name="T89" fmla="*/ 368 h 368"/>
              <a:gd name="T90" fmla="*/ 288 w 400"/>
              <a:gd name="T91" fmla="*/ 360 h 368"/>
              <a:gd name="T92" fmla="*/ 296 w 400"/>
              <a:gd name="T93" fmla="*/ 3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0" h="368">
                <a:moveTo>
                  <a:pt x="296" y="344"/>
                </a:moveTo>
                <a:lnTo>
                  <a:pt x="296" y="344"/>
                </a:lnTo>
                <a:lnTo>
                  <a:pt x="296" y="344"/>
                </a:lnTo>
                <a:lnTo>
                  <a:pt x="296" y="336"/>
                </a:lnTo>
                <a:lnTo>
                  <a:pt x="296" y="336"/>
                </a:lnTo>
                <a:lnTo>
                  <a:pt x="296" y="336"/>
                </a:lnTo>
                <a:lnTo>
                  <a:pt x="288" y="320"/>
                </a:lnTo>
                <a:lnTo>
                  <a:pt x="288" y="312"/>
                </a:lnTo>
                <a:lnTo>
                  <a:pt x="280" y="304"/>
                </a:lnTo>
                <a:lnTo>
                  <a:pt x="280" y="304"/>
                </a:lnTo>
                <a:lnTo>
                  <a:pt x="288" y="296"/>
                </a:lnTo>
                <a:lnTo>
                  <a:pt x="288" y="296"/>
                </a:lnTo>
                <a:lnTo>
                  <a:pt x="288" y="296"/>
                </a:lnTo>
                <a:lnTo>
                  <a:pt x="288" y="288"/>
                </a:lnTo>
                <a:lnTo>
                  <a:pt x="296" y="288"/>
                </a:lnTo>
                <a:lnTo>
                  <a:pt x="296" y="288"/>
                </a:lnTo>
                <a:lnTo>
                  <a:pt x="296" y="288"/>
                </a:lnTo>
                <a:lnTo>
                  <a:pt x="288" y="280"/>
                </a:lnTo>
                <a:lnTo>
                  <a:pt x="288" y="280"/>
                </a:lnTo>
                <a:lnTo>
                  <a:pt x="296" y="280"/>
                </a:lnTo>
                <a:lnTo>
                  <a:pt x="296" y="272"/>
                </a:lnTo>
                <a:lnTo>
                  <a:pt x="296" y="272"/>
                </a:lnTo>
                <a:lnTo>
                  <a:pt x="296" y="264"/>
                </a:lnTo>
                <a:lnTo>
                  <a:pt x="296" y="256"/>
                </a:lnTo>
                <a:lnTo>
                  <a:pt x="304" y="256"/>
                </a:lnTo>
                <a:lnTo>
                  <a:pt x="304" y="248"/>
                </a:lnTo>
                <a:lnTo>
                  <a:pt x="304" y="248"/>
                </a:lnTo>
                <a:lnTo>
                  <a:pt x="304" y="248"/>
                </a:lnTo>
                <a:lnTo>
                  <a:pt x="312" y="240"/>
                </a:lnTo>
                <a:lnTo>
                  <a:pt x="312" y="240"/>
                </a:lnTo>
                <a:lnTo>
                  <a:pt x="312" y="232"/>
                </a:lnTo>
                <a:lnTo>
                  <a:pt x="312" y="232"/>
                </a:lnTo>
                <a:lnTo>
                  <a:pt x="328" y="216"/>
                </a:lnTo>
                <a:lnTo>
                  <a:pt x="328" y="216"/>
                </a:lnTo>
                <a:lnTo>
                  <a:pt x="328" y="216"/>
                </a:lnTo>
                <a:lnTo>
                  <a:pt x="328" y="216"/>
                </a:lnTo>
                <a:lnTo>
                  <a:pt x="336" y="208"/>
                </a:lnTo>
                <a:lnTo>
                  <a:pt x="336" y="208"/>
                </a:lnTo>
                <a:lnTo>
                  <a:pt x="336" y="184"/>
                </a:lnTo>
                <a:lnTo>
                  <a:pt x="336" y="184"/>
                </a:lnTo>
                <a:lnTo>
                  <a:pt x="344" y="176"/>
                </a:lnTo>
                <a:lnTo>
                  <a:pt x="344" y="176"/>
                </a:lnTo>
                <a:lnTo>
                  <a:pt x="352" y="168"/>
                </a:lnTo>
                <a:lnTo>
                  <a:pt x="352" y="168"/>
                </a:lnTo>
                <a:lnTo>
                  <a:pt x="360" y="152"/>
                </a:lnTo>
                <a:lnTo>
                  <a:pt x="360" y="152"/>
                </a:lnTo>
                <a:lnTo>
                  <a:pt x="352" y="152"/>
                </a:lnTo>
                <a:lnTo>
                  <a:pt x="352" y="152"/>
                </a:lnTo>
                <a:lnTo>
                  <a:pt x="352" y="152"/>
                </a:lnTo>
                <a:lnTo>
                  <a:pt x="360" y="144"/>
                </a:lnTo>
                <a:lnTo>
                  <a:pt x="368" y="144"/>
                </a:lnTo>
                <a:lnTo>
                  <a:pt x="368" y="136"/>
                </a:lnTo>
                <a:lnTo>
                  <a:pt x="368" y="128"/>
                </a:lnTo>
                <a:lnTo>
                  <a:pt x="368" y="120"/>
                </a:lnTo>
                <a:lnTo>
                  <a:pt x="368" y="120"/>
                </a:lnTo>
                <a:lnTo>
                  <a:pt x="368" y="112"/>
                </a:lnTo>
                <a:lnTo>
                  <a:pt x="376" y="96"/>
                </a:lnTo>
                <a:lnTo>
                  <a:pt x="384" y="88"/>
                </a:lnTo>
                <a:lnTo>
                  <a:pt x="384" y="80"/>
                </a:lnTo>
                <a:lnTo>
                  <a:pt x="376" y="80"/>
                </a:lnTo>
                <a:lnTo>
                  <a:pt x="376" y="80"/>
                </a:lnTo>
                <a:lnTo>
                  <a:pt x="384" y="80"/>
                </a:lnTo>
                <a:lnTo>
                  <a:pt x="384" y="72"/>
                </a:lnTo>
                <a:lnTo>
                  <a:pt x="400" y="64"/>
                </a:lnTo>
                <a:lnTo>
                  <a:pt x="400" y="56"/>
                </a:lnTo>
                <a:lnTo>
                  <a:pt x="392" y="48"/>
                </a:lnTo>
                <a:lnTo>
                  <a:pt x="392" y="48"/>
                </a:lnTo>
                <a:lnTo>
                  <a:pt x="344" y="48"/>
                </a:lnTo>
                <a:lnTo>
                  <a:pt x="344" y="48"/>
                </a:lnTo>
                <a:lnTo>
                  <a:pt x="344" y="48"/>
                </a:lnTo>
                <a:lnTo>
                  <a:pt x="352" y="24"/>
                </a:lnTo>
                <a:lnTo>
                  <a:pt x="360" y="16"/>
                </a:lnTo>
                <a:lnTo>
                  <a:pt x="360" y="8"/>
                </a:lnTo>
                <a:lnTo>
                  <a:pt x="352" y="0"/>
                </a:lnTo>
                <a:lnTo>
                  <a:pt x="344" y="0"/>
                </a:lnTo>
                <a:lnTo>
                  <a:pt x="344" y="0"/>
                </a:lnTo>
                <a:lnTo>
                  <a:pt x="344" y="0"/>
                </a:lnTo>
                <a:lnTo>
                  <a:pt x="0" y="16"/>
                </a:lnTo>
                <a:lnTo>
                  <a:pt x="0" y="16"/>
                </a:lnTo>
                <a:lnTo>
                  <a:pt x="0" y="16"/>
                </a:lnTo>
                <a:lnTo>
                  <a:pt x="16" y="128"/>
                </a:lnTo>
                <a:lnTo>
                  <a:pt x="16" y="128"/>
                </a:lnTo>
                <a:lnTo>
                  <a:pt x="8" y="304"/>
                </a:lnTo>
                <a:lnTo>
                  <a:pt x="8" y="304"/>
                </a:lnTo>
                <a:lnTo>
                  <a:pt x="16" y="312"/>
                </a:lnTo>
                <a:lnTo>
                  <a:pt x="16" y="312"/>
                </a:lnTo>
                <a:lnTo>
                  <a:pt x="40" y="312"/>
                </a:lnTo>
                <a:lnTo>
                  <a:pt x="48" y="312"/>
                </a:lnTo>
                <a:lnTo>
                  <a:pt x="48" y="312"/>
                </a:lnTo>
                <a:lnTo>
                  <a:pt x="48" y="368"/>
                </a:lnTo>
                <a:lnTo>
                  <a:pt x="48" y="368"/>
                </a:lnTo>
                <a:lnTo>
                  <a:pt x="288" y="360"/>
                </a:lnTo>
                <a:lnTo>
                  <a:pt x="288" y="360"/>
                </a:lnTo>
                <a:lnTo>
                  <a:pt x="296" y="344"/>
                </a:lnTo>
                <a:close/>
              </a:path>
            </a:pathLst>
          </a:custGeom>
          <a:solidFill>
            <a:schemeClr val="bg1"/>
          </a:solidFill>
          <a:ln w="6350" cmpd="sng">
            <a:solidFill>
              <a:srgbClr val="000000"/>
            </a:solidFill>
            <a:round/>
            <a:headEnd/>
            <a:tailEnd/>
          </a:ln>
        </p:spPr>
        <p:txBody>
          <a:bodyPr/>
          <a:lstStyle/>
          <a:p>
            <a:endParaRPr lang="en-US" dirty="0"/>
          </a:p>
        </p:txBody>
      </p:sp>
      <p:sp>
        <p:nvSpPr>
          <p:cNvPr id="25" name="Freeform 25"/>
          <p:cNvSpPr>
            <a:spLocks/>
          </p:cNvSpPr>
          <p:nvPr/>
        </p:nvSpPr>
        <p:spPr bwMode="auto">
          <a:xfrm>
            <a:off x="5375178" y="4735513"/>
            <a:ext cx="808038" cy="717550"/>
          </a:xfrm>
          <a:custGeom>
            <a:avLst/>
            <a:gdLst>
              <a:gd name="T0" fmla="*/ 40 w 448"/>
              <a:gd name="T1" fmla="*/ 264 h 400"/>
              <a:gd name="T2" fmla="*/ 48 w 448"/>
              <a:gd name="T3" fmla="*/ 208 h 400"/>
              <a:gd name="T4" fmla="*/ 24 w 448"/>
              <a:gd name="T5" fmla="*/ 160 h 400"/>
              <a:gd name="T6" fmla="*/ 8 w 448"/>
              <a:gd name="T7" fmla="*/ 104 h 400"/>
              <a:gd name="T8" fmla="*/ 240 w 448"/>
              <a:gd name="T9" fmla="*/ 0 h 400"/>
              <a:gd name="T10" fmla="*/ 248 w 448"/>
              <a:gd name="T11" fmla="*/ 8 h 400"/>
              <a:gd name="T12" fmla="*/ 256 w 448"/>
              <a:gd name="T13" fmla="*/ 24 h 400"/>
              <a:gd name="T14" fmla="*/ 256 w 448"/>
              <a:gd name="T15" fmla="*/ 40 h 400"/>
              <a:gd name="T16" fmla="*/ 256 w 448"/>
              <a:gd name="T17" fmla="*/ 56 h 400"/>
              <a:gd name="T18" fmla="*/ 264 w 448"/>
              <a:gd name="T19" fmla="*/ 64 h 400"/>
              <a:gd name="T20" fmla="*/ 256 w 448"/>
              <a:gd name="T21" fmla="*/ 80 h 400"/>
              <a:gd name="T22" fmla="*/ 248 w 448"/>
              <a:gd name="T23" fmla="*/ 96 h 400"/>
              <a:gd name="T24" fmla="*/ 240 w 448"/>
              <a:gd name="T25" fmla="*/ 112 h 400"/>
              <a:gd name="T26" fmla="*/ 232 w 448"/>
              <a:gd name="T27" fmla="*/ 144 h 400"/>
              <a:gd name="T28" fmla="*/ 224 w 448"/>
              <a:gd name="T29" fmla="*/ 160 h 400"/>
              <a:gd name="T30" fmla="*/ 224 w 448"/>
              <a:gd name="T31" fmla="*/ 168 h 400"/>
              <a:gd name="T32" fmla="*/ 216 w 448"/>
              <a:gd name="T33" fmla="*/ 192 h 400"/>
              <a:gd name="T34" fmla="*/ 376 w 448"/>
              <a:gd name="T35" fmla="*/ 192 h 400"/>
              <a:gd name="T36" fmla="*/ 376 w 448"/>
              <a:gd name="T37" fmla="*/ 240 h 400"/>
              <a:gd name="T38" fmla="*/ 384 w 448"/>
              <a:gd name="T39" fmla="*/ 280 h 400"/>
              <a:gd name="T40" fmla="*/ 360 w 448"/>
              <a:gd name="T41" fmla="*/ 264 h 400"/>
              <a:gd name="T42" fmla="*/ 320 w 448"/>
              <a:gd name="T43" fmla="*/ 288 h 400"/>
              <a:gd name="T44" fmla="*/ 376 w 448"/>
              <a:gd name="T45" fmla="*/ 288 h 400"/>
              <a:gd name="T46" fmla="*/ 392 w 448"/>
              <a:gd name="T47" fmla="*/ 288 h 400"/>
              <a:gd name="T48" fmla="*/ 376 w 448"/>
              <a:gd name="T49" fmla="*/ 304 h 400"/>
              <a:gd name="T50" fmla="*/ 400 w 448"/>
              <a:gd name="T51" fmla="*/ 304 h 400"/>
              <a:gd name="T52" fmla="*/ 408 w 448"/>
              <a:gd name="T53" fmla="*/ 288 h 400"/>
              <a:gd name="T54" fmla="*/ 408 w 448"/>
              <a:gd name="T55" fmla="*/ 296 h 400"/>
              <a:gd name="T56" fmla="*/ 424 w 448"/>
              <a:gd name="T57" fmla="*/ 312 h 400"/>
              <a:gd name="T58" fmla="*/ 408 w 448"/>
              <a:gd name="T59" fmla="*/ 320 h 400"/>
              <a:gd name="T60" fmla="*/ 392 w 448"/>
              <a:gd name="T61" fmla="*/ 344 h 400"/>
              <a:gd name="T62" fmla="*/ 408 w 448"/>
              <a:gd name="T63" fmla="*/ 360 h 400"/>
              <a:gd name="T64" fmla="*/ 440 w 448"/>
              <a:gd name="T65" fmla="*/ 368 h 400"/>
              <a:gd name="T66" fmla="*/ 448 w 448"/>
              <a:gd name="T67" fmla="*/ 376 h 400"/>
              <a:gd name="T68" fmla="*/ 440 w 448"/>
              <a:gd name="T69" fmla="*/ 392 h 400"/>
              <a:gd name="T70" fmla="*/ 424 w 448"/>
              <a:gd name="T71" fmla="*/ 392 h 400"/>
              <a:gd name="T72" fmla="*/ 416 w 448"/>
              <a:gd name="T73" fmla="*/ 376 h 400"/>
              <a:gd name="T74" fmla="*/ 384 w 448"/>
              <a:gd name="T75" fmla="*/ 368 h 400"/>
              <a:gd name="T76" fmla="*/ 368 w 448"/>
              <a:gd name="T77" fmla="*/ 352 h 400"/>
              <a:gd name="T78" fmla="*/ 360 w 448"/>
              <a:gd name="T79" fmla="*/ 360 h 400"/>
              <a:gd name="T80" fmla="*/ 352 w 448"/>
              <a:gd name="T81" fmla="*/ 368 h 400"/>
              <a:gd name="T82" fmla="*/ 352 w 448"/>
              <a:gd name="T83" fmla="*/ 392 h 400"/>
              <a:gd name="T84" fmla="*/ 328 w 448"/>
              <a:gd name="T85" fmla="*/ 368 h 400"/>
              <a:gd name="T86" fmla="*/ 312 w 448"/>
              <a:gd name="T87" fmla="*/ 368 h 400"/>
              <a:gd name="T88" fmla="*/ 288 w 448"/>
              <a:gd name="T89" fmla="*/ 392 h 400"/>
              <a:gd name="T90" fmla="*/ 296 w 448"/>
              <a:gd name="T91" fmla="*/ 376 h 400"/>
              <a:gd name="T92" fmla="*/ 264 w 448"/>
              <a:gd name="T93" fmla="*/ 384 h 400"/>
              <a:gd name="T94" fmla="*/ 248 w 448"/>
              <a:gd name="T95" fmla="*/ 352 h 400"/>
              <a:gd name="T96" fmla="*/ 224 w 448"/>
              <a:gd name="T97" fmla="*/ 352 h 400"/>
              <a:gd name="T98" fmla="*/ 216 w 448"/>
              <a:gd name="T99" fmla="*/ 328 h 400"/>
              <a:gd name="T100" fmla="*/ 200 w 448"/>
              <a:gd name="T101" fmla="*/ 320 h 400"/>
              <a:gd name="T102" fmla="*/ 168 w 448"/>
              <a:gd name="T103" fmla="*/ 336 h 400"/>
              <a:gd name="T104" fmla="*/ 184 w 448"/>
              <a:gd name="T105" fmla="*/ 352 h 400"/>
              <a:gd name="T106" fmla="*/ 88 w 448"/>
              <a:gd name="T107" fmla="*/ 336 h 400"/>
              <a:gd name="T108" fmla="*/ 72 w 448"/>
              <a:gd name="T109" fmla="*/ 328 h 400"/>
              <a:gd name="T110" fmla="*/ 64 w 448"/>
              <a:gd name="T111" fmla="*/ 312 h 400"/>
              <a:gd name="T112" fmla="*/ 64 w 448"/>
              <a:gd name="T113" fmla="*/ 328 h 400"/>
              <a:gd name="T114" fmla="*/ 64 w 448"/>
              <a:gd name="T115" fmla="*/ 336 h 400"/>
              <a:gd name="T116" fmla="*/ 24 w 448"/>
              <a:gd name="T117" fmla="*/ 336 h 400"/>
              <a:gd name="T118" fmla="*/ 40 w 448"/>
              <a:gd name="T119" fmla="*/ 30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8" h="400">
                <a:moveTo>
                  <a:pt x="40" y="304"/>
                </a:moveTo>
                <a:lnTo>
                  <a:pt x="40" y="288"/>
                </a:lnTo>
                <a:lnTo>
                  <a:pt x="32" y="280"/>
                </a:lnTo>
                <a:lnTo>
                  <a:pt x="32" y="280"/>
                </a:lnTo>
                <a:lnTo>
                  <a:pt x="40" y="264"/>
                </a:lnTo>
                <a:lnTo>
                  <a:pt x="40" y="264"/>
                </a:lnTo>
                <a:lnTo>
                  <a:pt x="32" y="264"/>
                </a:lnTo>
                <a:lnTo>
                  <a:pt x="32" y="248"/>
                </a:lnTo>
                <a:lnTo>
                  <a:pt x="48" y="232"/>
                </a:lnTo>
                <a:lnTo>
                  <a:pt x="48" y="208"/>
                </a:lnTo>
                <a:lnTo>
                  <a:pt x="40" y="192"/>
                </a:lnTo>
                <a:lnTo>
                  <a:pt x="40" y="184"/>
                </a:lnTo>
                <a:lnTo>
                  <a:pt x="32" y="168"/>
                </a:lnTo>
                <a:lnTo>
                  <a:pt x="32" y="168"/>
                </a:lnTo>
                <a:lnTo>
                  <a:pt x="24" y="160"/>
                </a:lnTo>
                <a:lnTo>
                  <a:pt x="24" y="160"/>
                </a:lnTo>
                <a:lnTo>
                  <a:pt x="24" y="128"/>
                </a:lnTo>
                <a:lnTo>
                  <a:pt x="24" y="128"/>
                </a:lnTo>
                <a:lnTo>
                  <a:pt x="8" y="104"/>
                </a:lnTo>
                <a:lnTo>
                  <a:pt x="8" y="104"/>
                </a:lnTo>
                <a:lnTo>
                  <a:pt x="0" y="8"/>
                </a:lnTo>
                <a:lnTo>
                  <a:pt x="0" y="8"/>
                </a:lnTo>
                <a:lnTo>
                  <a:pt x="240" y="0"/>
                </a:lnTo>
                <a:lnTo>
                  <a:pt x="240" y="0"/>
                </a:lnTo>
                <a:lnTo>
                  <a:pt x="240" y="0"/>
                </a:lnTo>
                <a:lnTo>
                  <a:pt x="240" y="8"/>
                </a:lnTo>
                <a:lnTo>
                  <a:pt x="240" y="8"/>
                </a:lnTo>
                <a:lnTo>
                  <a:pt x="240" y="8"/>
                </a:lnTo>
                <a:lnTo>
                  <a:pt x="248" y="8"/>
                </a:lnTo>
                <a:lnTo>
                  <a:pt x="248" y="8"/>
                </a:lnTo>
                <a:lnTo>
                  <a:pt x="248" y="16"/>
                </a:lnTo>
                <a:lnTo>
                  <a:pt x="248" y="24"/>
                </a:lnTo>
                <a:lnTo>
                  <a:pt x="248" y="24"/>
                </a:lnTo>
                <a:lnTo>
                  <a:pt x="256" y="24"/>
                </a:lnTo>
                <a:lnTo>
                  <a:pt x="256" y="24"/>
                </a:lnTo>
                <a:lnTo>
                  <a:pt x="248" y="32"/>
                </a:lnTo>
                <a:lnTo>
                  <a:pt x="248" y="32"/>
                </a:lnTo>
                <a:lnTo>
                  <a:pt x="248" y="40"/>
                </a:lnTo>
                <a:lnTo>
                  <a:pt x="248" y="40"/>
                </a:lnTo>
                <a:lnTo>
                  <a:pt x="256" y="40"/>
                </a:lnTo>
                <a:lnTo>
                  <a:pt x="256" y="40"/>
                </a:lnTo>
                <a:lnTo>
                  <a:pt x="256" y="48"/>
                </a:lnTo>
                <a:lnTo>
                  <a:pt x="256" y="48"/>
                </a:lnTo>
                <a:lnTo>
                  <a:pt x="256" y="48"/>
                </a:lnTo>
                <a:lnTo>
                  <a:pt x="256" y="56"/>
                </a:lnTo>
                <a:lnTo>
                  <a:pt x="256" y="56"/>
                </a:lnTo>
                <a:lnTo>
                  <a:pt x="256" y="56"/>
                </a:lnTo>
                <a:lnTo>
                  <a:pt x="256" y="56"/>
                </a:lnTo>
                <a:lnTo>
                  <a:pt x="256" y="64"/>
                </a:lnTo>
                <a:lnTo>
                  <a:pt x="264" y="64"/>
                </a:lnTo>
                <a:lnTo>
                  <a:pt x="264" y="64"/>
                </a:lnTo>
                <a:lnTo>
                  <a:pt x="264" y="72"/>
                </a:lnTo>
                <a:lnTo>
                  <a:pt x="264" y="80"/>
                </a:lnTo>
                <a:lnTo>
                  <a:pt x="264" y="80"/>
                </a:lnTo>
                <a:lnTo>
                  <a:pt x="256" y="80"/>
                </a:lnTo>
                <a:lnTo>
                  <a:pt x="248" y="80"/>
                </a:lnTo>
                <a:lnTo>
                  <a:pt x="248" y="88"/>
                </a:lnTo>
                <a:lnTo>
                  <a:pt x="256" y="88"/>
                </a:lnTo>
                <a:lnTo>
                  <a:pt x="256" y="88"/>
                </a:lnTo>
                <a:lnTo>
                  <a:pt x="248" y="96"/>
                </a:lnTo>
                <a:lnTo>
                  <a:pt x="248" y="104"/>
                </a:lnTo>
                <a:lnTo>
                  <a:pt x="248" y="120"/>
                </a:lnTo>
                <a:lnTo>
                  <a:pt x="248" y="120"/>
                </a:lnTo>
                <a:lnTo>
                  <a:pt x="240" y="112"/>
                </a:lnTo>
                <a:lnTo>
                  <a:pt x="240" y="112"/>
                </a:lnTo>
                <a:lnTo>
                  <a:pt x="232" y="136"/>
                </a:lnTo>
                <a:lnTo>
                  <a:pt x="232" y="136"/>
                </a:lnTo>
                <a:lnTo>
                  <a:pt x="224" y="144"/>
                </a:lnTo>
                <a:lnTo>
                  <a:pt x="224" y="144"/>
                </a:lnTo>
                <a:lnTo>
                  <a:pt x="232" y="144"/>
                </a:lnTo>
                <a:lnTo>
                  <a:pt x="232" y="144"/>
                </a:lnTo>
                <a:lnTo>
                  <a:pt x="232" y="144"/>
                </a:lnTo>
                <a:lnTo>
                  <a:pt x="224" y="152"/>
                </a:lnTo>
                <a:lnTo>
                  <a:pt x="224" y="152"/>
                </a:lnTo>
                <a:lnTo>
                  <a:pt x="224" y="160"/>
                </a:lnTo>
                <a:lnTo>
                  <a:pt x="224" y="160"/>
                </a:lnTo>
                <a:lnTo>
                  <a:pt x="216" y="168"/>
                </a:lnTo>
                <a:lnTo>
                  <a:pt x="224" y="168"/>
                </a:lnTo>
                <a:lnTo>
                  <a:pt x="224" y="168"/>
                </a:lnTo>
                <a:lnTo>
                  <a:pt x="224" y="168"/>
                </a:lnTo>
                <a:lnTo>
                  <a:pt x="224" y="176"/>
                </a:lnTo>
                <a:lnTo>
                  <a:pt x="208" y="184"/>
                </a:lnTo>
                <a:lnTo>
                  <a:pt x="208" y="192"/>
                </a:lnTo>
                <a:lnTo>
                  <a:pt x="216" y="192"/>
                </a:lnTo>
                <a:lnTo>
                  <a:pt x="216" y="192"/>
                </a:lnTo>
                <a:lnTo>
                  <a:pt x="216" y="192"/>
                </a:lnTo>
                <a:lnTo>
                  <a:pt x="216" y="200"/>
                </a:lnTo>
                <a:lnTo>
                  <a:pt x="216" y="208"/>
                </a:lnTo>
                <a:lnTo>
                  <a:pt x="376" y="192"/>
                </a:lnTo>
                <a:lnTo>
                  <a:pt x="376" y="192"/>
                </a:lnTo>
                <a:lnTo>
                  <a:pt x="376" y="216"/>
                </a:lnTo>
                <a:lnTo>
                  <a:pt x="376" y="216"/>
                </a:lnTo>
                <a:lnTo>
                  <a:pt x="368" y="224"/>
                </a:lnTo>
                <a:lnTo>
                  <a:pt x="368" y="240"/>
                </a:lnTo>
                <a:lnTo>
                  <a:pt x="376" y="240"/>
                </a:lnTo>
                <a:lnTo>
                  <a:pt x="392" y="264"/>
                </a:lnTo>
                <a:lnTo>
                  <a:pt x="392" y="272"/>
                </a:lnTo>
                <a:lnTo>
                  <a:pt x="392" y="272"/>
                </a:lnTo>
                <a:lnTo>
                  <a:pt x="384" y="280"/>
                </a:lnTo>
                <a:lnTo>
                  <a:pt x="384" y="280"/>
                </a:lnTo>
                <a:lnTo>
                  <a:pt x="368" y="272"/>
                </a:lnTo>
                <a:lnTo>
                  <a:pt x="368" y="272"/>
                </a:lnTo>
                <a:lnTo>
                  <a:pt x="360" y="272"/>
                </a:lnTo>
                <a:lnTo>
                  <a:pt x="360" y="272"/>
                </a:lnTo>
                <a:lnTo>
                  <a:pt x="360" y="264"/>
                </a:lnTo>
                <a:lnTo>
                  <a:pt x="352" y="256"/>
                </a:lnTo>
                <a:lnTo>
                  <a:pt x="344" y="256"/>
                </a:lnTo>
                <a:lnTo>
                  <a:pt x="336" y="264"/>
                </a:lnTo>
                <a:lnTo>
                  <a:pt x="328" y="272"/>
                </a:lnTo>
                <a:lnTo>
                  <a:pt x="320" y="288"/>
                </a:lnTo>
                <a:lnTo>
                  <a:pt x="320" y="296"/>
                </a:lnTo>
                <a:lnTo>
                  <a:pt x="344" y="296"/>
                </a:lnTo>
                <a:lnTo>
                  <a:pt x="360" y="296"/>
                </a:lnTo>
                <a:lnTo>
                  <a:pt x="368" y="288"/>
                </a:lnTo>
                <a:lnTo>
                  <a:pt x="376" y="288"/>
                </a:lnTo>
                <a:lnTo>
                  <a:pt x="376" y="288"/>
                </a:lnTo>
                <a:lnTo>
                  <a:pt x="376" y="288"/>
                </a:lnTo>
                <a:lnTo>
                  <a:pt x="384" y="280"/>
                </a:lnTo>
                <a:lnTo>
                  <a:pt x="384" y="280"/>
                </a:lnTo>
                <a:lnTo>
                  <a:pt x="392" y="288"/>
                </a:lnTo>
                <a:lnTo>
                  <a:pt x="392" y="288"/>
                </a:lnTo>
                <a:lnTo>
                  <a:pt x="384" y="296"/>
                </a:lnTo>
                <a:lnTo>
                  <a:pt x="384" y="296"/>
                </a:lnTo>
                <a:lnTo>
                  <a:pt x="376" y="296"/>
                </a:lnTo>
                <a:lnTo>
                  <a:pt x="376" y="304"/>
                </a:lnTo>
                <a:lnTo>
                  <a:pt x="384" y="304"/>
                </a:lnTo>
                <a:lnTo>
                  <a:pt x="392" y="304"/>
                </a:lnTo>
                <a:lnTo>
                  <a:pt x="400" y="304"/>
                </a:lnTo>
                <a:lnTo>
                  <a:pt x="400" y="304"/>
                </a:lnTo>
                <a:lnTo>
                  <a:pt x="400" y="304"/>
                </a:lnTo>
                <a:lnTo>
                  <a:pt x="400" y="304"/>
                </a:lnTo>
                <a:lnTo>
                  <a:pt x="400" y="296"/>
                </a:lnTo>
                <a:lnTo>
                  <a:pt x="400" y="296"/>
                </a:lnTo>
                <a:lnTo>
                  <a:pt x="408" y="288"/>
                </a:lnTo>
                <a:lnTo>
                  <a:pt x="408" y="288"/>
                </a:lnTo>
                <a:lnTo>
                  <a:pt x="408" y="288"/>
                </a:lnTo>
                <a:lnTo>
                  <a:pt x="408" y="288"/>
                </a:lnTo>
                <a:lnTo>
                  <a:pt x="408" y="296"/>
                </a:lnTo>
                <a:lnTo>
                  <a:pt x="408" y="296"/>
                </a:lnTo>
                <a:lnTo>
                  <a:pt x="408" y="296"/>
                </a:lnTo>
                <a:lnTo>
                  <a:pt x="416" y="296"/>
                </a:lnTo>
                <a:lnTo>
                  <a:pt x="408" y="312"/>
                </a:lnTo>
                <a:lnTo>
                  <a:pt x="416" y="312"/>
                </a:lnTo>
                <a:lnTo>
                  <a:pt x="416" y="312"/>
                </a:lnTo>
                <a:lnTo>
                  <a:pt x="424" y="312"/>
                </a:lnTo>
                <a:lnTo>
                  <a:pt x="424" y="312"/>
                </a:lnTo>
                <a:lnTo>
                  <a:pt x="424" y="320"/>
                </a:lnTo>
                <a:lnTo>
                  <a:pt x="424" y="320"/>
                </a:lnTo>
                <a:lnTo>
                  <a:pt x="408" y="320"/>
                </a:lnTo>
                <a:lnTo>
                  <a:pt x="408" y="320"/>
                </a:lnTo>
                <a:lnTo>
                  <a:pt x="408" y="320"/>
                </a:lnTo>
                <a:lnTo>
                  <a:pt x="392" y="320"/>
                </a:lnTo>
                <a:lnTo>
                  <a:pt x="392" y="320"/>
                </a:lnTo>
                <a:lnTo>
                  <a:pt x="392" y="336"/>
                </a:lnTo>
                <a:lnTo>
                  <a:pt x="392" y="344"/>
                </a:lnTo>
                <a:lnTo>
                  <a:pt x="392" y="352"/>
                </a:lnTo>
                <a:lnTo>
                  <a:pt x="400" y="352"/>
                </a:lnTo>
                <a:lnTo>
                  <a:pt x="400" y="352"/>
                </a:lnTo>
                <a:lnTo>
                  <a:pt x="408" y="352"/>
                </a:lnTo>
                <a:lnTo>
                  <a:pt x="408" y="360"/>
                </a:lnTo>
                <a:lnTo>
                  <a:pt x="408" y="360"/>
                </a:lnTo>
                <a:lnTo>
                  <a:pt x="424" y="360"/>
                </a:lnTo>
                <a:lnTo>
                  <a:pt x="424" y="360"/>
                </a:lnTo>
                <a:lnTo>
                  <a:pt x="424" y="360"/>
                </a:lnTo>
                <a:lnTo>
                  <a:pt x="440" y="368"/>
                </a:lnTo>
                <a:lnTo>
                  <a:pt x="440" y="368"/>
                </a:lnTo>
                <a:lnTo>
                  <a:pt x="440" y="376"/>
                </a:lnTo>
                <a:lnTo>
                  <a:pt x="440" y="376"/>
                </a:lnTo>
                <a:lnTo>
                  <a:pt x="448" y="376"/>
                </a:lnTo>
                <a:lnTo>
                  <a:pt x="448" y="376"/>
                </a:lnTo>
                <a:lnTo>
                  <a:pt x="448" y="384"/>
                </a:lnTo>
                <a:lnTo>
                  <a:pt x="448" y="384"/>
                </a:lnTo>
                <a:lnTo>
                  <a:pt x="440" y="384"/>
                </a:lnTo>
                <a:lnTo>
                  <a:pt x="440" y="384"/>
                </a:lnTo>
                <a:lnTo>
                  <a:pt x="440" y="392"/>
                </a:lnTo>
                <a:lnTo>
                  <a:pt x="440" y="392"/>
                </a:lnTo>
                <a:lnTo>
                  <a:pt x="432" y="384"/>
                </a:lnTo>
                <a:lnTo>
                  <a:pt x="432" y="384"/>
                </a:lnTo>
                <a:lnTo>
                  <a:pt x="424" y="400"/>
                </a:lnTo>
                <a:lnTo>
                  <a:pt x="424" y="392"/>
                </a:lnTo>
                <a:lnTo>
                  <a:pt x="424" y="392"/>
                </a:lnTo>
                <a:lnTo>
                  <a:pt x="424" y="384"/>
                </a:lnTo>
                <a:lnTo>
                  <a:pt x="424" y="384"/>
                </a:lnTo>
                <a:lnTo>
                  <a:pt x="416" y="376"/>
                </a:lnTo>
                <a:lnTo>
                  <a:pt x="416" y="376"/>
                </a:lnTo>
                <a:lnTo>
                  <a:pt x="416" y="376"/>
                </a:lnTo>
                <a:lnTo>
                  <a:pt x="416" y="376"/>
                </a:lnTo>
                <a:lnTo>
                  <a:pt x="400" y="368"/>
                </a:lnTo>
                <a:lnTo>
                  <a:pt x="384" y="368"/>
                </a:lnTo>
                <a:lnTo>
                  <a:pt x="384" y="368"/>
                </a:lnTo>
                <a:lnTo>
                  <a:pt x="384" y="360"/>
                </a:lnTo>
                <a:lnTo>
                  <a:pt x="376" y="352"/>
                </a:lnTo>
                <a:lnTo>
                  <a:pt x="368" y="352"/>
                </a:lnTo>
                <a:lnTo>
                  <a:pt x="368" y="352"/>
                </a:lnTo>
                <a:lnTo>
                  <a:pt x="368" y="352"/>
                </a:lnTo>
                <a:lnTo>
                  <a:pt x="352" y="344"/>
                </a:lnTo>
                <a:lnTo>
                  <a:pt x="352" y="344"/>
                </a:lnTo>
                <a:lnTo>
                  <a:pt x="352" y="344"/>
                </a:lnTo>
                <a:lnTo>
                  <a:pt x="360" y="360"/>
                </a:lnTo>
                <a:lnTo>
                  <a:pt x="360" y="360"/>
                </a:lnTo>
                <a:lnTo>
                  <a:pt x="360" y="368"/>
                </a:lnTo>
                <a:lnTo>
                  <a:pt x="360" y="368"/>
                </a:lnTo>
                <a:lnTo>
                  <a:pt x="360" y="360"/>
                </a:lnTo>
                <a:lnTo>
                  <a:pt x="352" y="360"/>
                </a:lnTo>
                <a:lnTo>
                  <a:pt x="352" y="368"/>
                </a:lnTo>
                <a:lnTo>
                  <a:pt x="352" y="376"/>
                </a:lnTo>
                <a:lnTo>
                  <a:pt x="360" y="384"/>
                </a:lnTo>
                <a:lnTo>
                  <a:pt x="360" y="384"/>
                </a:lnTo>
                <a:lnTo>
                  <a:pt x="352" y="392"/>
                </a:lnTo>
                <a:lnTo>
                  <a:pt x="352" y="392"/>
                </a:lnTo>
                <a:lnTo>
                  <a:pt x="344" y="392"/>
                </a:lnTo>
                <a:lnTo>
                  <a:pt x="344" y="384"/>
                </a:lnTo>
                <a:lnTo>
                  <a:pt x="344" y="384"/>
                </a:lnTo>
                <a:lnTo>
                  <a:pt x="336" y="368"/>
                </a:lnTo>
                <a:lnTo>
                  <a:pt x="328" y="368"/>
                </a:lnTo>
                <a:lnTo>
                  <a:pt x="328" y="368"/>
                </a:lnTo>
                <a:lnTo>
                  <a:pt x="320" y="376"/>
                </a:lnTo>
                <a:lnTo>
                  <a:pt x="320" y="376"/>
                </a:lnTo>
                <a:lnTo>
                  <a:pt x="312" y="368"/>
                </a:lnTo>
                <a:lnTo>
                  <a:pt x="312" y="368"/>
                </a:lnTo>
                <a:lnTo>
                  <a:pt x="312" y="376"/>
                </a:lnTo>
                <a:lnTo>
                  <a:pt x="312" y="376"/>
                </a:lnTo>
                <a:lnTo>
                  <a:pt x="304" y="392"/>
                </a:lnTo>
                <a:lnTo>
                  <a:pt x="296" y="392"/>
                </a:lnTo>
                <a:lnTo>
                  <a:pt x="288" y="392"/>
                </a:lnTo>
                <a:lnTo>
                  <a:pt x="288" y="392"/>
                </a:lnTo>
                <a:lnTo>
                  <a:pt x="288" y="384"/>
                </a:lnTo>
                <a:lnTo>
                  <a:pt x="288" y="376"/>
                </a:lnTo>
                <a:lnTo>
                  <a:pt x="296" y="376"/>
                </a:lnTo>
                <a:lnTo>
                  <a:pt x="296" y="376"/>
                </a:lnTo>
                <a:lnTo>
                  <a:pt x="280" y="376"/>
                </a:lnTo>
                <a:lnTo>
                  <a:pt x="280" y="376"/>
                </a:lnTo>
                <a:lnTo>
                  <a:pt x="280" y="384"/>
                </a:lnTo>
                <a:lnTo>
                  <a:pt x="280" y="384"/>
                </a:lnTo>
                <a:lnTo>
                  <a:pt x="264" y="384"/>
                </a:lnTo>
                <a:lnTo>
                  <a:pt x="264" y="384"/>
                </a:lnTo>
                <a:lnTo>
                  <a:pt x="272" y="376"/>
                </a:lnTo>
                <a:lnTo>
                  <a:pt x="272" y="376"/>
                </a:lnTo>
                <a:lnTo>
                  <a:pt x="248" y="352"/>
                </a:lnTo>
                <a:lnTo>
                  <a:pt x="248" y="352"/>
                </a:lnTo>
                <a:lnTo>
                  <a:pt x="248" y="352"/>
                </a:lnTo>
                <a:lnTo>
                  <a:pt x="232" y="352"/>
                </a:lnTo>
                <a:lnTo>
                  <a:pt x="232" y="352"/>
                </a:lnTo>
                <a:lnTo>
                  <a:pt x="224" y="352"/>
                </a:lnTo>
                <a:lnTo>
                  <a:pt x="224" y="352"/>
                </a:lnTo>
                <a:lnTo>
                  <a:pt x="224" y="344"/>
                </a:lnTo>
                <a:lnTo>
                  <a:pt x="224" y="344"/>
                </a:lnTo>
                <a:lnTo>
                  <a:pt x="224" y="336"/>
                </a:lnTo>
                <a:lnTo>
                  <a:pt x="224" y="336"/>
                </a:lnTo>
                <a:lnTo>
                  <a:pt x="216" y="328"/>
                </a:lnTo>
                <a:lnTo>
                  <a:pt x="208" y="328"/>
                </a:lnTo>
                <a:lnTo>
                  <a:pt x="208" y="336"/>
                </a:lnTo>
                <a:lnTo>
                  <a:pt x="200" y="336"/>
                </a:lnTo>
                <a:lnTo>
                  <a:pt x="200" y="328"/>
                </a:lnTo>
                <a:lnTo>
                  <a:pt x="200" y="320"/>
                </a:lnTo>
                <a:lnTo>
                  <a:pt x="200" y="320"/>
                </a:lnTo>
                <a:lnTo>
                  <a:pt x="192" y="328"/>
                </a:lnTo>
                <a:lnTo>
                  <a:pt x="192" y="328"/>
                </a:lnTo>
                <a:lnTo>
                  <a:pt x="176" y="336"/>
                </a:lnTo>
                <a:lnTo>
                  <a:pt x="168" y="336"/>
                </a:lnTo>
                <a:lnTo>
                  <a:pt x="168" y="336"/>
                </a:lnTo>
                <a:lnTo>
                  <a:pt x="184" y="344"/>
                </a:lnTo>
                <a:lnTo>
                  <a:pt x="184" y="344"/>
                </a:lnTo>
                <a:lnTo>
                  <a:pt x="184" y="352"/>
                </a:lnTo>
                <a:lnTo>
                  <a:pt x="184" y="352"/>
                </a:lnTo>
                <a:lnTo>
                  <a:pt x="168" y="360"/>
                </a:lnTo>
                <a:lnTo>
                  <a:pt x="168" y="360"/>
                </a:lnTo>
                <a:lnTo>
                  <a:pt x="144" y="352"/>
                </a:lnTo>
                <a:lnTo>
                  <a:pt x="104" y="352"/>
                </a:lnTo>
                <a:lnTo>
                  <a:pt x="88" y="336"/>
                </a:lnTo>
                <a:lnTo>
                  <a:pt x="88" y="336"/>
                </a:lnTo>
                <a:lnTo>
                  <a:pt x="72" y="336"/>
                </a:lnTo>
                <a:lnTo>
                  <a:pt x="72" y="336"/>
                </a:lnTo>
                <a:lnTo>
                  <a:pt x="72" y="328"/>
                </a:lnTo>
                <a:lnTo>
                  <a:pt x="72" y="328"/>
                </a:lnTo>
                <a:lnTo>
                  <a:pt x="80" y="320"/>
                </a:lnTo>
                <a:lnTo>
                  <a:pt x="80" y="320"/>
                </a:lnTo>
                <a:lnTo>
                  <a:pt x="72" y="304"/>
                </a:lnTo>
                <a:lnTo>
                  <a:pt x="72" y="304"/>
                </a:lnTo>
                <a:lnTo>
                  <a:pt x="64" y="312"/>
                </a:lnTo>
                <a:lnTo>
                  <a:pt x="64" y="312"/>
                </a:lnTo>
                <a:lnTo>
                  <a:pt x="72" y="320"/>
                </a:lnTo>
                <a:lnTo>
                  <a:pt x="64" y="320"/>
                </a:lnTo>
                <a:lnTo>
                  <a:pt x="64" y="328"/>
                </a:lnTo>
                <a:lnTo>
                  <a:pt x="64" y="328"/>
                </a:lnTo>
                <a:lnTo>
                  <a:pt x="72" y="328"/>
                </a:lnTo>
                <a:lnTo>
                  <a:pt x="72" y="328"/>
                </a:lnTo>
                <a:lnTo>
                  <a:pt x="64" y="336"/>
                </a:lnTo>
                <a:lnTo>
                  <a:pt x="64" y="336"/>
                </a:lnTo>
                <a:lnTo>
                  <a:pt x="64" y="336"/>
                </a:lnTo>
                <a:lnTo>
                  <a:pt x="40" y="336"/>
                </a:lnTo>
                <a:lnTo>
                  <a:pt x="32" y="344"/>
                </a:lnTo>
                <a:lnTo>
                  <a:pt x="32" y="344"/>
                </a:lnTo>
                <a:lnTo>
                  <a:pt x="24" y="336"/>
                </a:lnTo>
                <a:lnTo>
                  <a:pt x="24" y="336"/>
                </a:lnTo>
                <a:lnTo>
                  <a:pt x="32" y="320"/>
                </a:lnTo>
                <a:lnTo>
                  <a:pt x="32" y="320"/>
                </a:lnTo>
                <a:lnTo>
                  <a:pt x="32" y="312"/>
                </a:lnTo>
                <a:lnTo>
                  <a:pt x="32" y="312"/>
                </a:lnTo>
                <a:lnTo>
                  <a:pt x="40" y="304"/>
                </a:lnTo>
                <a:close/>
              </a:path>
            </a:pathLst>
          </a:custGeom>
          <a:solidFill>
            <a:schemeClr val="bg1"/>
          </a:solidFill>
          <a:ln w="6350" cmpd="sng">
            <a:solidFill>
              <a:srgbClr val="000000"/>
            </a:solidFill>
            <a:round/>
            <a:headEnd/>
            <a:tailEnd/>
          </a:ln>
        </p:spPr>
        <p:txBody>
          <a:bodyPr/>
          <a:lstStyle/>
          <a:p>
            <a:endParaRPr lang="en-US" dirty="0"/>
          </a:p>
        </p:txBody>
      </p:sp>
      <p:sp>
        <p:nvSpPr>
          <p:cNvPr id="26" name="Freeform 26"/>
          <p:cNvSpPr>
            <a:spLocks/>
          </p:cNvSpPr>
          <p:nvPr/>
        </p:nvSpPr>
        <p:spPr bwMode="auto">
          <a:xfrm>
            <a:off x="5476778" y="2171700"/>
            <a:ext cx="749300" cy="819150"/>
          </a:xfrm>
          <a:custGeom>
            <a:avLst/>
            <a:gdLst>
              <a:gd name="T0" fmla="*/ 160 w 416"/>
              <a:gd name="T1" fmla="*/ 440 h 456"/>
              <a:gd name="T2" fmla="*/ 144 w 416"/>
              <a:gd name="T3" fmla="*/ 432 h 456"/>
              <a:gd name="T4" fmla="*/ 136 w 416"/>
              <a:gd name="T5" fmla="*/ 400 h 456"/>
              <a:gd name="T6" fmla="*/ 136 w 416"/>
              <a:gd name="T7" fmla="*/ 376 h 456"/>
              <a:gd name="T8" fmla="*/ 128 w 416"/>
              <a:gd name="T9" fmla="*/ 352 h 456"/>
              <a:gd name="T10" fmla="*/ 128 w 416"/>
              <a:gd name="T11" fmla="*/ 344 h 456"/>
              <a:gd name="T12" fmla="*/ 72 w 416"/>
              <a:gd name="T13" fmla="*/ 280 h 456"/>
              <a:gd name="T14" fmla="*/ 48 w 416"/>
              <a:gd name="T15" fmla="*/ 256 h 456"/>
              <a:gd name="T16" fmla="*/ 40 w 416"/>
              <a:gd name="T17" fmla="*/ 248 h 456"/>
              <a:gd name="T18" fmla="*/ 32 w 416"/>
              <a:gd name="T19" fmla="*/ 248 h 456"/>
              <a:gd name="T20" fmla="*/ 8 w 416"/>
              <a:gd name="T21" fmla="*/ 232 h 456"/>
              <a:gd name="T22" fmla="*/ 16 w 416"/>
              <a:gd name="T23" fmla="*/ 216 h 456"/>
              <a:gd name="T24" fmla="*/ 8 w 416"/>
              <a:gd name="T25" fmla="*/ 192 h 456"/>
              <a:gd name="T26" fmla="*/ 16 w 416"/>
              <a:gd name="T27" fmla="*/ 160 h 456"/>
              <a:gd name="T28" fmla="*/ 8 w 416"/>
              <a:gd name="T29" fmla="*/ 152 h 456"/>
              <a:gd name="T30" fmla="*/ 0 w 416"/>
              <a:gd name="T31" fmla="*/ 136 h 456"/>
              <a:gd name="T32" fmla="*/ 8 w 416"/>
              <a:gd name="T33" fmla="*/ 120 h 456"/>
              <a:gd name="T34" fmla="*/ 40 w 416"/>
              <a:gd name="T35" fmla="*/ 96 h 456"/>
              <a:gd name="T36" fmla="*/ 40 w 416"/>
              <a:gd name="T37" fmla="*/ 32 h 456"/>
              <a:gd name="T38" fmla="*/ 56 w 416"/>
              <a:gd name="T39" fmla="*/ 24 h 456"/>
              <a:gd name="T40" fmla="*/ 88 w 416"/>
              <a:gd name="T41" fmla="*/ 24 h 456"/>
              <a:gd name="T42" fmla="*/ 96 w 416"/>
              <a:gd name="T43" fmla="*/ 24 h 456"/>
              <a:gd name="T44" fmla="*/ 136 w 416"/>
              <a:gd name="T45" fmla="*/ 0 h 456"/>
              <a:gd name="T46" fmla="*/ 144 w 416"/>
              <a:gd name="T47" fmla="*/ 8 h 456"/>
              <a:gd name="T48" fmla="*/ 136 w 416"/>
              <a:gd name="T49" fmla="*/ 32 h 456"/>
              <a:gd name="T50" fmla="*/ 136 w 416"/>
              <a:gd name="T51" fmla="*/ 40 h 456"/>
              <a:gd name="T52" fmla="*/ 152 w 416"/>
              <a:gd name="T53" fmla="*/ 32 h 456"/>
              <a:gd name="T54" fmla="*/ 168 w 416"/>
              <a:gd name="T55" fmla="*/ 40 h 456"/>
              <a:gd name="T56" fmla="*/ 192 w 416"/>
              <a:gd name="T57" fmla="*/ 56 h 456"/>
              <a:gd name="T58" fmla="*/ 272 w 416"/>
              <a:gd name="T59" fmla="*/ 72 h 456"/>
              <a:gd name="T60" fmla="*/ 328 w 416"/>
              <a:gd name="T61" fmla="*/ 96 h 456"/>
              <a:gd name="T62" fmla="*/ 336 w 416"/>
              <a:gd name="T63" fmla="*/ 104 h 456"/>
              <a:gd name="T64" fmla="*/ 360 w 416"/>
              <a:gd name="T65" fmla="*/ 136 h 456"/>
              <a:gd name="T66" fmla="*/ 352 w 416"/>
              <a:gd name="T67" fmla="*/ 152 h 456"/>
              <a:gd name="T68" fmla="*/ 368 w 416"/>
              <a:gd name="T69" fmla="*/ 160 h 456"/>
              <a:gd name="T70" fmla="*/ 376 w 416"/>
              <a:gd name="T71" fmla="*/ 176 h 456"/>
              <a:gd name="T72" fmla="*/ 368 w 416"/>
              <a:gd name="T73" fmla="*/ 184 h 456"/>
              <a:gd name="T74" fmla="*/ 360 w 416"/>
              <a:gd name="T75" fmla="*/ 208 h 456"/>
              <a:gd name="T76" fmla="*/ 352 w 416"/>
              <a:gd name="T77" fmla="*/ 232 h 456"/>
              <a:gd name="T78" fmla="*/ 368 w 416"/>
              <a:gd name="T79" fmla="*/ 224 h 456"/>
              <a:gd name="T80" fmla="*/ 376 w 416"/>
              <a:gd name="T81" fmla="*/ 208 h 456"/>
              <a:gd name="T82" fmla="*/ 392 w 416"/>
              <a:gd name="T83" fmla="*/ 192 h 456"/>
              <a:gd name="T84" fmla="*/ 400 w 416"/>
              <a:gd name="T85" fmla="*/ 160 h 456"/>
              <a:gd name="T86" fmla="*/ 416 w 416"/>
              <a:gd name="T87" fmla="*/ 152 h 456"/>
              <a:gd name="T88" fmla="*/ 416 w 416"/>
              <a:gd name="T89" fmla="*/ 160 h 456"/>
              <a:gd name="T90" fmla="*/ 416 w 416"/>
              <a:gd name="T91" fmla="*/ 176 h 456"/>
              <a:gd name="T92" fmla="*/ 408 w 416"/>
              <a:gd name="T93" fmla="*/ 192 h 456"/>
              <a:gd name="T94" fmla="*/ 392 w 416"/>
              <a:gd name="T95" fmla="*/ 256 h 456"/>
              <a:gd name="T96" fmla="*/ 384 w 416"/>
              <a:gd name="T97" fmla="*/ 272 h 456"/>
              <a:gd name="T98" fmla="*/ 384 w 416"/>
              <a:gd name="T99" fmla="*/ 320 h 456"/>
              <a:gd name="T100" fmla="*/ 376 w 416"/>
              <a:gd name="T101" fmla="*/ 352 h 456"/>
              <a:gd name="T102" fmla="*/ 384 w 416"/>
              <a:gd name="T103" fmla="*/ 400 h 456"/>
              <a:gd name="T104" fmla="*/ 384 w 416"/>
              <a:gd name="T105" fmla="*/ 432 h 456"/>
              <a:gd name="T106" fmla="*/ 176 w 416"/>
              <a:gd name="T107"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456">
                <a:moveTo>
                  <a:pt x="176" y="448"/>
                </a:moveTo>
                <a:lnTo>
                  <a:pt x="168" y="440"/>
                </a:lnTo>
                <a:lnTo>
                  <a:pt x="160" y="440"/>
                </a:lnTo>
                <a:lnTo>
                  <a:pt x="144" y="432"/>
                </a:lnTo>
                <a:lnTo>
                  <a:pt x="144" y="432"/>
                </a:lnTo>
                <a:lnTo>
                  <a:pt x="144" y="432"/>
                </a:lnTo>
                <a:lnTo>
                  <a:pt x="144" y="424"/>
                </a:lnTo>
                <a:lnTo>
                  <a:pt x="136" y="408"/>
                </a:lnTo>
                <a:lnTo>
                  <a:pt x="136" y="400"/>
                </a:lnTo>
                <a:lnTo>
                  <a:pt x="136" y="392"/>
                </a:lnTo>
                <a:lnTo>
                  <a:pt x="136" y="384"/>
                </a:lnTo>
                <a:lnTo>
                  <a:pt x="136" y="376"/>
                </a:lnTo>
                <a:lnTo>
                  <a:pt x="136" y="368"/>
                </a:lnTo>
                <a:lnTo>
                  <a:pt x="136" y="368"/>
                </a:lnTo>
                <a:lnTo>
                  <a:pt x="128" y="352"/>
                </a:lnTo>
                <a:lnTo>
                  <a:pt x="128" y="352"/>
                </a:lnTo>
                <a:lnTo>
                  <a:pt x="128" y="352"/>
                </a:lnTo>
                <a:lnTo>
                  <a:pt x="128" y="344"/>
                </a:lnTo>
                <a:lnTo>
                  <a:pt x="120" y="312"/>
                </a:lnTo>
                <a:lnTo>
                  <a:pt x="96" y="304"/>
                </a:lnTo>
                <a:lnTo>
                  <a:pt x="72" y="280"/>
                </a:lnTo>
                <a:lnTo>
                  <a:pt x="72" y="264"/>
                </a:lnTo>
                <a:lnTo>
                  <a:pt x="72" y="264"/>
                </a:lnTo>
                <a:lnTo>
                  <a:pt x="48" y="256"/>
                </a:lnTo>
                <a:lnTo>
                  <a:pt x="48" y="256"/>
                </a:lnTo>
                <a:lnTo>
                  <a:pt x="40" y="248"/>
                </a:lnTo>
                <a:lnTo>
                  <a:pt x="40" y="248"/>
                </a:lnTo>
                <a:lnTo>
                  <a:pt x="40" y="248"/>
                </a:lnTo>
                <a:lnTo>
                  <a:pt x="40" y="248"/>
                </a:lnTo>
                <a:lnTo>
                  <a:pt x="32" y="248"/>
                </a:lnTo>
                <a:lnTo>
                  <a:pt x="32" y="248"/>
                </a:lnTo>
                <a:lnTo>
                  <a:pt x="24" y="248"/>
                </a:lnTo>
                <a:lnTo>
                  <a:pt x="8" y="232"/>
                </a:lnTo>
                <a:lnTo>
                  <a:pt x="8" y="232"/>
                </a:lnTo>
                <a:lnTo>
                  <a:pt x="8" y="224"/>
                </a:lnTo>
                <a:lnTo>
                  <a:pt x="16" y="216"/>
                </a:lnTo>
                <a:lnTo>
                  <a:pt x="16" y="208"/>
                </a:lnTo>
                <a:lnTo>
                  <a:pt x="8" y="200"/>
                </a:lnTo>
                <a:lnTo>
                  <a:pt x="8" y="192"/>
                </a:lnTo>
                <a:lnTo>
                  <a:pt x="8" y="184"/>
                </a:lnTo>
                <a:lnTo>
                  <a:pt x="16" y="160"/>
                </a:lnTo>
                <a:lnTo>
                  <a:pt x="16" y="160"/>
                </a:lnTo>
                <a:lnTo>
                  <a:pt x="16" y="160"/>
                </a:lnTo>
                <a:lnTo>
                  <a:pt x="8" y="152"/>
                </a:lnTo>
                <a:lnTo>
                  <a:pt x="8" y="152"/>
                </a:lnTo>
                <a:lnTo>
                  <a:pt x="0" y="152"/>
                </a:lnTo>
                <a:lnTo>
                  <a:pt x="0" y="152"/>
                </a:lnTo>
                <a:lnTo>
                  <a:pt x="0" y="136"/>
                </a:lnTo>
                <a:lnTo>
                  <a:pt x="0" y="136"/>
                </a:lnTo>
                <a:lnTo>
                  <a:pt x="0" y="128"/>
                </a:lnTo>
                <a:lnTo>
                  <a:pt x="8" y="120"/>
                </a:lnTo>
                <a:lnTo>
                  <a:pt x="32" y="104"/>
                </a:lnTo>
                <a:lnTo>
                  <a:pt x="40" y="96"/>
                </a:lnTo>
                <a:lnTo>
                  <a:pt x="40" y="96"/>
                </a:lnTo>
                <a:lnTo>
                  <a:pt x="40" y="40"/>
                </a:lnTo>
                <a:lnTo>
                  <a:pt x="32" y="40"/>
                </a:lnTo>
                <a:lnTo>
                  <a:pt x="40" y="32"/>
                </a:lnTo>
                <a:lnTo>
                  <a:pt x="48" y="24"/>
                </a:lnTo>
                <a:lnTo>
                  <a:pt x="48" y="24"/>
                </a:lnTo>
                <a:lnTo>
                  <a:pt x="56" y="24"/>
                </a:lnTo>
                <a:lnTo>
                  <a:pt x="64" y="32"/>
                </a:lnTo>
                <a:lnTo>
                  <a:pt x="72" y="32"/>
                </a:lnTo>
                <a:lnTo>
                  <a:pt x="88" y="24"/>
                </a:lnTo>
                <a:lnTo>
                  <a:pt x="96" y="24"/>
                </a:lnTo>
                <a:lnTo>
                  <a:pt x="96" y="24"/>
                </a:lnTo>
                <a:lnTo>
                  <a:pt x="96" y="24"/>
                </a:lnTo>
                <a:lnTo>
                  <a:pt x="112" y="16"/>
                </a:lnTo>
                <a:lnTo>
                  <a:pt x="128" y="8"/>
                </a:lnTo>
                <a:lnTo>
                  <a:pt x="136" y="0"/>
                </a:lnTo>
                <a:lnTo>
                  <a:pt x="136" y="0"/>
                </a:lnTo>
                <a:lnTo>
                  <a:pt x="144" y="8"/>
                </a:lnTo>
                <a:lnTo>
                  <a:pt x="144" y="8"/>
                </a:lnTo>
                <a:lnTo>
                  <a:pt x="136" y="16"/>
                </a:lnTo>
                <a:lnTo>
                  <a:pt x="136" y="24"/>
                </a:lnTo>
                <a:lnTo>
                  <a:pt x="136" y="32"/>
                </a:lnTo>
                <a:lnTo>
                  <a:pt x="136" y="40"/>
                </a:lnTo>
                <a:lnTo>
                  <a:pt x="136" y="40"/>
                </a:lnTo>
                <a:lnTo>
                  <a:pt x="136" y="40"/>
                </a:lnTo>
                <a:lnTo>
                  <a:pt x="144" y="32"/>
                </a:lnTo>
                <a:lnTo>
                  <a:pt x="152" y="32"/>
                </a:lnTo>
                <a:lnTo>
                  <a:pt x="152" y="32"/>
                </a:lnTo>
                <a:lnTo>
                  <a:pt x="152" y="32"/>
                </a:lnTo>
                <a:lnTo>
                  <a:pt x="168" y="40"/>
                </a:lnTo>
                <a:lnTo>
                  <a:pt x="168" y="40"/>
                </a:lnTo>
                <a:lnTo>
                  <a:pt x="168" y="40"/>
                </a:lnTo>
                <a:lnTo>
                  <a:pt x="184" y="40"/>
                </a:lnTo>
                <a:lnTo>
                  <a:pt x="192" y="56"/>
                </a:lnTo>
                <a:lnTo>
                  <a:pt x="192" y="64"/>
                </a:lnTo>
                <a:lnTo>
                  <a:pt x="224" y="64"/>
                </a:lnTo>
                <a:lnTo>
                  <a:pt x="272" y="72"/>
                </a:lnTo>
                <a:lnTo>
                  <a:pt x="280" y="88"/>
                </a:lnTo>
                <a:lnTo>
                  <a:pt x="280" y="88"/>
                </a:lnTo>
                <a:lnTo>
                  <a:pt x="328" y="96"/>
                </a:lnTo>
                <a:lnTo>
                  <a:pt x="336" y="96"/>
                </a:lnTo>
                <a:lnTo>
                  <a:pt x="336" y="104"/>
                </a:lnTo>
                <a:lnTo>
                  <a:pt x="336" y="104"/>
                </a:lnTo>
                <a:lnTo>
                  <a:pt x="344" y="104"/>
                </a:lnTo>
                <a:lnTo>
                  <a:pt x="360" y="112"/>
                </a:lnTo>
                <a:lnTo>
                  <a:pt x="360" y="136"/>
                </a:lnTo>
                <a:lnTo>
                  <a:pt x="352" y="144"/>
                </a:lnTo>
                <a:lnTo>
                  <a:pt x="352" y="152"/>
                </a:lnTo>
                <a:lnTo>
                  <a:pt x="352" y="152"/>
                </a:lnTo>
                <a:lnTo>
                  <a:pt x="368" y="152"/>
                </a:lnTo>
                <a:lnTo>
                  <a:pt x="368" y="152"/>
                </a:lnTo>
                <a:lnTo>
                  <a:pt x="368" y="160"/>
                </a:lnTo>
                <a:lnTo>
                  <a:pt x="368" y="176"/>
                </a:lnTo>
                <a:lnTo>
                  <a:pt x="376" y="176"/>
                </a:lnTo>
                <a:lnTo>
                  <a:pt x="376" y="176"/>
                </a:lnTo>
                <a:lnTo>
                  <a:pt x="376" y="176"/>
                </a:lnTo>
                <a:lnTo>
                  <a:pt x="376" y="176"/>
                </a:lnTo>
                <a:lnTo>
                  <a:pt x="368" y="184"/>
                </a:lnTo>
                <a:lnTo>
                  <a:pt x="360" y="192"/>
                </a:lnTo>
                <a:lnTo>
                  <a:pt x="360" y="200"/>
                </a:lnTo>
                <a:lnTo>
                  <a:pt x="360" y="208"/>
                </a:lnTo>
                <a:lnTo>
                  <a:pt x="352" y="216"/>
                </a:lnTo>
                <a:lnTo>
                  <a:pt x="352" y="232"/>
                </a:lnTo>
                <a:lnTo>
                  <a:pt x="352" y="232"/>
                </a:lnTo>
                <a:lnTo>
                  <a:pt x="352" y="232"/>
                </a:lnTo>
                <a:lnTo>
                  <a:pt x="360" y="232"/>
                </a:lnTo>
                <a:lnTo>
                  <a:pt x="368" y="224"/>
                </a:lnTo>
                <a:lnTo>
                  <a:pt x="376" y="216"/>
                </a:lnTo>
                <a:lnTo>
                  <a:pt x="376" y="216"/>
                </a:lnTo>
                <a:lnTo>
                  <a:pt x="376" y="208"/>
                </a:lnTo>
                <a:lnTo>
                  <a:pt x="384" y="192"/>
                </a:lnTo>
                <a:lnTo>
                  <a:pt x="392" y="192"/>
                </a:lnTo>
                <a:lnTo>
                  <a:pt x="392" y="192"/>
                </a:lnTo>
                <a:lnTo>
                  <a:pt x="392" y="184"/>
                </a:lnTo>
                <a:lnTo>
                  <a:pt x="392" y="176"/>
                </a:lnTo>
                <a:lnTo>
                  <a:pt x="400" y="160"/>
                </a:lnTo>
                <a:lnTo>
                  <a:pt x="416" y="152"/>
                </a:lnTo>
                <a:lnTo>
                  <a:pt x="416" y="152"/>
                </a:lnTo>
                <a:lnTo>
                  <a:pt x="416" y="152"/>
                </a:lnTo>
                <a:lnTo>
                  <a:pt x="416" y="152"/>
                </a:lnTo>
                <a:lnTo>
                  <a:pt x="416" y="160"/>
                </a:lnTo>
                <a:lnTo>
                  <a:pt x="416" y="160"/>
                </a:lnTo>
                <a:lnTo>
                  <a:pt x="416" y="168"/>
                </a:lnTo>
                <a:lnTo>
                  <a:pt x="416" y="168"/>
                </a:lnTo>
                <a:lnTo>
                  <a:pt x="416" y="176"/>
                </a:lnTo>
                <a:lnTo>
                  <a:pt x="408" y="184"/>
                </a:lnTo>
                <a:lnTo>
                  <a:pt x="408" y="192"/>
                </a:lnTo>
                <a:lnTo>
                  <a:pt x="408" y="192"/>
                </a:lnTo>
                <a:lnTo>
                  <a:pt x="408" y="200"/>
                </a:lnTo>
                <a:lnTo>
                  <a:pt x="392" y="232"/>
                </a:lnTo>
                <a:lnTo>
                  <a:pt x="392" y="256"/>
                </a:lnTo>
                <a:lnTo>
                  <a:pt x="392" y="264"/>
                </a:lnTo>
                <a:lnTo>
                  <a:pt x="392" y="264"/>
                </a:lnTo>
                <a:lnTo>
                  <a:pt x="384" y="272"/>
                </a:lnTo>
                <a:lnTo>
                  <a:pt x="376" y="288"/>
                </a:lnTo>
                <a:lnTo>
                  <a:pt x="384" y="304"/>
                </a:lnTo>
                <a:lnTo>
                  <a:pt x="384" y="320"/>
                </a:lnTo>
                <a:lnTo>
                  <a:pt x="384" y="320"/>
                </a:lnTo>
                <a:lnTo>
                  <a:pt x="376" y="328"/>
                </a:lnTo>
                <a:lnTo>
                  <a:pt x="376" y="352"/>
                </a:lnTo>
                <a:lnTo>
                  <a:pt x="376" y="384"/>
                </a:lnTo>
                <a:lnTo>
                  <a:pt x="384" y="400"/>
                </a:lnTo>
                <a:lnTo>
                  <a:pt x="384" y="400"/>
                </a:lnTo>
                <a:lnTo>
                  <a:pt x="384" y="408"/>
                </a:lnTo>
                <a:lnTo>
                  <a:pt x="384" y="416"/>
                </a:lnTo>
                <a:lnTo>
                  <a:pt x="384" y="432"/>
                </a:lnTo>
                <a:lnTo>
                  <a:pt x="384" y="440"/>
                </a:lnTo>
                <a:lnTo>
                  <a:pt x="384" y="440"/>
                </a:lnTo>
                <a:lnTo>
                  <a:pt x="176" y="456"/>
                </a:lnTo>
                <a:lnTo>
                  <a:pt x="176" y="456"/>
                </a:lnTo>
                <a:lnTo>
                  <a:pt x="176" y="448"/>
                </a:lnTo>
                <a:close/>
              </a:path>
            </a:pathLst>
          </a:custGeom>
          <a:solidFill>
            <a:srgbClr val="F79646"/>
          </a:solidFill>
          <a:ln w="6350" cmpd="sng">
            <a:solidFill>
              <a:srgbClr val="000000"/>
            </a:solidFill>
            <a:round/>
            <a:headEnd/>
            <a:tailEnd/>
          </a:ln>
        </p:spPr>
        <p:txBody>
          <a:bodyPr/>
          <a:lstStyle/>
          <a:p>
            <a:endParaRPr lang="en-US" dirty="0"/>
          </a:p>
        </p:txBody>
      </p:sp>
      <p:sp>
        <p:nvSpPr>
          <p:cNvPr id="27" name="Freeform 27"/>
          <p:cNvSpPr>
            <a:spLocks/>
          </p:cNvSpPr>
          <p:nvPr/>
        </p:nvSpPr>
        <p:spPr bwMode="auto">
          <a:xfrm>
            <a:off x="5692678" y="2962275"/>
            <a:ext cx="574675" cy="1022350"/>
          </a:xfrm>
          <a:custGeom>
            <a:avLst/>
            <a:gdLst>
              <a:gd name="T0" fmla="*/ 240 w 320"/>
              <a:gd name="T1" fmla="*/ 544 h 568"/>
              <a:gd name="T2" fmla="*/ 264 w 320"/>
              <a:gd name="T3" fmla="*/ 544 h 568"/>
              <a:gd name="T4" fmla="*/ 256 w 320"/>
              <a:gd name="T5" fmla="*/ 520 h 568"/>
              <a:gd name="T6" fmla="*/ 288 w 320"/>
              <a:gd name="T7" fmla="*/ 504 h 568"/>
              <a:gd name="T8" fmla="*/ 280 w 320"/>
              <a:gd name="T9" fmla="*/ 496 h 568"/>
              <a:gd name="T10" fmla="*/ 288 w 320"/>
              <a:gd name="T11" fmla="*/ 480 h 568"/>
              <a:gd name="T12" fmla="*/ 288 w 320"/>
              <a:gd name="T13" fmla="*/ 464 h 568"/>
              <a:gd name="T14" fmla="*/ 296 w 320"/>
              <a:gd name="T15" fmla="*/ 448 h 568"/>
              <a:gd name="T16" fmla="*/ 304 w 320"/>
              <a:gd name="T17" fmla="*/ 424 h 568"/>
              <a:gd name="T18" fmla="*/ 320 w 320"/>
              <a:gd name="T19" fmla="*/ 384 h 568"/>
              <a:gd name="T20" fmla="*/ 320 w 320"/>
              <a:gd name="T21" fmla="*/ 344 h 568"/>
              <a:gd name="T22" fmla="*/ 312 w 320"/>
              <a:gd name="T23" fmla="*/ 320 h 568"/>
              <a:gd name="T24" fmla="*/ 296 w 320"/>
              <a:gd name="T25" fmla="*/ 72 h 568"/>
              <a:gd name="T26" fmla="*/ 280 w 320"/>
              <a:gd name="T27" fmla="*/ 56 h 568"/>
              <a:gd name="T28" fmla="*/ 280 w 320"/>
              <a:gd name="T29" fmla="*/ 40 h 568"/>
              <a:gd name="T30" fmla="*/ 264 w 320"/>
              <a:gd name="T31" fmla="*/ 8 h 568"/>
              <a:gd name="T32" fmla="*/ 56 w 320"/>
              <a:gd name="T33" fmla="*/ 16 h 568"/>
              <a:gd name="T34" fmla="*/ 72 w 320"/>
              <a:gd name="T35" fmla="*/ 32 h 568"/>
              <a:gd name="T36" fmla="*/ 72 w 320"/>
              <a:gd name="T37" fmla="*/ 40 h 568"/>
              <a:gd name="T38" fmla="*/ 96 w 320"/>
              <a:gd name="T39" fmla="*/ 48 h 568"/>
              <a:gd name="T40" fmla="*/ 88 w 320"/>
              <a:gd name="T41" fmla="*/ 88 h 568"/>
              <a:gd name="T42" fmla="*/ 80 w 320"/>
              <a:gd name="T43" fmla="*/ 96 h 568"/>
              <a:gd name="T44" fmla="*/ 64 w 320"/>
              <a:gd name="T45" fmla="*/ 112 h 568"/>
              <a:gd name="T46" fmla="*/ 32 w 320"/>
              <a:gd name="T47" fmla="*/ 128 h 568"/>
              <a:gd name="T48" fmla="*/ 40 w 320"/>
              <a:gd name="T49" fmla="*/ 168 h 568"/>
              <a:gd name="T50" fmla="*/ 32 w 320"/>
              <a:gd name="T51" fmla="*/ 192 h 568"/>
              <a:gd name="T52" fmla="*/ 8 w 320"/>
              <a:gd name="T53" fmla="*/ 208 h 568"/>
              <a:gd name="T54" fmla="*/ 16 w 320"/>
              <a:gd name="T55" fmla="*/ 224 h 568"/>
              <a:gd name="T56" fmla="*/ 8 w 320"/>
              <a:gd name="T57" fmla="*/ 232 h 568"/>
              <a:gd name="T58" fmla="*/ 0 w 320"/>
              <a:gd name="T59" fmla="*/ 248 h 568"/>
              <a:gd name="T60" fmla="*/ 56 w 320"/>
              <a:gd name="T61" fmla="*/ 336 h 568"/>
              <a:gd name="T62" fmla="*/ 88 w 320"/>
              <a:gd name="T63" fmla="*/ 384 h 568"/>
              <a:gd name="T64" fmla="*/ 120 w 320"/>
              <a:gd name="T65" fmla="*/ 384 h 568"/>
              <a:gd name="T66" fmla="*/ 112 w 320"/>
              <a:gd name="T67" fmla="*/ 424 h 568"/>
              <a:gd name="T68" fmla="*/ 104 w 320"/>
              <a:gd name="T69" fmla="*/ 448 h 568"/>
              <a:gd name="T70" fmla="*/ 136 w 320"/>
              <a:gd name="T71" fmla="*/ 472 h 568"/>
              <a:gd name="T72" fmla="*/ 136 w 320"/>
              <a:gd name="T73" fmla="*/ 480 h 568"/>
              <a:gd name="T74" fmla="*/ 160 w 320"/>
              <a:gd name="T75" fmla="*/ 488 h 568"/>
              <a:gd name="T76" fmla="*/ 176 w 320"/>
              <a:gd name="T77" fmla="*/ 496 h 568"/>
              <a:gd name="T78" fmla="*/ 184 w 320"/>
              <a:gd name="T79" fmla="*/ 528 h 568"/>
              <a:gd name="T80" fmla="*/ 176 w 320"/>
              <a:gd name="T81" fmla="*/ 544 h 568"/>
              <a:gd name="T82" fmla="*/ 184 w 320"/>
              <a:gd name="T83" fmla="*/ 552 h 568"/>
              <a:gd name="T84" fmla="*/ 192 w 320"/>
              <a:gd name="T85" fmla="*/ 568 h 568"/>
              <a:gd name="T86" fmla="*/ 192 w 320"/>
              <a:gd name="T87" fmla="*/ 560 h 568"/>
              <a:gd name="T88" fmla="*/ 200 w 320"/>
              <a:gd name="T89" fmla="*/ 560 h 568"/>
              <a:gd name="T90" fmla="*/ 208 w 320"/>
              <a:gd name="T91" fmla="*/ 55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568">
                <a:moveTo>
                  <a:pt x="216" y="544"/>
                </a:moveTo>
                <a:lnTo>
                  <a:pt x="232" y="544"/>
                </a:lnTo>
                <a:lnTo>
                  <a:pt x="240" y="544"/>
                </a:lnTo>
                <a:lnTo>
                  <a:pt x="256" y="552"/>
                </a:lnTo>
                <a:lnTo>
                  <a:pt x="264" y="552"/>
                </a:lnTo>
                <a:lnTo>
                  <a:pt x="264" y="544"/>
                </a:lnTo>
                <a:lnTo>
                  <a:pt x="264" y="544"/>
                </a:lnTo>
                <a:lnTo>
                  <a:pt x="256" y="536"/>
                </a:lnTo>
                <a:lnTo>
                  <a:pt x="256" y="520"/>
                </a:lnTo>
                <a:lnTo>
                  <a:pt x="272" y="512"/>
                </a:lnTo>
                <a:lnTo>
                  <a:pt x="288" y="512"/>
                </a:lnTo>
                <a:lnTo>
                  <a:pt x="288" y="504"/>
                </a:lnTo>
                <a:lnTo>
                  <a:pt x="288" y="504"/>
                </a:lnTo>
                <a:lnTo>
                  <a:pt x="280" y="496"/>
                </a:lnTo>
                <a:lnTo>
                  <a:pt x="280" y="496"/>
                </a:lnTo>
                <a:lnTo>
                  <a:pt x="288" y="488"/>
                </a:lnTo>
                <a:lnTo>
                  <a:pt x="288" y="488"/>
                </a:lnTo>
                <a:lnTo>
                  <a:pt x="288" y="480"/>
                </a:lnTo>
                <a:lnTo>
                  <a:pt x="288" y="480"/>
                </a:lnTo>
                <a:lnTo>
                  <a:pt x="288" y="472"/>
                </a:lnTo>
                <a:lnTo>
                  <a:pt x="288" y="464"/>
                </a:lnTo>
                <a:lnTo>
                  <a:pt x="288" y="456"/>
                </a:lnTo>
                <a:lnTo>
                  <a:pt x="296" y="456"/>
                </a:lnTo>
                <a:lnTo>
                  <a:pt x="296" y="448"/>
                </a:lnTo>
                <a:lnTo>
                  <a:pt x="296" y="432"/>
                </a:lnTo>
                <a:lnTo>
                  <a:pt x="296" y="432"/>
                </a:lnTo>
                <a:lnTo>
                  <a:pt x="304" y="424"/>
                </a:lnTo>
                <a:lnTo>
                  <a:pt x="312" y="400"/>
                </a:lnTo>
                <a:lnTo>
                  <a:pt x="320" y="392"/>
                </a:lnTo>
                <a:lnTo>
                  <a:pt x="320" y="384"/>
                </a:lnTo>
                <a:lnTo>
                  <a:pt x="320" y="376"/>
                </a:lnTo>
                <a:lnTo>
                  <a:pt x="320" y="360"/>
                </a:lnTo>
                <a:lnTo>
                  <a:pt x="320" y="344"/>
                </a:lnTo>
                <a:lnTo>
                  <a:pt x="312" y="344"/>
                </a:lnTo>
                <a:lnTo>
                  <a:pt x="312" y="336"/>
                </a:lnTo>
                <a:lnTo>
                  <a:pt x="312" y="320"/>
                </a:lnTo>
                <a:lnTo>
                  <a:pt x="312" y="320"/>
                </a:lnTo>
                <a:lnTo>
                  <a:pt x="312" y="312"/>
                </a:lnTo>
                <a:lnTo>
                  <a:pt x="296" y="72"/>
                </a:lnTo>
                <a:lnTo>
                  <a:pt x="296" y="72"/>
                </a:lnTo>
                <a:lnTo>
                  <a:pt x="288" y="72"/>
                </a:lnTo>
                <a:lnTo>
                  <a:pt x="280" y="56"/>
                </a:lnTo>
                <a:lnTo>
                  <a:pt x="280" y="48"/>
                </a:lnTo>
                <a:lnTo>
                  <a:pt x="280" y="40"/>
                </a:lnTo>
                <a:lnTo>
                  <a:pt x="280" y="40"/>
                </a:lnTo>
                <a:lnTo>
                  <a:pt x="264" y="32"/>
                </a:lnTo>
                <a:lnTo>
                  <a:pt x="264" y="16"/>
                </a:lnTo>
                <a:lnTo>
                  <a:pt x="264" y="8"/>
                </a:lnTo>
                <a:lnTo>
                  <a:pt x="264" y="0"/>
                </a:lnTo>
                <a:lnTo>
                  <a:pt x="264" y="0"/>
                </a:lnTo>
                <a:lnTo>
                  <a:pt x="56" y="16"/>
                </a:lnTo>
                <a:lnTo>
                  <a:pt x="56" y="16"/>
                </a:lnTo>
                <a:lnTo>
                  <a:pt x="64" y="16"/>
                </a:lnTo>
                <a:lnTo>
                  <a:pt x="72" y="32"/>
                </a:lnTo>
                <a:lnTo>
                  <a:pt x="72" y="32"/>
                </a:lnTo>
                <a:lnTo>
                  <a:pt x="72" y="40"/>
                </a:lnTo>
                <a:lnTo>
                  <a:pt x="72" y="40"/>
                </a:lnTo>
                <a:lnTo>
                  <a:pt x="80" y="40"/>
                </a:lnTo>
                <a:lnTo>
                  <a:pt x="88" y="48"/>
                </a:lnTo>
                <a:lnTo>
                  <a:pt x="96" y="48"/>
                </a:lnTo>
                <a:lnTo>
                  <a:pt x="96" y="64"/>
                </a:lnTo>
                <a:lnTo>
                  <a:pt x="96" y="72"/>
                </a:lnTo>
                <a:lnTo>
                  <a:pt x="88" y="88"/>
                </a:lnTo>
                <a:lnTo>
                  <a:pt x="88" y="88"/>
                </a:lnTo>
                <a:lnTo>
                  <a:pt x="80" y="88"/>
                </a:lnTo>
                <a:lnTo>
                  <a:pt x="80" y="96"/>
                </a:lnTo>
                <a:lnTo>
                  <a:pt x="80" y="104"/>
                </a:lnTo>
                <a:lnTo>
                  <a:pt x="80" y="112"/>
                </a:lnTo>
                <a:lnTo>
                  <a:pt x="64" y="112"/>
                </a:lnTo>
                <a:lnTo>
                  <a:pt x="64" y="120"/>
                </a:lnTo>
                <a:lnTo>
                  <a:pt x="48" y="120"/>
                </a:lnTo>
                <a:lnTo>
                  <a:pt x="32" y="128"/>
                </a:lnTo>
                <a:lnTo>
                  <a:pt x="32" y="144"/>
                </a:lnTo>
                <a:lnTo>
                  <a:pt x="32" y="152"/>
                </a:lnTo>
                <a:lnTo>
                  <a:pt x="40" y="168"/>
                </a:lnTo>
                <a:lnTo>
                  <a:pt x="40" y="176"/>
                </a:lnTo>
                <a:lnTo>
                  <a:pt x="32" y="184"/>
                </a:lnTo>
                <a:lnTo>
                  <a:pt x="32" y="192"/>
                </a:lnTo>
                <a:lnTo>
                  <a:pt x="32" y="200"/>
                </a:lnTo>
                <a:lnTo>
                  <a:pt x="24" y="208"/>
                </a:lnTo>
                <a:lnTo>
                  <a:pt x="8" y="208"/>
                </a:lnTo>
                <a:lnTo>
                  <a:pt x="8" y="224"/>
                </a:lnTo>
                <a:lnTo>
                  <a:pt x="16" y="224"/>
                </a:lnTo>
                <a:lnTo>
                  <a:pt x="16" y="224"/>
                </a:lnTo>
                <a:lnTo>
                  <a:pt x="16" y="224"/>
                </a:lnTo>
                <a:lnTo>
                  <a:pt x="8" y="232"/>
                </a:lnTo>
                <a:lnTo>
                  <a:pt x="8" y="232"/>
                </a:lnTo>
                <a:lnTo>
                  <a:pt x="8" y="232"/>
                </a:lnTo>
                <a:lnTo>
                  <a:pt x="8" y="240"/>
                </a:lnTo>
                <a:lnTo>
                  <a:pt x="0" y="248"/>
                </a:lnTo>
                <a:lnTo>
                  <a:pt x="0" y="272"/>
                </a:lnTo>
                <a:lnTo>
                  <a:pt x="24" y="312"/>
                </a:lnTo>
                <a:lnTo>
                  <a:pt x="56" y="336"/>
                </a:lnTo>
                <a:lnTo>
                  <a:pt x="72" y="344"/>
                </a:lnTo>
                <a:lnTo>
                  <a:pt x="72" y="384"/>
                </a:lnTo>
                <a:lnTo>
                  <a:pt x="88" y="384"/>
                </a:lnTo>
                <a:lnTo>
                  <a:pt x="88" y="368"/>
                </a:lnTo>
                <a:lnTo>
                  <a:pt x="104" y="376"/>
                </a:lnTo>
                <a:lnTo>
                  <a:pt x="120" y="384"/>
                </a:lnTo>
                <a:lnTo>
                  <a:pt x="120" y="392"/>
                </a:lnTo>
                <a:lnTo>
                  <a:pt x="112" y="408"/>
                </a:lnTo>
                <a:lnTo>
                  <a:pt x="112" y="424"/>
                </a:lnTo>
                <a:lnTo>
                  <a:pt x="104" y="432"/>
                </a:lnTo>
                <a:lnTo>
                  <a:pt x="104" y="432"/>
                </a:lnTo>
                <a:lnTo>
                  <a:pt x="104" y="448"/>
                </a:lnTo>
                <a:lnTo>
                  <a:pt x="112" y="464"/>
                </a:lnTo>
                <a:lnTo>
                  <a:pt x="136" y="472"/>
                </a:lnTo>
                <a:lnTo>
                  <a:pt x="136" y="472"/>
                </a:lnTo>
                <a:lnTo>
                  <a:pt x="136" y="472"/>
                </a:lnTo>
                <a:lnTo>
                  <a:pt x="136" y="480"/>
                </a:lnTo>
                <a:lnTo>
                  <a:pt x="136" y="480"/>
                </a:lnTo>
                <a:lnTo>
                  <a:pt x="152" y="480"/>
                </a:lnTo>
                <a:lnTo>
                  <a:pt x="152" y="480"/>
                </a:lnTo>
                <a:lnTo>
                  <a:pt x="160" y="488"/>
                </a:lnTo>
                <a:lnTo>
                  <a:pt x="160" y="488"/>
                </a:lnTo>
                <a:lnTo>
                  <a:pt x="176" y="496"/>
                </a:lnTo>
                <a:lnTo>
                  <a:pt x="176" y="496"/>
                </a:lnTo>
                <a:lnTo>
                  <a:pt x="176" y="512"/>
                </a:lnTo>
                <a:lnTo>
                  <a:pt x="176" y="512"/>
                </a:lnTo>
                <a:lnTo>
                  <a:pt x="184" y="528"/>
                </a:lnTo>
                <a:lnTo>
                  <a:pt x="184" y="528"/>
                </a:lnTo>
                <a:lnTo>
                  <a:pt x="176" y="536"/>
                </a:lnTo>
                <a:lnTo>
                  <a:pt x="176" y="544"/>
                </a:lnTo>
                <a:lnTo>
                  <a:pt x="176" y="544"/>
                </a:lnTo>
                <a:lnTo>
                  <a:pt x="184" y="552"/>
                </a:lnTo>
                <a:lnTo>
                  <a:pt x="184" y="552"/>
                </a:lnTo>
                <a:lnTo>
                  <a:pt x="192" y="560"/>
                </a:lnTo>
                <a:lnTo>
                  <a:pt x="192" y="560"/>
                </a:lnTo>
                <a:lnTo>
                  <a:pt x="192" y="568"/>
                </a:lnTo>
                <a:lnTo>
                  <a:pt x="192" y="568"/>
                </a:lnTo>
                <a:lnTo>
                  <a:pt x="192" y="560"/>
                </a:lnTo>
                <a:lnTo>
                  <a:pt x="192" y="560"/>
                </a:lnTo>
                <a:lnTo>
                  <a:pt x="192" y="552"/>
                </a:lnTo>
                <a:lnTo>
                  <a:pt x="200" y="552"/>
                </a:lnTo>
                <a:lnTo>
                  <a:pt x="200" y="560"/>
                </a:lnTo>
                <a:lnTo>
                  <a:pt x="200" y="560"/>
                </a:lnTo>
                <a:lnTo>
                  <a:pt x="200" y="560"/>
                </a:lnTo>
                <a:lnTo>
                  <a:pt x="208" y="552"/>
                </a:lnTo>
                <a:lnTo>
                  <a:pt x="216" y="544"/>
                </a:lnTo>
                <a:close/>
              </a:path>
            </a:pathLst>
          </a:custGeom>
          <a:solidFill>
            <a:schemeClr val="bg1"/>
          </a:solidFill>
          <a:ln w="6350" cmpd="sng">
            <a:solidFill>
              <a:srgbClr val="000000"/>
            </a:solidFill>
            <a:round/>
            <a:headEnd/>
            <a:tailEnd/>
          </a:ln>
        </p:spPr>
        <p:txBody>
          <a:bodyPr/>
          <a:lstStyle/>
          <a:p>
            <a:endParaRPr lang="en-US" dirty="0"/>
          </a:p>
        </p:txBody>
      </p:sp>
      <p:grpSp>
        <p:nvGrpSpPr>
          <p:cNvPr id="28" name="Group 136"/>
          <p:cNvGrpSpPr>
            <a:grpSpLocks/>
          </p:cNvGrpSpPr>
          <p:nvPr/>
        </p:nvGrpSpPr>
        <p:grpSpPr bwMode="auto">
          <a:xfrm>
            <a:off x="5778403" y="2057400"/>
            <a:ext cx="1120775" cy="1016000"/>
            <a:chOff x="3710" y="1248"/>
            <a:chExt cx="706" cy="640"/>
          </a:xfrm>
          <a:solidFill>
            <a:schemeClr val="bg1"/>
          </a:solidFill>
        </p:grpSpPr>
        <p:sp>
          <p:nvSpPr>
            <p:cNvPr id="29" name="Freeform 28"/>
            <p:cNvSpPr>
              <a:spLocks/>
            </p:cNvSpPr>
            <p:nvPr/>
          </p:nvSpPr>
          <p:spPr bwMode="auto">
            <a:xfrm>
              <a:off x="4032" y="1408"/>
              <a:ext cx="384" cy="480"/>
            </a:xfrm>
            <a:custGeom>
              <a:avLst/>
              <a:gdLst>
                <a:gd name="T0" fmla="*/ 264 w 304"/>
                <a:gd name="T1" fmla="*/ 376 h 424"/>
                <a:gd name="T2" fmla="*/ 264 w 304"/>
                <a:gd name="T3" fmla="*/ 360 h 424"/>
                <a:gd name="T4" fmla="*/ 280 w 304"/>
                <a:gd name="T5" fmla="*/ 336 h 424"/>
                <a:gd name="T6" fmla="*/ 288 w 304"/>
                <a:gd name="T7" fmla="*/ 320 h 424"/>
                <a:gd name="T8" fmla="*/ 288 w 304"/>
                <a:gd name="T9" fmla="*/ 304 h 424"/>
                <a:gd name="T10" fmla="*/ 296 w 304"/>
                <a:gd name="T11" fmla="*/ 296 h 424"/>
                <a:gd name="T12" fmla="*/ 304 w 304"/>
                <a:gd name="T13" fmla="*/ 304 h 424"/>
                <a:gd name="T14" fmla="*/ 304 w 304"/>
                <a:gd name="T15" fmla="*/ 264 h 424"/>
                <a:gd name="T16" fmla="*/ 264 w 304"/>
                <a:gd name="T17" fmla="*/ 160 h 424"/>
                <a:gd name="T18" fmla="*/ 240 w 304"/>
                <a:gd name="T19" fmla="*/ 168 h 424"/>
                <a:gd name="T20" fmla="*/ 232 w 304"/>
                <a:gd name="T21" fmla="*/ 184 h 424"/>
                <a:gd name="T22" fmla="*/ 216 w 304"/>
                <a:gd name="T23" fmla="*/ 200 h 424"/>
                <a:gd name="T24" fmla="*/ 216 w 304"/>
                <a:gd name="T25" fmla="*/ 216 h 424"/>
                <a:gd name="T26" fmla="*/ 192 w 304"/>
                <a:gd name="T27" fmla="*/ 208 h 424"/>
                <a:gd name="T28" fmla="*/ 192 w 304"/>
                <a:gd name="T29" fmla="*/ 176 h 424"/>
                <a:gd name="T30" fmla="*/ 208 w 304"/>
                <a:gd name="T31" fmla="*/ 168 h 424"/>
                <a:gd name="T32" fmla="*/ 216 w 304"/>
                <a:gd name="T33" fmla="*/ 144 h 424"/>
                <a:gd name="T34" fmla="*/ 224 w 304"/>
                <a:gd name="T35" fmla="*/ 128 h 424"/>
                <a:gd name="T36" fmla="*/ 216 w 304"/>
                <a:gd name="T37" fmla="*/ 80 h 424"/>
                <a:gd name="T38" fmla="*/ 208 w 304"/>
                <a:gd name="T39" fmla="*/ 64 h 424"/>
                <a:gd name="T40" fmla="*/ 216 w 304"/>
                <a:gd name="T41" fmla="*/ 64 h 424"/>
                <a:gd name="T42" fmla="*/ 200 w 304"/>
                <a:gd name="T43" fmla="*/ 40 h 424"/>
                <a:gd name="T44" fmla="*/ 176 w 304"/>
                <a:gd name="T45" fmla="*/ 32 h 424"/>
                <a:gd name="T46" fmla="*/ 160 w 304"/>
                <a:gd name="T47" fmla="*/ 24 h 424"/>
                <a:gd name="T48" fmla="*/ 144 w 304"/>
                <a:gd name="T49" fmla="*/ 16 h 424"/>
                <a:gd name="T50" fmla="*/ 112 w 304"/>
                <a:gd name="T51" fmla="*/ 0 h 424"/>
                <a:gd name="T52" fmla="*/ 104 w 304"/>
                <a:gd name="T53" fmla="*/ 8 h 424"/>
                <a:gd name="T54" fmla="*/ 96 w 304"/>
                <a:gd name="T55" fmla="*/ 8 h 424"/>
                <a:gd name="T56" fmla="*/ 88 w 304"/>
                <a:gd name="T57" fmla="*/ 16 h 424"/>
                <a:gd name="T58" fmla="*/ 96 w 304"/>
                <a:gd name="T59" fmla="*/ 40 h 424"/>
                <a:gd name="T60" fmla="*/ 96 w 304"/>
                <a:gd name="T61" fmla="*/ 48 h 424"/>
                <a:gd name="T62" fmla="*/ 72 w 304"/>
                <a:gd name="T63" fmla="*/ 72 h 424"/>
                <a:gd name="T64" fmla="*/ 64 w 304"/>
                <a:gd name="T65" fmla="*/ 112 h 424"/>
                <a:gd name="T66" fmla="*/ 56 w 304"/>
                <a:gd name="T67" fmla="*/ 112 h 424"/>
                <a:gd name="T68" fmla="*/ 56 w 304"/>
                <a:gd name="T69" fmla="*/ 80 h 424"/>
                <a:gd name="T70" fmla="*/ 56 w 304"/>
                <a:gd name="T71" fmla="*/ 72 h 424"/>
                <a:gd name="T72" fmla="*/ 40 w 304"/>
                <a:gd name="T73" fmla="*/ 96 h 424"/>
                <a:gd name="T74" fmla="*/ 32 w 304"/>
                <a:gd name="T75" fmla="*/ 96 h 424"/>
                <a:gd name="T76" fmla="*/ 24 w 304"/>
                <a:gd name="T77" fmla="*/ 104 h 424"/>
                <a:gd name="T78" fmla="*/ 24 w 304"/>
                <a:gd name="T79" fmla="*/ 120 h 424"/>
                <a:gd name="T80" fmla="*/ 16 w 304"/>
                <a:gd name="T81" fmla="*/ 136 h 424"/>
                <a:gd name="T82" fmla="*/ 8 w 304"/>
                <a:gd name="T83" fmla="*/ 184 h 424"/>
                <a:gd name="T84" fmla="*/ 8 w 304"/>
                <a:gd name="T85" fmla="*/ 208 h 424"/>
                <a:gd name="T86" fmla="*/ 0 w 304"/>
                <a:gd name="T87" fmla="*/ 224 h 424"/>
                <a:gd name="T88" fmla="*/ 32 w 304"/>
                <a:gd name="T89" fmla="*/ 280 h 424"/>
                <a:gd name="T90" fmla="*/ 32 w 304"/>
                <a:gd name="T91" fmla="*/ 368 h 424"/>
                <a:gd name="T92" fmla="*/ 16 w 304"/>
                <a:gd name="T93" fmla="*/ 408 h 424"/>
                <a:gd name="T94" fmla="*/ 0 w 304"/>
                <a:gd name="T95" fmla="*/ 424 h 424"/>
                <a:gd name="T96" fmla="*/ 152 w 304"/>
                <a:gd name="T97" fmla="*/ 408 h 424"/>
                <a:gd name="T98" fmla="*/ 248 w 304"/>
                <a:gd name="T99" fmla="*/ 40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4" h="424">
                  <a:moveTo>
                    <a:pt x="248" y="400"/>
                  </a:moveTo>
                  <a:lnTo>
                    <a:pt x="248" y="392"/>
                  </a:lnTo>
                  <a:lnTo>
                    <a:pt x="264" y="376"/>
                  </a:lnTo>
                  <a:lnTo>
                    <a:pt x="264" y="368"/>
                  </a:lnTo>
                  <a:lnTo>
                    <a:pt x="264" y="368"/>
                  </a:lnTo>
                  <a:lnTo>
                    <a:pt x="264" y="360"/>
                  </a:lnTo>
                  <a:lnTo>
                    <a:pt x="264" y="344"/>
                  </a:lnTo>
                  <a:lnTo>
                    <a:pt x="272" y="336"/>
                  </a:lnTo>
                  <a:lnTo>
                    <a:pt x="280" y="336"/>
                  </a:lnTo>
                  <a:lnTo>
                    <a:pt x="288" y="328"/>
                  </a:lnTo>
                  <a:lnTo>
                    <a:pt x="288" y="328"/>
                  </a:lnTo>
                  <a:lnTo>
                    <a:pt x="288" y="320"/>
                  </a:lnTo>
                  <a:lnTo>
                    <a:pt x="288" y="312"/>
                  </a:lnTo>
                  <a:lnTo>
                    <a:pt x="288" y="312"/>
                  </a:lnTo>
                  <a:lnTo>
                    <a:pt x="288" y="304"/>
                  </a:lnTo>
                  <a:lnTo>
                    <a:pt x="288" y="296"/>
                  </a:lnTo>
                  <a:lnTo>
                    <a:pt x="296" y="296"/>
                  </a:lnTo>
                  <a:lnTo>
                    <a:pt x="296" y="296"/>
                  </a:lnTo>
                  <a:lnTo>
                    <a:pt x="296" y="296"/>
                  </a:lnTo>
                  <a:lnTo>
                    <a:pt x="304" y="304"/>
                  </a:lnTo>
                  <a:lnTo>
                    <a:pt x="304" y="304"/>
                  </a:lnTo>
                  <a:lnTo>
                    <a:pt x="304" y="296"/>
                  </a:lnTo>
                  <a:lnTo>
                    <a:pt x="304" y="264"/>
                  </a:lnTo>
                  <a:lnTo>
                    <a:pt x="304" y="264"/>
                  </a:lnTo>
                  <a:lnTo>
                    <a:pt x="296" y="200"/>
                  </a:lnTo>
                  <a:lnTo>
                    <a:pt x="272" y="160"/>
                  </a:lnTo>
                  <a:lnTo>
                    <a:pt x="264" y="160"/>
                  </a:lnTo>
                  <a:lnTo>
                    <a:pt x="256" y="160"/>
                  </a:lnTo>
                  <a:lnTo>
                    <a:pt x="248" y="168"/>
                  </a:lnTo>
                  <a:lnTo>
                    <a:pt x="240" y="168"/>
                  </a:lnTo>
                  <a:lnTo>
                    <a:pt x="240" y="168"/>
                  </a:lnTo>
                  <a:lnTo>
                    <a:pt x="232" y="176"/>
                  </a:lnTo>
                  <a:lnTo>
                    <a:pt x="232" y="184"/>
                  </a:lnTo>
                  <a:lnTo>
                    <a:pt x="232" y="184"/>
                  </a:lnTo>
                  <a:lnTo>
                    <a:pt x="224" y="200"/>
                  </a:lnTo>
                  <a:lnTo>
                    <a:pt x="216" y="200"/>
                  </a:lnTo>
                  <a:lnTo>
                    <a:pt x="216" y="200"/>
                  </a:lnTo>
                  <a:lnTo>
                    <a:pt x="216" y="208"/>
                  </a:lnTo>
                  <a:lnTo>
                    <a:pt x="216" y="216"/>
                  </a:lnTo>
                  <a:lnTo>
                    <a:pt x="208" y="216"/>
                  </a:lnTo>
                  <a:lnTo>
                    <a:pt x="200" y="208"/>
                  </a:lnTo>
                  <a:lnTo>
                    <a:pt x="192" y="208"/>
                  </a:lnTo>
                  <a:lnTo>
                    <a:pt x="192" y="192"/>
                  </a:lnTo>
                  <a:lnTo>
                    <a:pt x="192" y="192"/>
                  </a:lnTo>
                  <a:lnTo>
                    <a:pt x="192" y="176"/>
                  </a:lnTo>
                  <a:lnTo>
                    <a:pt x="200" y="176"/>
                  </a:lnTo>
                  <a:lnTo>
                    <a:pt x="200" y="176"/>
                  </a:lnTo>
                  <a:lnTo>
                    <a:pt x="208" y="168"/>
                  </a:lnTo>
                  <a:lnTo>
                    <a:pt x="208" y="168"/>
                  </a:lnTo>
                  <a:lnTo>
                    <a:pt x="216" y="144"/>
                  </a:lnTo>
                  <a:lnTo>
                    <a:pt x="216" y="144"/>
                  </a:lnTo>
                  <a:lnTo>
                    <a:pt x="224" y="136"/>
                  </a:lnTo>
                  <a:lnTo>
                    <a:pt x="224" y="136"/>
                  </a:lnTo>
                  <a:lnTo>
                    <a:pt x="224" y="128"/>
                  </a:lnTo>
                  <a:lnTo>
                    <a:pt x="224" y="104"/>
                  </a:lnTo>
                  <a:lnTo>
                    <a:pt x="224" y="96"/>
                  </a:lnTo>
                  <a:lnTo>
                    <a:pt x="216" y="80"/>
                  </a:lnTo>
                  <a:lnTo>
                    <a:pt x="208" y="72"/>
                  </a:lnTo>
                  <a:lnTo>
                    <a:pt x="208" y="64"/>
                  </a:lnTo>
                  <a:lnTo>
                    <a:pt x="208" y="64"/>
                  </a:lnTo>
                  <a:lnTo>
                    <a:pt x="216" y="64"/>
                  </a:lnTo>
                  <a:lnTo>
                    <a:pt x="216" y="64"/>
                  </a:lnTo>
                  <a:lnTo>
                    <a:pt x="216" y="64"/>
                  </a:lnTo>
                  <a:lnTo>
                    <a:pt x="224" y="64"/>
                  </a:lnTo>
                  <a:lnTo>
                    <a:pt x="216" y="56"/>
                  </a:lnTo>
                  <a:lnTo>
                    <a:pt x="200" y="40"/>
                  </a:lnTo>
                  <a:lnTo>
                    <a:pt x="200" y="40"/>
                  </a:lnTo>
                  <a:lnTo>
                    <a:pt x="192" y="40"/>
                  </a:lnTo>
                  <a:lnTo>
                    <a:pt x="176" y="32"/>
                  </a:lnTo>
                  <a:lnTo>
                    <a:pt x="168" y="24"/>
                  </a:lnTo>
                  <a:lnTo>
                    <a:pt x="168" y="24"/>
                  </a:lnTo>
                  <a:lnTo>
                    <a:pt x="160" y="24"/>
                  </a:lnTo>
                  <a:lnTo>
                    <a:pt x="160" y="24"/>
                  </a:lnTo>
                  <a:lnTo>
                    <a:pt x="144" y="16"/>
                  </a:lnTo>
                  <a:lnTo>
                    <a:pt x="144" y="16"/>
                  </a:lnTo>
                  <a:lnTo>
                    <a:pt x="128" y="8"/>
                  </a:lnTo>
                  <a:lnTo>
                    <a:pt x="128" y="8"/>
                  </a:lnTo>
                  <a:lnTo>
                    <a:pt x="112" y="0"/>
                  </a:lnTo>
                  <a:lnTo>
                    <a:pt x="112" y="0"/>
                  </a:lnTo>
                  <a:lnTo>
                    <a:pt x="104" y="0"/>
                  </a:lnTo>
                  <a:lnTo>
                    <a:pt x="104" y="8"/>
                  </a:lnTo>
                  <a:lnTo>
                    <a:pt x="104" y="8"/>
                  </a:lnTo>
                  <a:lnTo>
                    <a:pt x="96" y="8"/>
                  </a:lnTo>
                  <a:lnTo>
                    <a:pt x="96" y="8"/>
                  </a:lnTo>
                  <a:lnTo>
                    <a:pt x="96" y="16"/>
                  </a:lnTo>
                  <a:lnTo>
                    <a:pt x="96" y="16"/>
                  </a:lnTo>
                  <a:lnTo>
                    <a:pt x="88" y="16"/>
                  </a:lnTo>
                  <a:lnTo>
                    <a:pt x="88" y="32"/>
                  </a:lnTo>
                  <a:lnTo>
                    <a:pt x="88" y="32"/>
                  </a:lnTo>
                  <a:lnTo>
                    <a:pt x="96" y="40"/>
                  </a:lnTo>
                  <a:lnTo>
                    <a:pt x="96" y="40"/>
                  </a:lnTo>
                  <a:lnTo>
                    <a:pt x="96" y="48"/>
                  </a:lnTo>
                  <a:lnTo>
                    <a:pt x="96" y="48"/>
                  </a:lnTo>
                  <a:lnTo>
                    <a:pt x="88" y="48"/>
                  </a:lnTo>
                  <a:lnTo>
                    <a:pt x="72" y="56"/>
                  </a:lnTo>
                  <a:lnTo>
                    <a:pt x="72" y="72"/>
                  </a:lnTo>
                  <a:lnTo>
                    <a:pt x="72" y="96"/>
                  </a:lnTo>
                  <a:lnTo>
                    <a:pt x="72" y="104"/>
                  </a:lnTo>
                  <a:lnTo>
                    <a:pt x="64" y="112"/>
                  </a:lnTo>
                  <a:lnTo>
                    <a:pt x="64" y="112"/>
                  </a:lnTo>
                  <a:lnTo>
                    <a:pt x="56" y="112"/>
                  </a:lnTo>
                  <a:lnTo>
                    <a:pt x="56" y="112"/>
                  </a:lnTo>
                  <a:lnTo>
                    <a:pt x="56" y="112"/>
                  </a:lnTo>
                  <a:lnTo>
                    <a:pt x="56" y="104"/>
                  </a:lnTo>
                  <a:lnTo>
                    <a:pt x="56" y="80"/>
                  </a:lnTo>
                  <a:lnTo>
                    <a:pt x="56" y="80"/>
                  </a:lnTo>
                  <a:lnTo>
                    <a:pt x="56" y="80"/>
                  </a:lnTo>
                  <a:lnTo>
                    <a:pt x="56" y="72"/>
                  </a:lnTo>
                  <a:lnTo>
                    <a:pt x="56" y="72"/>
                  </a:lnTo>
                  <a:lnTo>
                    <a:pt x="48" y="80"/>
                  </a:lnTo>
                  <a:lnTo>
                    <a:pt x="40" y="96"/>
                  </a:lnTo>
                  <a:lnTo>
                    <a:pt x="40" y="96"/>
                  </a:lnTo>
                  <a:lnTo>
                    <a:pt x="40" y="96"/>
                  </a:lnTo>
                  <a:lnTo>
                    <a:pt x="32" y="96"/>
                  </a:lnTo>
                  <a:lnTo>
                    <a:pt x="32" y="96"/>
                  </a:lnTo>
                  <a:lnTo>
                    <a:pt x="32" y="96"/>
                  </a:lnTo>
                  <a:lnTo>
                    <a:pt x="24" y="104"/>
                  </a:lnTo>
                  <a:lnTo>
                    <a:pt x="24" y="104"/>
                  </a:lnTo>
                  <a:lnTo>
                    <a:pt x="24" y="104"/>
                  </a:lnTo>
                  <a:lnTo>
                    <a:pt x="24" y="120"/>
                  </a:lnTo>
                  <a:lnTo>
                    <a:pt x="16" y="120"/>
                  </a:lnTo>
                  <a:lnTo>
                    <a:pt x="16" y="128"/>
                  </a:lnTo>
                  <a:lnTo>
                    <a:pt x="16" y="136"/>
                  </a:lnTo>
                  <a:lnTo>
                    <a:pt x="16" y="136"/>
                  </a:lnTo>
                  <a:lnTo>
                    <a:pt x="16" y="152"/>
                  </a:lnTo>
                  <a:lnTo>
                    <a:pt x="8" y="184"/>
                  </a:lnTo>
                  <a:lnTo>
                    <a:pt x="0" y="192"/>
                  </a:lnTo>
                  <a:lnTo>
                    <a:pt x="0" y="192"/>
                  </a:lnTo>
                  <a:lnTo>
                    <a:pt x="8" y="208"/>
                  </a:lnTo>
                  <a:lnTo>
                    <a:pt x="8" y="216"/>
                  </a:lnTo>
                  <a:lnTo>
                    <a:pt x="8" y="224"/>
                  </a:lnTo>
                  <a:lnTo>
                    <a:pt x="0" y="224"/>
                  </a:lnTo>
                  <a:lnTo>
                    <a:pt x="0" y="232"/>
                  </a:lnTo>
                  <a:lnTo>
                    <a:pt x="16" y="272"/>
                  </a:lnTo>
                  <a:lnTo>
                    <a:pt x="32" y="280"/>
                  </a:lnTo>
                  <a:lnTo>
                    <a:pt x="40" y="304"/>
                  </a:lnTo>
                  <a:lnTo>
                    <a:pt x="40" y="344"/>
                  </a:lnTo>
                  <a:lnTo>
                    <a:pt x="32" y="368"/>
                  </a:lnTo>
                  <a:lnTo>
                    <a:pt x="24" y="384"/>
                  </a:lnTo>
                  <a:lnTo>
                    <a:pt x="16" y="400"/>
                  </a:lnTo>
                  <a:lnTo>
                    <a:pt x="16" y="408"/>
                  </a:lnTo>
                  <a:lnTo>
                    <a:pt x="16" y="408"/>
                  </a:lnTo>
                  <a:lnTo>
                    <a:pt x="8" y="424"/>
                  </a:lnTo>
                  <a:lnTo>
                    <a:pt x="0" y="424"/>
                  </a:lnTo>
                  <a:lnTo>
                    <a:pt x="0" y="424"/>
                  </a:lnTo>
                  <a:lnTo>
                    <a:pt x="152" y="408"/>
                  </a:lnTo>
                  <a:lnTo>
                    <a:pt x="152" y="408"/>
                  </a:lnTo>
                  <a:lnTo>
                    <a:pt x="152" y="424"/>
                  </a:lnTo>
                  <a:lnTo>
                    <a:pt x="152" y="424"/>
                  </a:lnTo>
                  <a:lnTo>
                    <a:pt x="248" y="408"/>
                  </a:lnTo>
                  <a:lnTo>
                    <a:pt x="248" y="408"/>
                  </a:lnTo>
                  <a:lnTo>
                    <a:pt x="248" y="400"/>
                  </a:lnTo>
                  <a:close/>
                </a:path>
              </a:pathLst>
            </a:custGeom>
            <a:grpFill/>
            <a:ln w="6350" cmpd="sng">
              <a:solidFill>
                <a:srgbClr val="000000"/>
              </a:solidFill>
              <a:round/>
              <a:headEnd/>
              <a:tailEnd/>
            </a:ln>
          </p:spPr>
          <p:txBody>
            <a:bodyPr/>
            <a:lstStyle/>
            <a:p>
              <a:endParaRPr lang="en-US" dirty="0"/>
            </a:p>
          </p:txBody>
        </p:sp>
        <p:sp>
          <p:nvSpPr>
            <p:cNvPr id="30" name="Freeform 29"/>
            <p:cNvSpPr>
              <a:spLocks/>
            </p:cNvSpPr>
            <p:nvPr/>
          </p:nvSpPr>
          <p:spPr bwMode="auto">
            <a:xfrm>
              <a:off x="3710" y="1248"/>
              <a:ext cx="517" cy="271"/>
            </a:xfrm>
            <a:custGeom>
              <a:avLst/>
              <a:gdLst>
                <a:gd name="T0" fmla="*/ 24 w 456"/>
                <a:gd name="T1" fmla="*/ 120 h 240"/>
                <a:gd name="T2" fmla="*/ 112 w 456"/>
                <a:gd name="T3" fmla="*/ 152 h 240"/>
                <a:gd name="T4" fmla="*/ 168 w 456"/>
                <a:gd name="T5" fmla="*/ 168 h 240"/>
                <a:gd name="T6" fmla="*/ 192 w 456"/>
                <a:gd name="T7" fmla="*/ 200 h 240"/>
                <a:gd name="T8" fmla="*/ 200 w 456"/>
                <a:gd name="T9" fmla="*/ 216 h 240"/>
                <a:gd name="T10" fmla="*/ 208 w 456"/>
                <a:gd name="T11" fmla="*/ 240 h 240"/>
                <a:gd name="T12" fmla="*/ 216 w 456"/>
                <a:gd name="T13" fmla="*/ 224 h 240"/>
                <a:gd name="T14" fmla="*/ 240 w 456"/>
                <a:gd name="T15" fmla="*/ 176 h 240"/>
                <a:gd name="T16" fmla="*/ 248 w 456"/>
                <a:gd name="T17" fmla="*/ 152 h 240"/>
                <a:gd name="T18" fmla="*/ 248 w 456"/>
                <a:gd name="T19" fmla="*/ 176 h 240"/>
                <a:gd name="T20" fmla="*/ 264 w 456"/>
                <a:gd name="T21" fmla="*/ 160 h 240"/>
                <a:gd name="T22" fmla="*/ 272 w 456"/>
                <a:gd name="T23" fmla="*/ 152 h 240"/>
                <a:gd name="T24" fmla="*/ 272 w 456"/>
                <a:gd name="T25" fmla="*/ 168 h 240"/>
                <a:gd name="T26" fmla="*/ 280 w 456"/>
                <a:gd name="T27" fmla="*/ 168 h 240"/>
                <a:gd name="T28" fmla="*/ 288 w 456"/>
                <a:gd name="T29" fmla="*/ 152 h 240"/>
                <a:gd name="T30" fmla="*/ 320 w 456"/>
                <a:gd name="T31" fmla="*/ 136 h 240"/>
                <a:gd name="T32" fmla="*/ 336 w 456"/>
                <a:gd name="T33" fmla="*/ 136 h 240"/>
                <a:gd name="T34" fmla="*/ 376 w 456"/>
                <a:gd name="T35" fmla="*/ 120 h 240"/>
                <a:gd name="T36" fmla="*/ 400 w 456"/>
                <a:gd name="T37" fmla="*/ 144 h 240"/>
                <a:gd name="T38" fmla="*/ 400 w 456"/>
                <a:gd name="T39" fmla="*/ 128 h 240"/>
                <a:gd name="T40" fmla="*/ 408 w 456"/>
                <a:gd name="T41" fmla="*/ 120 h 240"/>
                <a:gd name="T42" fmla="*/ 432 w 456"/>
                <a:gd name="T43" fmla="*/ 120 h 240"/>
                <a:gd name="T44" fmla="*/ 456 w 456"/>
                <a:gd name="T45" fmla="*/ 112 h 240"/>
                <a:gd name="T46" fmla="*/ 448 w 456"/>
                <a:gd name="T47" fmla="*/ 104 h 240"/>
                <a:gd name="T48" fmla="*/ 432 w 456"/>
                <a:gd name="T49" fmla="*/ 72 h 240"/>
                <a:gd name="T50" fmla="*/ 408 w 456"/>
                <a:gd name="T51" fmla="*/ 80 h 240"/>
                <a:gd name="T52" fmla="*/ 392 w 456"/>
                <a:gd name="T53" fmla="*/ 80 h 240"/>
                <a:gd name="T54" fmla="*/ 376 w 456"/>
                <a:gd name="T55" fmla="*/ 56 h 240"/>
                <a:gd name="T56" fmla="*/ 360 w 456"/>
                <a:gd name="T57" fmla="*/ 56 h 240"/>
                <a:gd name="T58" fmla="*/ 296 w 456"/>
                <a:gd name="T59" fmla="*/ 64 h 240"/>
                <a:gd name="T60" fmla="*/ 264 w 456"/>
                <a:gd name="T61" fmla="*/ 96 h 240"/>
                <a:gd name="T62" fmla="*/ 248 w 456"/>
                <a:gd name="T63" fmla="*/ 96 h 240"/>
                <a:gd name="T64" fmla="*/ 232 w 456"/>
                <a:gd name="T65" fmla="*/ 96 h 240"/>
                <a:gd name="T66" fmla="*/ 208 w 456"/>
                <a:gd name="T67" fmla="*/ 88 h 240"/>
                <a:gd name="T68" fmla="*/ 168 w 456"/>
                <a:gd name="T69" fmla="*/ 56 h 240"/>
                <a:gd name="T70" fmla="*/ 152 w 456"/>
                <a:gd name="T71" fmla="*/ 56 h 240"/>
                <a:gd name="T72" fmla="*/ 136 w 456"/>
                <a:gd name="T73" fmla="*/ 72 h 240"/>
                <a:gd name="T74" fmla="*/ 136 w 456"/>
                <a:gd name="T75" fmla="*/ 56 h 240"/>
                <a:gd name="T76" fmla="*/ 128 w 456"/>
                <a:gd name="T77" fmla="*/ 40 h 240"/>
                <a:gd name="T78" fmla="*/ 136 w 456"/>
                <a:gd name="T79" fmla="*/ 40 h 240"/>
                <a:gd name="T80" fmla="*/ 136 w 456"/>
                <a:gd name="T81" fmla="*/ 48 h 240"/>
                <a:gd name="T82" fmla="*/ 152 w 456"/>
                <a:gd name="T83" fmla="*/ 32 h 240"/>
                <a:gd name="T84" fmla="*/ 168 w 456"/>
                <a:gd name="T85" fmla="*/ 8 h 240"/>
                <a:gd name="T86" fmla="*/ 184 w 456"/>
                <a:gd name="T87" fmla="*/ 0 h 240"/>
                <a:gd name="T88" fmla="*/ 120 w 456"/>
                <a:gd name="T89" fmla="*/ 24 h 240"/>
                <a:gd name="T90" fmla="*/ 96 w 456"/>
                <a:gd name="T91" fmla="*/ 56 h 240"/>
                <a:gd name="T92" fmla="*/ 56 w 456"/>
                <a:gd name="T93" fmla="*/ 72 h 240"/>
                <a:gd name="T94" fmla="*/ 8 w 456"/>
                <a:gd name="T95" fmla="*/ 9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6" h="240">
                  <a:moveTo>
                    <a:pt x="0" y="104"/>
                  </a:moveTo>
                  <a:lnTo>
                    <a:pt x="0" y="104"/>
                  </a:lnTo>
                  <a:lnTo>
                    <a:pt x="16" y="104"/>
                  </a:lnTo>
                  <a:lnTo>
                    <a:pt x="24" y="120"/>
                  </a:lnTo>
                  <a:lnTo>
                    <a:pt x="24" y="128"/>
                  </a:lnTo>
                  <a:lnTo>
                    <a:pt x="56" y="128"/>
                  </a:lnTo>
                  <a:lnTo>
                    <a:pt x="104" y="136"/>
                  </a:lnTo>
                  <a:lnTo>
                    <a:pt x="112" y="152"/>
                  </a:lnTo>
                  <a:lnTo>
                    <a:pt x="112" y="152"/>
                  </a:lnTo>
                  <a:lnTo>
                    <a:pt x="160" y="160"/>
                  </a:lnTo>
                  <a:lnTo>
                    <a:pt x="168" y="160"/>
                  </a:lnTo>
                  <a:lnTo>
                    <a:pt x="168" y="168"/>
                  </a:lnTo>
                  <a:lnTo>
                    <a:pt x="168" y="168"/>
                  </a:lnTo>
                  <a:lnTo>
                    <a:pt x="176" y="168"/>
                  </a:lnTo>
                  <a:lnTo>
                    <a:pt x="192" y="176"/>
                  </a:lnTo>
                  <a:lnTo>
                    <a:pt x="192" y="200"/>
                  </a:lnTo>
                  <a:lnTo>
                    <a:pt x="184" y="208"/>
                  </a:lnTo>
                  <a:lnTo>
                    <a:pt x="184" y="216"/>
                  </a:lnTo>
                  <a:lnTo>
                    <a:pt x="184" y="216"/>
                  </a:lnTo>
                  <a:lnTo>
                    <a:pt x="200" y="216"/>
                  </a:lnTo>
                  <a:lnTo>
                    <a:pt x="200" y="216"/>
                  </a:lnTo>
                  <a:lnTo>
                    <a:pt x="200" y="224"/>
                  </a:lnTo>
                  <a:lnTo>
                    <a:pt x="200" y="240"/>
                  </a:lnTo>
                  <a:lnTo>
                    <a:pt x="208" y="240"/>
                  </a:lnTo>
                  <a:lnTo>
                    <a:pt x="208" y="240"/>
                  </a:lnTo>
                  <a:lnTo>
                    <a:pt x="216" y="224"/>
                  </a:lnTo>
                  <a:lnTo>
                    <a:pt x="216" y="224"/>
                  </a:lnTo>
                  <a:lnTo>
                    <a:pt x="216" y="224"/>
                  </a:lnTo>
                  <a:lnTo>
                    <a:pt x="216" y="224"/>
                  </a:lnTo>
                  <a:lnTo>
                    <a:pt x="216" y="224"/>
                  </a:lnTo>
                  <a:lnTo>
                    <a:pt x="232" y="192"/>
                  </a:lnTo>
                  <a:lnTo>
                    <a:pt x="240" y="176"/>
                  </a:lnTo>
                  <a:lnTo>
                    <a:pt x="240" y="176"/>
                  </a:lnTo>
                  <a:lnTo>
                    <a:pt x="240" y="152"/>
                  </a:lnTo>
                  <a:lnTo>
                    <a:pt x="248" y="152"/>
                  </a:lnTo>
                  <a:lnTo>
                    <a:pt x="248" y="152"/>
                  </a:lnTo>
                  <a:lnTo>
                    <a:pt x="248" y="152"/>
                  </a:lnTo>
                  <a:lnTo>
                    <a:pt x="248" y="160"/>
                  </a:lnTo>
                  <a:lnTo>
                    <a:pt x="248" y="168"/>
                  </a:lnTo>
                  <a:lnTo>
                    <a:pt x="248" y="176"/>
                  </a:lnTo>
                  <a:lnTo>
                    <a:pt x="248" y="176"/>
                  </a:lnTo>
                  <a:lnTo>
                    <a:pt x="264" y="160"/>
                  </a:lnTo>
                  <a:lnTo>
                    <a:pt x="264" y="160"/>
                  </a:lnTo>
                  <a:lnTo>
                    <a:pt x="264" y="160"/>
                  </a:lnTo>
                  <a:lnTo>
                    <a:pt x="264" y="160"/>
                  </a:lnTo>
                  <a:lnTo>
                    <a:pt x="272" y="152"/>
                  </a:lnTo>
                  <a:lnTo>
                    <a:pt x="272" y="152"/>
                  </a:lnTo>
                  <a:lnTo>
                    <a:pt x="272" y="152"/>
                  </a:lnTo>
                  <a:lnTo>
                    <a:pt x="280" y="152"/>
                  </a:lnTo>
                  <a:lnTo>
                    <a:pt x="280" y="152"/>
                  </a:lnTo>
                  <a:lnTo>
                    <a:pt x="272" y="160"/>
                  </a:lnTo>
                  <a:lnTo>
                    <a:pt x="272" y="168"/>
                  </a:lnTo>
                  <a:lnTo>
                    <a:pt x="272" y="176"/>
                  </a:lnTo>
                  <a:lnTo>
                    <a:pt x="272" y="176"/>
                  </a:lnTo>
                  <a:lnTo>
                    <a:pt x="272" y="176"/>
                  </a:lnTo>
                  <a:lnTo>
                    <a:pt x="280" y="168"/>
                  </a:lnTo>
                  <a:lnTo>
                    <a:pt x="288" y="160"/>
                  </a:lnTo>
                  <a:lnTo>
                    <a:pt x="296" y="152"/>
                  </a:lnTo>
                  <a:lnTo>
                    <a:pt x="296" y="152"/>
                  </a:lnTo>
                  <a:lnTo>
                    <a:pt x="288" y="152"/>
                  </a:lnTo>
                  <a:lnTo>
                    <a:pt x="288" y="144"/>
                  </a:lnTo>
                  <a:lnTo>
                    <a:pt x="296" y="136"/>
                  </a:lnTo>
                  <a:lnTo>
                    <a:pt x="304" y="136"/>
                  </a:lnTo>
                  <a:lnTo>
                    <a:pt x="320" y="136"/>
                  </a:lnTo>
                  <a:lnTo>
                    <a:pt x="320" y="136"/>
                  </a:lnTo>
                  <a:lnTo>
                    <a:pt x="320" y="136"/>
                  </a:lnTo>
                  <a:lnTo>
                    <a:pt x="320" y="136"/>
                  </a:lnTo>
                  <a:lnTo>
                    <a:pt x="336" y="136"/>
                  </a:lnTo>
                  <a:lnTo>
                    <a:pt x="336" y="136"/>
                  </a:lnTo>
                  <a:lnTo>
                    <a:pt x="344" y="120"/>
                  </a:lnTo>
                  <a:lnTo>
                    <a:pt x="344" y="120"/>
                  </a:lnTo>
                  <a:lnTo>
                    <a:pt x="376" y="120"/>
                  </a:lnTo>
                  <a:lnTo>
                    <a:pt x="376" y="120"/>
                  </a:lnTo>
                  <a:lnTo>
                    <a:pt x="384" y="128"/>
                  </a:lnTo>
                  <a:lnTo>
                    <a:pt x="400" y="136"/>
                  </a:lnTo>
                  <a:lnTo>
                    <a:pt x="400" y="144"/>
                  </a:lnTo>
                  <a:lnTo>
                    <a:pt x="408" y="144"/>
                  </a:lnTo>
                  <a:lnTo>
                    <a:pt x="408" y="144"/>
                  </a:lnTo>
                  <a:lnTo>
                    <a:pt x="400" y="128"/>
                  </a:lnTo>
                  <a:lnTo>
                    <a:pt x="400" y="128"/>
                  </a:lnTo>
                  <a:lnTo>
                    <a:pt x="400" y="128"/>
                  </a:lnTo>
                  <a:lnTo>
                    <a:pt x="408" y="120"/>
                  </a:lnTo>
                  <a:lnTo>
                    <a:pt x="408" y="120"/>
                  </a:lnTo>
                  <a:lnTo>
                    <a:pt x="408" y="120"/>
                  </a:lnTo>
                  <a:lnTo>
                    <a:pt x="408" y="128"/>
                  </a:lnTo>
                  <a:lnTo>
                    <a:pt x="416" y="128"/>
                  </a:lnTo>
                  <a:lnTo>
                    <a:pt x="424" y="120"/>
                  </a:lnTo>
                  <a:lnTo>
                    <a:pt x="432" y="120"/>
                  </a:lnTo>
                  <a:lnTo>
                    <a:pt x="456" y="120"/>
                  </a:lnTo>
                  <a:lnTo>
                    <a:pt x="456" y="120"/>
                  </a:lnTo>
                  <a:lnTo>
                    <a:pt x="456" y="112"/>
                  </a:lnTo>
                  <a:lnTo>
                    <a:pt x="456" y="112"/>
                  </a:lnTo>
                  <a:lnTo>
                    <a:pt x="456" y="112"/>
                  </a:lnTo>
                  <a:lnTo>
                    <a:pt x="456" y="112"/>
                  </a:lnTo>
                  <a:lnTo>
                    <a:pt x="448" y="104"/>
                  </a:lnTo>
                  <a:lnTo>
                    <a:pt x="448" y="104"/>
                  </a:lnTo>
                  <a:lnTo>
                    <a:pt x="432" y="104"/>
                  </a:lnTo>
                  <a:lnTo>
                    <a:pt x="432" y="104"/>
                  </a:lnTo>
                  <a:lnTo>
                    <a:pt x="432" y="96"/>
                  </a:lnTo>
                  <a:lnTo>
                    <a:pt x="432" y="72"/>
                  </a:lnTo>
                  <a:lnTo>
                    <a:pt x="424" y="72"/>
                  </a:lnTo>
                  <a:lnTo>
                    <a:pt x="416" y="80"/>
                  </a:lnTo>
                  <a:lnTo>
                    <a:pt x="416" y="80"/>
                  </a:lnTo>
                  <a:lnTo>
                    <a:pt x="408" y="80"/>
                  </a:lnTo>
                  <a:lnTo>
                    <a:pt x="400" y="80"/>
                  </a:lnTo>
                  <a:lnTo>
                    <a:pt x="400" y="80"/>
                  </a:lnTo>
                  <a:lnTo>
                    <a:pt x="392" y="80"/>
                  </a:lnTo>
                  <a:lnTo>
                    <a:pt x="392" y="80"/>
                  </a:lnTo>
                  <a:lnTo>
                    <a:pt x="376" y="80"/>
                  </a:lnTo>
                  <a:lnTo>
                    <a:pt x="376" y="80"/>
                  </a:lnTo>
                  <a:lnTo>
                    <a:pt x="376" y="72"/>
                  </a:lnTo>
                  <a:lnTo>
                    <a:pt x="376" y="56"/>
                  </a:lnTo>
                  <a:lnTo>
                    <a:pt x="376" y="56"/>
                  </a:lnTo>
                  <a:lnTo>
                    <a:pt x="376" y="48"/>
                  </a:lnTo>
                  <a:lnTo>
                    <a:pt x="376" y="48"/>
                  </a:lnTo>
                  <a:lnTo>
                    <a:pt x="360" y="56"/>
                  </a:lnTo>
                  <a:lnTo>
                    <a:pt x="344" y="64"/>
                  </a:lnTo>
                  <a:lnTo>
                    <a:pt x="312" y="64"/>
                  </a:lnTo>
                  <a:lnTo>
                    <a:pt x="296" y="64"/>
                  </a:lnTo>
                  <a:lnTo>
                    <a:pt x="296" y="64"/>
                  </a:lnTo>
                  <a:lnTo>
                    <a:pt x="264" y="96"/>
                  </a:lnTo>
                  <a:lnTo>
                    <a:pt x="264" y="96"/>
                  </a:lnTo>
                  <a:lnTo>
                    <a:pt x="264" y="96"/>
                  </a:lnTo>
                  <a:lnTo>
                    <a:pt x="264" y="96"/>
                  </a:lnTo>
                  <a:lnTo>
                    <a:pt x="256" y="96"/>
                  </a:lnTo>
                  <a:lnTo>
                    <a:pt x="248" y="96"/>
                  </a:lnTo>
                  <a:lnTo>
                    <a:pt x="248" y="96"/>
                  </a:lnTo>
                  <a:lnTo>
                    <a:pt x="248" y="96"/>
                  </a:lnTo>
                  <a:lnTo>
                    <a:pt x="248" y="88"/>
                  </a:lnTo>
                  <a:lnTo>
                    <a:pt x="240" y="88"/>
                  </a:lnTo>
                  <a:lnTo>
                    <a:pt x="232" y="88"/>
                  </a:lnTo>
                  <a:lnTo>
                    <a:pt x="232" y="96"/>
                  </a:lnTo>
                  <a:lnTo>
                    <a:pt x="232" y="96"/>
                  </a:lnTo>
                  <a:lnTo>
                    <a:pt x="216" y="96"/>
                  </a:lnTo>
                  <a:lnTo>
                    <a:pt x="216" y="96"/>
                  </a:lnTo>
                  <a:lnTo>
                    <a:pt x="208" y="88"/>
                  </a:lnTo>
                  <a:lnTo>
                    <a:pt x="208" y="80"/>
                  </a:lnTo>
                  <a:lnTo>
                    <a:pt x="200" y="80"/>
                  </a:lnTo>
                  <a:lnTo>
                    <a:pt x="184" y="56"/>
                  </a:lnTo>
                  <a:lnTo>
                    <a:pt x="168" y="56"/>
                  </a:lnTo>
                  <a:lnTo>
                    <a:pt x="152" y="64"/>
                  </a:lnTo>
                  <a:lnTo>
                    <a:pt x="152" y="64"/>
                  </a:lnTo>
                  <a:lnTo>
                    <a:pt x="152" y="64"/>
                  </a:lnTo>
                  <a:lnTo>
                    <a:pt x="152" y="56"/>
                  </a:lnTo>
                  <a:lnTo>
                    <a:pt x="152" y="56"/>
                  </a:lnTo>
                  <a:lnTo>
                    <a:pt x="152" y="56"/>
                  </a:lnTo>
                  <a:lnTo>
                    <a:pt x="144" y="56"/>
                  </a:lnTo>
                  <a:lnTo>
                    <a:pt x="136" y="72"/>
                  </a:lnTo>
                  <a:lnTo>
                    <a:pt x="136" y="72"/>
                  </a:lnTo>
                  <a:lnTo>
                    <a:pt x="136" y="72"/>
                  </a:lnTo>
                  <a:lnTo>
                    <a:pt x="136" y="48"/>
                  </a:lnTo>
                  <a:lnTo>
                    <a:pt x="136" y="56"/>
                  </a:lnTo>
                  <a:lnTo>
                    <a:pt x="128" y="56"/>
                  </a:lnTo>
                  <a:lnTo>
                    <a:pt x="128" y="48"/>
                  </a:lnTo>
                  <a:lnTo>
                    <a:pt x="128" y="48"/>
                  </a:lnTo>
                  <a:lnTo>
                    <a:pt x="128" y="40"/>
                  </a:lnTo>
                  <a:lnTo>
                    <a:pt x="136" y="40"/>
                  </a:lnTo>
                  <a:lnTo>
                    <a:pt x="136" y="40"/>
                  </a:lnTo>
                  <a:lnTo>
                    <a:pt x="136" y="40"/>
                  </a:lnTo>
                  <a:lnTo>
                    <a:pt x="136" y="40"/>
                  </a:lnTo>
                  <a:lnTo>
                    <a:pt x="136" y="40"/>
                  </a:lnTo>
                  <a:lnTo>
                    <a:pt x="136" y="40"/>
                  </a:lnTo>
                  <a:lnTo>
                    <a:pt x="136" y="48"/>
                  </a:lnTo>
                  <a:lnTo>
                    <a:pt x="136" y="48"/>
                  </a:lnTo>
                  <a:lnTo>
                    <a:pt x="136" y="48"/>
                  </a:lnTo>
                  <a:lnTo>
                    <a:pt x="144" y="40"/>
                  </a:lnTo>
                  <a:lnTo>
                    <a:pt x="144" y="32"/>
                  </a:lnTo>
                  <a:lnTo>
                    <a:pt x="152" y="32"/>
                  </a:lnTo>
                  <a:lnTo>
                    <a:pt x="152" y="32"/>
                  </a:lnTo>
                  <a:lnTo>
                    <a:pt x="168" y="16"/>
                  </a:lnTo>
                  <a:lnTo>
                    <a:pt x="168" y="8"/>
                  </a:lnTo>
                  <a:lnTo>
                    <a:pt x="168" y="8"/>
                  </a:lnTo>
                  <a:lnTo>
                    <a:pt x="168" y="8"/>
                  </a:lnTo>
                  <a:lnTo>
                    <a:pt x="176" y="8"/>
                  </a:lnTo>
                  <a:lnTo>
                    <a:pt x="176" y="8"/>
                  </a:lnTo>
                  <a:lnTo>
                    <a:pt x="184" y="0"/>
                  </a:lnTo>
                  <a:lnTo>
                    <a:pt x="176" y="0"/>
                  </a:lnTo>
                  <a:lnTo>
                    <a:pt x="152" y="0"/>
                  </a:lnTo>
                  <a:lnTo>
                    <a:pt x="128" y="16"/>
                  </a:lnTo>
                  <a:lnTo>
                    <a:pt x="120" y="24"/>
                  </a:lnTo>
                  <a:lnTo>
                    <a:pt x="120" y="24"/>
                  </a:lnTo>
                  <a:lnTo>
                    <a:pt x="112" y="24"/>
                  </a:lnTo>
                  <a:lnTo>
                    <a:pt x="96" y="56"/>
                  </a:lnTo>
                  <a:lnTo>
                    <a:pt x="96" y="56"/>
                  </a:lnTo>
                  <a:lnTo>
                    <a:pt x="80" y="64"/>
                  </a:lnTo>
                  <a:lnTo>
                    <a:pt x="72" y="72"/>
                  </a:lnTo>
                  <a:lnTo>
                    <a:pt x="64" y="72"/>
                  </a:lnTo>
                  <a:lnTo>
                    <a:pt x="56" y="72"/>
                  </a:lnTo>
                  <a:lnTo>
                    <a:pt x="40" y="80"/>
                  </a:lnTo>
                  <a:lnTo>
                    <a:pt x="40" y="80"/>
                  </a:lnTo>
                  <a:lnTo>
                    <a:pt x="32" y="88"/>
                  </a:lnTo>
                  <a:lnTo>
                    <a:pt x="8" y="96"/>
                  </a:lnTo>
                  <a:lnTo>
                    <a:pt x="0" y="104"/>
                  </a:lnTo>
                  <a:close/>
                </a:path>
              </a:pathLst>
            </a:custGeom>
            <a:grpFill/>
            <a:ln w="6350" cmpd="sng">
              <a:solidFill>
                <a:srgbClr val="000000"/>
              </a:solidFill>
              <a:round/>
              <a:headEnd/>
              <a:tailEnd/>
            </a:ln>
          </p:spPr>
          <p:txBody>
            <a:bodyPr/>
            <a:lstStyle/>
            <a:p>
              <a:endParaRPr lang="en-US" dirty="0"/>
            </a:p>
          </p:txBody>
        </p:sp>
      </p:grpSp>
      <p:sp>
        <p:nvSpPr>
          <p:cNvPr id="31" name="Freeform 30"/>
          <p:cNvSpPr>
            <a:spLocks/>
          </p:cNvSpPr>
          <p:nvPr/>
        </p:nvSpPr>
        <p:spPr bwMode="auto">
          <a:xfrm>
            <a:off x="6584853" y="2935288"/>
            <a:ext cx="604838" cy="674687"/>
          </a:xfrm>
          <a:custGeom>
            <a:avLst/>
            <a:gdLst>
              <a:gd name="T0" fmla="*/ 96 w 336"/>
              <a:gd name="T1" fmla="*/ 64 h 376"/>
              <a:gd name="T2" fmla="*/ 104 w 336"/>
              <a:gd name="T3" fmla="*/ 56 h 376"/>
              <a:gd name="T4" fmla="*/ 136 w 336"/>
              <a:gd name="T5" fmla="*/ 72 h 376"/>
              <a:gd name="T6" fmla="*/ 144 w 336"/>
              <a:gd name="T7" fmla="*/ 72 h 376"/>
              <a:gd name="T8" fmla="*/ 152 w 336"/>
              <a:gd name="T9" fmla="*/ 64 h 376"/>
              <a:gd name="T10" fmla="*/ 160 w 336"/>
              <a:gd name="T11" fmla="*/ 72 h 376"/>
              <a:gd name="T12" fmla="*/ 136 w 336"/>
              <a:gd name="T13" fmla="*/ 80 h 376"/>
              <a:gd name="T14" fmla="*/ 144 w 336"/>
              <a:gd name="T15" fmla="*/ 80 h 376"/>
              <a:gd name="T16" fmla="*/ 160 w 336"/>
              <a:gd name="T17" fmla="*/ 72 h 376"/>
              <a:gd name="T18" fmla="*/ 160 w 336"/>
              <a:gd name="T19" fmla="*/ 72 h 376"/>
              <a:gd name="T20" fmla="*/ 176 w 336"/>
              <a:gd name="T21" fmla="*/ 80 h 376"/>
              <a:gd name="T22" fmla="*/ 200 w 336"/>
              <a:gd name="T23" fmla="*/ 72 h 376"/>
              <a:gd name="T24" fmla="*/ 208 w 336"/>
              <a:gd name="T25" fmla="*/ 64 h 376"/>
              <a:gd name="T26" fmla="*/ 224 w 336"/>
              <a:gd name="T27" fmla="*/ 64 h 376"/>
              <a:gd name="T28" fmla="*/ 280 w 336"/>
              <a:gd name="T29" fmla="*/ 8 h 376"/>
              <a:gd name="T30" fmla="*/ 312 w 336"/>
              <a:gd name="T31" fmla="*/ 0 h 376"/>
              <a:gd name="T32" fmla="*/ 336 w 336"/>
              <a:gd name="T33" fmla="*/ 136 h 376"/>
              <a:gd name="T34" fmla="*/ 328 w 336"/>
              <a:gd name="T35" fmla="*/ 136 h 376"/>
              <a:gd name="T36" fmla="*/ 336 w 336"/>
              <a:gd name="T37" fmla="*/ 152 h 376"/>
              <a:gd name="T38" fmla="*/ 328 w 336"/>
              <a:gd name="T39" fmla="*/ 176 h 376"/>
              <a:gd name="T40" fmla="*/ 328 w 336"/>
              <a:gd name="T41" fmla="*/ 216 h 376"/>
              <a:gd name="T42" fmla="*/ 328 w 336"/>
              <a:gd name="T43" fmla="*/ 240 h 376"/>
              <a:gd name="T44" fmla="*/ 304 w 336"/>
              <a:gd name="T45" fmla="*/ 264 h 376"/>
              <a:gd name="T46" fmla="*/ 288 w 336"/>
              <a:gd name="T47" fmla="*/ 272 h 376"/>
              <a:gd name="T48" fmla="*/ 288 w 336"/>
              <a:gd name="T49" fmla="*/ 272 h 376"/>
              <a:gd name="T50" fmla="*/ 272 w 336"/>
              <a:gd name="T51" fmla="*/ 288 h 376"/>
              <a:gd name="T52" fmla="*/ 264 w 336"/>
              <a:gd name="T53" fmla="*/ 312 h 376"/>
              <a:gd name="T54" fmla="*/ 264 w 336"/>
              <a:gd name="T55" fmla="*/ 328 h 376"/>
              <a:gd name="T56" fmla="*/ 256 w 336"/>
              <a:gd name="T57" fmla="*/ 312 h 376"/>
              <a:gd name="T58" fmla="*/ 240 w 336"/>
              <a:gd name="T59" fmla="*/ 328 h 376"/>
              <a:gd name="T60" fmla="*/ 240 w 336"/>
              <a:gd name="T61" fmla="*/ 344 h 376"/>
              <a:gd name="T62" fmla="*/ 240 w 336"/>
              <a:gd name="T63" fmla="*/ 360 h 376"/>
              <a:gd name="T64" fmla="*/ 224 w 336"/>
              <a:gd name="T65" fmla="*/ 376 h 376"/>
              <a:gd name="T66" fmla="*/ 208 w 336"/>
              <a:gd name="T67" fmla="*/ 376 h 376"/>
              <a:gd name="T68" fmla="*/ 192 w 336"/>
              <a:gd name="T69" fmla="*/ 368 h 376"/>
              <a:gd name="T70" fmla="*/ 192 w 336"/>
              <a:gd name="T71" fmla="*/ 368 h 376"/>
              <a:gd name="T72" fmla="*/ 184 w 336"/>
              <a:gd name="T73" fmla="*/ 352 h 376"/>
              <a:gd name="T74" fmla="*/ 168 w 336"/>
              <a:gd name="T75" fmla="*/ 368 h 376"/>
              <a:gd name="T76" fmla="*/ 144 w 336"/>
              <a:gd name="T77" fmla="*/ 368 h 376"/>
              <a:gd name="T78" fmla="*/ 136 w 336"/>
              <a:gd name="T79" fmla="*/ 360 h 376"/>
              <a:gd name="T80" fmla="*/ 128 w 336"/>
              <a:gd name="T81" fmla="*/ 368 h 376"/>
              <a:gd name="T82" fmla="*/ 120 w 336"/>
              <a:gd name="T83" fmla="*/ 368 h 376"/>
              <a:gd name="T84" fmla="*/ 104 w 336"/>
              <a:gd name="T85" fmla="*/ 360 h 376"/>
              <a:gd name="T86" fmla="*/ 80 w 336"/>
              <a:gd name="T87" fmla="*/ 360 h 376"/>
              <a:gd name="T88" fmla="*/ 80 w 336"/>
              <a:gd name="T89" fmla="*/ 352 h 376"/>
              <a:gd name="T90" fmla="*/ 48 w 336"/>
              <a:gd name="T91" fmla="*/ 336 h 376"/>
              <a:gd name="T92" fmla="*/ 32 w 336"/>
              <a:gd name="T93" fmla="*/ 336 h 376"/>
              <a:gd name="T94" fmla="*/ 0 w 336"/>
              <a:gd name="T95" fmla="*/ 8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376">
                <a:moveTo>
                  <a:pt x="96" y="64"/>
                </a:moveTo>
                <a:lnTo>
                  <a:pt x="96" y="64"/>
                </a:lnTo>
                <a:lnTo>
                  <a:pt x="104" y="64"/>
                </a:lnTo>
                <a:lnTo>
                  <a:pt x="104" y="56"/>
                </a:lnTo>
                <a:lnTo>
                  <a:pt x="128" y="56"/>
                </a:lnTo>
                <a:lnTo>
                  <a:pt x="136" y="72"/>
                </a:lnTo>
                <a:lnTo>
                  <a:pt x="136" y="72"/>
                </a:lnTo>
                <a:lnTo>
                  <a:pt x="144" y="72"/>
                </a:lnTo>
                <a:lnTo>
                  <a:pt x="152" y="64"/>
                </a:lnTo>
                <a:lnTo>
                  <a:pt x="152" y="64"/>
                </a:lnTo>
                <a:lnTo>
                  <a:pt x="160" y="72"/>
                </a:lnTo>
                <a:lnTo>
                  <a:pt x="160" y="72"/>
                </a:lnTo>
                <a:lnTo>
                  <a:pt x="144" y="72"/>
                </a:lnTo>
                <a:lnTo>
                  <a:pt x="136" y="80"/>
                </a:lnTo>
                <a:lnTo>
                  <a:pt x="136" y="80"/>
                </a:lnTo>
                <a:lnTo>
                  <a:pt x="144" y="80"/>
                </a:lnTo>
                <a:lnTo>
                  <a:pt x="152" y="80"/>
                </a:lnTo>
                <a:lnTo>
                  <a:pt x="160" y="72"/>
                </a:lnTo>
                <a:lnTo>
                  <a:pt x="160" y="72"/>
                </a:lnTo>
                <a:lnTo>
                  <a:pt x="160" y="72"/>
                </a:lnTo>
                <a:lnTo>
                  <a:pt x="168" y="80"/>
                </a:lnTo>
                <a:lnTo>
                  <a:pt x="176" y="80"/>
                </a:lnTo>
                <a:lnTo>
                  <a:pt x="192" y="72"/>
                </a:lnTo>
                <a:lnTo>
                  <a:pt x="200" y="72"/>
                </a:lnTo>
                <a:lnTo>
                  <a:pt x="208" y="64"/>
                </a:lnTo>
                <a:lnTo>
                  <a:pt x="208" y="64"/>
                </a:lnTo>
                <a:lnTo>
                  <a:pt x="224" y="64"/>
                </a:lnTo>
                <a:lnTo>
                  <a:pt x="224" y="64"/>
                </a:lnTo>
                <a:lnTo>
                  <a:pt x="240" y="48"/>
                </a:lnTo>
                <a:lnTo>
                  <a:pt x="280" y="8"/>
                </a:lnTo>
                <a:lnTo>
                  <a:pt x="312" y="0"/>
                </a:lnTo>
                <a:lnTo>
                  <a:pt x="312" y="0"/>
                </a:lnTo>
                <a:lnTo>
                  <a:pt x="336" y="136"/>
                </a:lnTo>
                <a:lnTo>
                  <a:pt x="336" y="136"/>
                </a:lnTo>
                <a:lnTo>
                  <a:pt x="328" y="136"/>
                </a:lnTo>
                <a:lnTo>
                  <a:pt x="328" y="136"/>
                </a:lnTo>
                <a:lnTo>
                  <a:pt x="328" y="144"/>
                </a:lnTo>
                <a:lnTo>
                  <a:pt x="336" y="152"/>
                </a:lnTo>
                <a:lnTo>
                  <a:pt x="336" y="176"/>
                </a:lnTo>
                <a:lnTo>
                  <a:pt x="328" y="176"/>
                </a:lnTo>
                <a:lnTo>
                  <a:pt x="328" y="176"/>
                </a:lnTo>
                <a:lnTo>
                  <a:pt x="328" y="216"/>
                </a:lnTo>
                <a:lnTo>
                  <a:pt x="328" y="224"/>
                </a:lnTo>
                <a:lnTo>
                  <a:pt x="328" y="240"/>
                </a:lnTo>
                <a:lnTo>
                  <a:pt x="312" y="256"/>
                </a:lnTo>
                <a:lnTo>
                  <a:pt x="304" y="264"/>
                </a:lnTo>
                <a:lnTo>
                  <a:pt x="296" y="272"/>
                </a:lnTo>
                <a:lnTo>
                  <a:pt x="288" y="272"/>
                </a:lnTo>
                <a:lnTo>
                  <a:pt x="288" y="272"/>
                </a:lnTo>
                <a:lnTo>
                  <a:pt x="288" y="272"/>
                </a:lnTo>
                <a:lnTo>
                  <a:pt x="288" y="272"/>
                </a:lnTo>
                <a:lnTo>
                  <a:pt x="272" y="288"/>
                </a:lnTo>
                <a:lnTo>
                  <a:pt x="272" y="288"/>
                </a:lnTo>
                <a:lnTo>
                  <a:pt x="264" y="312"/>
                </a:lnTo>
                <a:lnTo>
                  <a:pt x="264" y="312"/>
                </a:lnTo>
                <a:lnTo>
                  <a:pt x="264" y="328"/>
                </a:lnTo>
                <a:lnTo>
                  <a:pt x="256" y="328"/>
                </a:lnTo>
                <a:lnTo>
                  <a:pt x="256" y="312"/>
                </a:lnTo>
                <a:lnTo>
                  <a:pt x="240" y="312"/>
                </a:lnTo>
                <a:lnTo>
                  <a:pt x="240" y="328"/>
                </a:lnTo>
                <a:lnTo>
                  <a:pt x="240" y="336"/>
                </a:lnTo>
                <a:lnTo>
                  <a:pt x="240" y="344"/>
                </a:lnTo>
                <a:lnTo>
                  <a:pt x="240" y="360"/>
                </a:lnTo>
                <a:lnTo>
                  <a:pt x="240" y="360"/>
                </a:lnTo>
                <a:lnTo>
                  <a:pt x="232" y="368"/>
                </a:lnTo>
                <a:lnTo>
                  <a:pt x="224" y="376"/>
                </a:lnTo>
                <a:lnTo>
                  <a:pt x="216" y="376"/>
                </a:lnTo>
                <a:lnTo>
                  <a:pt x="208" y="376"/>
                </a:lnTo>
                <a:lnTo>
                  <a:pt x="200" y="368"/>
                </a:lnTo>
                <a:lnTo>
                  <a:pt x="192" y="368"/>
                </a:lnTo>
                <a:lnTo>
                  <a:pt x="192" y="368"/>
                </a:lnTo>
                <a:lnTo>
                  <a:pt x="192" y="368"/>
                </a:lnTo>
                <a:lnTo>
                  <a:pt x="192" y="360"/>
                </a:lnTo>
                <a:lnTo>
                  <a:pt x="184" y="352"/>
                </a:lnTo>
                <a:lnTo>
                  <a:pt x="176" y="352"/>
                </a:lnTo>
                <a:lnTo>
                  <a:pt x="168" y="368"/>
                </a:lnTo>
                <a:lnTo>
                  <a:pt x="160" y="368"/>
                </a:lnTo>
                <a:lnTo>
                  <a:pt x="144" y="368"/>
                </a:lnTo>
                <a:lnTo>
                  <a:pt x="144" y="368"/>
                </a:lnTo>
                <a:lnTo>
                  <a:pt x="136" y="360"/>
                </a:lnTo>
                <a:lnTo>
                  <a:pt x="128" y="360"/>
                </a:lnTo>
                <a:lnTo>
                  <a:pt x="128" y="368"/>
                </a:lnTo>
                <a:lnTo>
                  <a:pt x="128" y="368"/>
                </a:lnTo>
                <a:lnTo>
                  <a:pt x="120" y="368"/>
                </a:lnTo>
                <a:lnTo>
                  <a:pt x="120" y="368"/>
                </a:lnTo>
                <a:lnTo>
                  <a:pt x="104" y="360"/>
                </a:lnTo>
                <a:lnTo>
                  <a:pt x="104" y="360"/>
                </a:lnTo>
                <a:lnTo>
                  <a:pt x="80" y="360"/>
                </a:lnTo>
                <a:lnTo>
                  <a:pt x="80" y="360"/>
                </a:lnTo>
                <a:lnTo>
                  <a:pt x="80" y="352"/>
                </a:lnTo>
                <a:lnTo>
                  <a:pt x="72" y="336"/>
                </a:lnTo>
                <a:lnTo>
                  <a:pt x="48" y="336"/>
                </a:lnTo>
                <a:lnTo>
                  <a:pt x="32" y="336"/>
                </a:lnTo>
                <a:lnTo>
                  <a:pt x="32" y="336"/>
                </a:lnTo>
                <a:lnTo>
                  <a:pt x="0" y="80"/>
                </a:lnTo>
                <a:lnTo>
                  <a:pt x="0" y="80"/>
                </a:lnTo>
                <a:lnTo>
                  <a:pt x="96" y="64"/>
                </a:lnTo>
                <a:close/>
              </a:path>
            </a:pathLst>
          </a:custGeom>
          <a:solidFill>
            <a:schemeClr val="bg1"/>
          </a:solidFill>
          <a:ln w="6350" cmpd="sng">
            <a:solidFill>
              <a:srgbClr val="000000"/>
            </a:solidFill>
            <a:round/>
            <a:headEnd/>
            <a:tailEnd/>
          </a:ln>
        </p:spPr>
        <p:txBody>
          <a:bodyPr/>
          <a:lstStyle/>
          <a:p>
            <a:endParaRPr lang="en-US" dirty="0"/>
          </a:p>
        </p:txBody>
      </p:sp>
      <p:sp>
        <p:nvSpPr>
          <p:cNvPr id="32" name="Freeform 31"/>
          <p:cNvSpPr>
            <a:spLocks/>
          </p:cNvSpPr>
          <p:nvPr/>
        </p:nvSpPr>
        <p:spPr bwMode="auto">
          <a:xfrm>
            <a:off x="7232553" y="2198688"/>
            <a:ext cx="879475" cy="777875"/>
          </a:xfrm>
          <a:custGeom>
            <a:avLst/>
            <a:gdLst>
              <a:gd name="T0" fmla="*/ 320 w 488"/>
              <a:gd name="T1" fmla="*/ 336 h 432"/>
              <a:gd name="T2" fmla="*/ 336 w 488"/>
              <a:gd name="T3" fmla="*/ 328 h 432"/>
              <a:gd name="T4" fmla="*/ 352 w 488"/>
              <a:gd name="T5" fmla="*/ 344 h 432"/>
              <a:gd name="T6" fmla="*/ 360 w 488"/>
              <a:gd name="T7" fmla="*/ 368 h 432"/>
              <a:gd name="T8" fmla="*/ 376 w 488"/>
              <a:gd name="T9" fmla="*/ 376 h 432"/>
              <a:gd name="T10" fmla="*/ 464 w 488"/>
              <a:gd name="T11" fmla="*/ 408 h 432"/>
              <a:gd name="T12" fmla="*/ 464 w 488"/>
              <a:gd name="T13" fmla="*/ 432 h 432"/>
              <a:gd name="T14" fmla="*/ 472 w 488"/>
              <a:gd name="T15" fmla="*/ 424 h 432"/>
              <a:gd name="T16" fmla="*/ 480 w 488"/>
              <a:gd name="T17" fmla="*/ 400 h 432"/>
              <a:gd name="T18" fmla="*/ 472 w 488"/>
              <a:gd name="T19" fmla="*/ 392 h 432"/>
              <a:gd name="T20" fmla="*/ 488 w 488"/>
              <a:gd name="T21" fmla="*/ 376 h 432"/>
              <a:gd name="T22" fmla="*/ 480 w 488"/>
              <a:gd name="T23" fmla="*/ 368 h 432"/>
              <a:gd name="T24" fmla="*/ 464 w 488"/>
              <a:gd name="T25" fmla="*/ 296 h 432"/>
              <a:gd name="T26" fmla="*/ 464 w 488"/>
              <a:gd name="T27" fmla="*/ 296 h 432"/>
              <a:gd name="T28" fmla="*/ 464 w 488"/>
              <a:gd name="T29" fmla="*/ 224 h 432"/>
              <a:gd name="T30" fmla="*/ 456 w 488"/>
              <a:gd name="T31" fmla="*/ 200 h 432"/>
              <a:gd name="T32" fmla="*/ 448 w 488"/>
              <a:gd name="T33" fmla="*/ 136 h 432"/>
              <a:gd name="T34" fmla="*/ 440 w 488"/>
              <a:gd name="T35" fmla="*/ 144 h 432"/>
              <a:gd name="T36" fmla="*/ 432 w 488"/>
              <a:gd name="T37" fmla="*/ 136 h 432"/>
              <a:gd name="T38" fmla="*/ 424 w 488"/>
              <a:gd name="T39" fmla="*/ 96 h 432"/>
              <a:gd name="T40" fmla="*/ 424 w 488"/>
              <a:gd name="T41" fmla="*/ 72 h 432"/>
              <a:gd name="T42" fmla="*/ 408 w 488"/>
              <a:gd name="T43" fmla="*/ 0 h 432"/>
              <a:gd name="T44" fmla="*/ 320 w 488"/>
              <a:gd name="T45" fmla="*/ 16 h 432"/>
              <a:gd name="T46" fmla="*/ 264 w 488"/>
              <a:gd name="T47" fmla="*/ 72 h 432"/>
              <a:gd name="T48" fmla="*/ 240 w 488"/>
              <a:gd name="T49" fmla="*/ 112 h 432"/>
              <a:gd name="T50" fmla="*/ 216 w 488"/>
              <a:gd name="T51" fmla="*/ 136 h 432"/>
              <a:gd name="T52" fmla="*/ 224 w 488"/>
              <a:gd name="T53" fmla="*/ 136 h 432"/>
              <a:gd name="T54" fmla="*/ 232 w 488"/>
              <a:gd name="T55" fmla="*/ 144 h 432"/>
              <a:gd name="T56" fmla="*/ 232 w 488"/>
              <a:gd name="T57" fmla="*/ 160 h 432"/>
              <a:gd name="T58" fmla="*/ 224 w 488"/>
              <a:gd name="T59" fmla="*/ 160 h 432"/>
              <a:gd name="T60" fmla="*/ 232 w 488"/>
              <a:gd name="T61" fmla="*/ 184 h 432"/>
              <a:gd name="T62" fmla="*/ 232 w 488"/>
              <a:gd name="T63" fmla="*/ 192 h 432"/>
              <a:gd name="T64" fmla="*/ 208 w 488"/>
              <a:gd name="T65" fmla="*/ 208 h 432"/>
              <a:gd name="T66" fmla="*/ 184 w 488"/>
              <a:gd name="T67" fmla="*/ 232 h 432"/>
              <a:gd name="T68" fmla="*/ 176 w 488"/>
              <a:gd name="T69" fmla="*/ 232 h 432"/>
              <a:gd name="T70" fmla="*/ 160 w 488"/>
              <a:gd name="T71" fmla="*/ 232 h 432"/>
              <a:gd name="T72" fmla="*/ 152 w 488"/>
              <a:gd name="T73" fmla="*/ 240 h 432"/>
              <a:gd name="T74" fmla="*/ 136 w 488"/>
              <a:gd name="T75" fmla="*/ 240 h 432"/>
              <a:gd name="T76" fmla="*/ 128 w 488"/>
              <a:gd name="T77" fmla="*/ 232 h 432"/>
              <a:gd name="T78" fmla="*/ 48 w 488"/>
              <a:gd name="T79" fmla="*/ 256 h 432"/>
              <a:gd name="T80" fmla="*/ 40 w 488"/>
              <a:gd name="T81" fmla="*/ 264 h 432"/>
              <a:gd name="T82" fmla="*/ 48 w 488"/>
              <a:gd name="T83" fmla="*/ 280 h 432"/>
              <a:gd name="T84" fmla="*/ 56 w 488"/>
              <a:gd name="T85" fmla="*/ 296 h 432"/>
              <a:gd name="T86" fmla="*/ 56 w 488"/>
              <a:gd name="T87" fmla="*/ 304 h 432"/>
              <a:gd name="T88" fmla="*/ 56 w 488"/>
              <a:gd name="T89" fmla="*/ 312 h 432"/>
              <a:gd name="T90" fmla="*/ 40 w 488"/>
              <a:gd name="T91" fmla="*/ 328 h 432"/>
              <a:gd name="T92" fmla="*/ 32 w 488"/>
              <a:gd name="T93" fmla="*/ 344 h 432"/>
              <a:gd name="T94" fmla="*/ 32 w 488"/>
              <a:gd name="T95" fmla="*/ 344 h 432"/>
              <a:gd name="T96" fmla="*/ 8 w 488"/>
              <a:gd name="T97" fmla="*/ 368 h 432"/>
              <a:gd name="T98" fmla="*/ 0 w 488"/>
              <a:gd name="T99" fmla="*/ 368 h 432"/>
              <a:gd name="T100" fmla="*/ 8 w 488"/>
              <a:gd name="T101" fmla="*/ 39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8" h="432">
                <a:moveTo>
                  <a:pt x="112" y="376"/>
                </a:moveTo>
                <a:lnTo>
                  <a:pt x="320" y="336"/>
                </a:lnTo>
                <a:lnTo>
                  <a:pt x="328" y="328"/>
                </a:lnTo>
                <a:lnTo>
                  <a:pt x="336" y="328"/>
                </a:lnTo>
                <a:lnTo>
                  <a:pt x="344" y="344"/>
                </a:lnTo>
                <a:lnTo>
                  <a:pt x="352" y="344"/>
                </a:lnTo>
                <a:lnTo>
                  <a:pt x="360" y="352"/>
                </a:lnTo>
                <a:lnTo>
                  <a:pt x="360" y="368"/>
                </a:lnTo>
                <a:lnTo>
                  <a:pt x="368" y="376"/>
                </a:lnTo>
                <a:lnTo>
                  <a:pt x="376" y="376"/>
                </a:lnTo>
                <a:lnTo>
                  <a:pt x="392" y="384"/>
                </a:lnTo>
                <a:lnTo>
                  <a:pt x="464" y="408"/>
                </a:lnTo>
                <a:lnTo>
                  <a:pt x="464" y="408"/>
                </a:lnTo>
                <a:lnTo>
                  <a:pt x="464" y="432"/>
                </a:lnTo>
                <a:lnTo>
                  <a:pt x="464" y="432"/>
                </a:lnTo>
                <a:lnTo>
                  <a:pt x="472" y="424"/>
                </a:lnTo>
                <a:lnTo>
                  <a:pt x="472" y="424"/>
                </a:lnTo>
                <a:lnTo>
                  <a:pt x="480" y="400"/>
                </a:lnTo>
                <a:lnTo>
                  <a:pt x="480" y="400"/>
                </a:lnTo>
                <a:lnTo>
                  <a:pt x="472" y="392"/>
                </a:lnTo>
                <a:lnTo>
                  <a:pt x="472" y="392"/>
                </a:lnTo>
                <a:lnTo>
                  <a:pt x="488" y="376"/>
                </a:lnTo>
                <a:lnTo>
                  <a:pt x="488" y="376"/>
                </a:lnTo>
                <a:lnTo>
                  <a:pt x="480" y="368"/>
                </a:lnTo>
                <a:lnTo>
                  <a:pt x="480" y="368"/>
                </a:lnTo>
                <a:lnTo>
                  <a:pt x="464" y="296"/>
                </a:lnTo>
                <a:lnTo>
                  <a:pt x="464" y="296"/>
                </a:lnTo>
                <a:lnTo>
                  <a:pt x="464" y="296"/>
                </a:lnTo>
                <a:lnTo>
                  <a:pt x="464" y="296"/>
                </a:lnTo>
                <a:lnTo>
                  <a:pt x="464" y="224"/>
                </a:lnTo>
                <a:lnTo>
                  <a:pt x="464" y="224"/>
                </a:lnTo>
                <a:lnTo>
                  <a:pt x="456" y="200"/>
                </a:lnTo>
                <a:lnTo>
                  <a:pt x="448" y="152"/>
                </a:lnTo>
                <a:lnTo>
                  <a:pt x="448" y="136"/>
                </a:lnTo>
                <a:lnTo>
                  <a:pt x="440" y="136"/>
                </a:lnTo>
                <a:lnTo>
                  <a:pt x="440" y="144"/>
                </a:lnTo>
                <a:lnTo>
                  <a:pt x="440" y="144"/>
                </a:lnTo>
                <a:lnTo>
                  <a:pt x="432" y="136"/>
                </a:lnTo>
                <a:lnTo>
                  <a:pt x="432" y="136"/>
                </a:lnTo>
                <a:lnTo>
                  <a:pt x="424" y="96"/>
                </a:lnTo>
                <a:lnTo>
                  <a:pt x="424" y="72"/>
                </a:lnTo>
                <a:lnTo>
                  <a:pt x="424" y="72"/>
                </a:lnTo>
                <a:lnTo>
                  <a:pt x="416" y="56"/>
                </a:lnTo>
                <a:lnTo>
                  <a:pt x="408" y="0"/>
                </a:lnTo>
                <a:lnTo>
                  <a:pt x="408" y="0"/>
                </a:lnTo>
                <a:lnTo>
                  <a:pt x="320" y="16"/>
                </a:lnTo>
                <a:lnTo>
                  <a:pt x="296" y="24"/>
                </a:lnTo>
                <a:lnTo>
                  <a:pt x="264" y="72"/>
                </a:lnTo>
                <a:lnTo>
                  <a:pt x="248" y="96"/>
                </a:lnTo>
                <a:lnTo>
                  <a:pt x="240" y="112"/>
                </a:lnTo>
                <a:lnTo>
                  <a:pt x="216" y="136"/>
                </a:lnTo>
                <a:lnTo>
                  <a:pt x="216" y="136"/>
                </a:lnTo>
                <a:lnTo>
                  <a:pt x="224" y="136"/>
                </a:lnTo>
                <a:lnTo>
                  <a:pt x="224" y="136"/>
                </a:lnTo>
                <a:lnTo>
                  <a:pt x="232" y="144"/>
                </a:lnTo>
                <a:lnTo>
                  <a:pt x="232" y="144"/>
                </a:lnTo>
                <a:lnTo>
                  <a:pt x="232" y="160"/>
                </a:lnTo>
                <a:lnTo>
                  <a:pt x="232" y="160"/>
                </a:lnTo>
                <a:lnTo>
                  <a:pt x="224" y="160"/>
                </a:lnTo>
                <a:lnTo>
                  <a:pt x="224" y="160"/>
                </a:lnTo>
                <a:lnTo>
                  <a:pt x="232" y="168"/>
                </a:lnTo>
                <a:lnTo>
                  <a:pt x="232" y="184"/>
                </a:lnTo>
                <a:lnTo>
                  <a:pt x="232" y="192"/>
                </a:lnTo>
                <a:lnTo>
                  <a:pt x="232" y="192"/>
                </a:lnTo>
                <a:lnTo>
                  <a:pt x="224" y="192"/>
                </a:lnTo>
                <a:lnTo>
                  <a:pt x="208" y="208"/>
                </a:lnTo>
                <a:lnTo>
                  <a:pt x="200" y="224"/>
                </a:lnTo>
                <a:lnTo>
                  <a:pt x="184" y="232"/>
                </a:lnTo>
                <a:lnTo>
                  <a:pt x="184" y="232"/>
                </a:lnTo>
                <a:lnTo>
                  <a:pt x="176" y="232"/>
                </a:lnTo>
                <a:lnTo>
                  <a:pt x="168" y="232"/>
                </a:lnTo>
                <a:lnTo>
                  <a:pt x="160" y="232"/>
                </a:lnTo>
                <a:lnTo>
                  <a:pt x="152" y="240"/>
                </a:lnTo>
                <a:lnTo>
                  <a:pt x="152" y="240"/>
                </a:lnTo>
                <a:lnTo>
                  <a:pt x="136" y="240"/>
                </a:lnTo>
                <a:lnTo>
                  <a:pt x="136" y="240"/>
                </a:lnTo>
                <a:lnTo>
                  <a:pt x="128" y="232"/>
                </a:lnTo>
                <a:lnTo>
                  <a:pt x="128" y="232"/>
                </a:lnTo>
                <a:lnTo>
                  <a:pt x="80" y="232"/>
                </a:lnTo>
                <a:lnTo>
                  <a:pt x="48" y="256"/>
                </a:lnTo>
                <a:lnTo>
                  <a:pt x="40" y="264"/>
                </a:lnTo>
                <a:lnTo>
                  <a:pt x="40" y="264"/>
                </a:lnTo>
                <a:lnTo>
                  <a:pt x="40" y="272"/>
                </a:lnTo>
                <a:lnTo>
                  <a:pt x="48" y="280"/>
                </a:lnTo>
                <a:lnTo>
                  <a:pt x="56" y="288"/>
                </a:lnTo>
                <a:lnTo>
                  <a:pt x="56" y="296"/>
                </a:lnTo>
                <a:lnTo>
                  <a:pt x="56" y="296"/>
                </a:lnTo>
                <a:lnTo>
                  <a:pt x="56" y="304"/>
                </a:lnTo>
                <a:lnTo>
                  <a:pt x="56" y="312"/>
                </a:lnTo>
                <a:lnTo>
                  <a:pt x="56" y="312"/>
                </a:lnTo>
                <a:lnTo>
                  <a:pt x="48" y="320"/>
                </a:lnTo>
                <a:lnTo>
                  <a:pt x="40" y="328"/>
                </a:lnTo>
                <a:lnTo>
                  <a:pt x="32" y="344"/>
                </a:lnTo>
                <a:lnTo>
                  <a:pt x="32" y="344"/>
                </a:lnTo>
                <a:lnTo>
                  <a:pt x="32" y="344"/>
                </a:lnTo>
                <a:lnTo>
                  <a:pt x="32" y="344"/>
                </a:lnTo>
                <a:lnTo>
                  <a:pt x="24" y="352"/>
                </a:lnTo>
                <a:lnTo>
                  <a:pt x="8" y="368"/>
                </a:lnTo>
                <a:lnTo>
                  <a:pt x="0" y="368"/>
                </a:lnTo>
                <a:lnTo>
                  <a:pt x="0" y="368"/>
                </a:lnTo>
                <a:lnTo>
                  <a:pt x="8" y="392"/>
                </a:lnTo>
                <a:lnTo>
                  <a:pt x="8" y="392"/>
                </a:lnTo>
                <a:lnTo>
                  <a:pt x="112" y="376"/>
                </a:lnTo>
                <a:close/>
              </a:path>
            </a:pathLst>
          </a:custGeom>
          <a:solidFill>
            <a:schemeClr val="bg1"/>
          </a:solidFill>
          <a:ln w="6350" cmpd="sng">
            <a:solidFill>
              <a:srgbClr val="000000"/>
            </a:solidFill>
            <a:round/>
            <a:headEnd/>
            <a:tailEnd/>
          </a:ln>
        </p:spPr>
        <p:txBody>
          <a:bodyPr/>
          <a:lstStyle/>
          <a:p>
            <a:endParaRPr lang="en-US" dirty="0"/>
          </a:p>
        </p:txBody>
      </p:sp>
      <p:sp>
        <p:nvSpPr>
          <p:cNvPr id="33" name="Freeform 32"/>
          <p:cNvSpPr>
            <a:spLocks/>
          </p:cNvSpPr>
          <p:nvPr/>
        </p:nvSpPr>
        <p:spPr bwMode="auto">
          <a:xfrm>
            <a:off x="6211791" y="3049588"/>
            <a:ext cx="431800" cy="777875"/>
          </a:xfrm>
          <a:custGeom>
            <a:avLst/>
            <a:gdLst>
              <a:gd name="T0" fmla="*/ 0 w 240"/>
              <a:gd name="T1" fmla="*/ 424 h 432"/>
              <a:gd name="T2" fmla="*/ 0 w 240"/>
              <a:gd name="T3" fmla="*/ 408 h 432"/>
              <a:gd name="T4" fmla="*/ 8 w 240"/>
              <a:gd name="T5" fmla="*/ 400 h 432"/>
              <a:gd name="T6" fmla="*/ 8 w 240"/>
              <a:gd name="T7" fmla="*/ 384 h 432"/>
              <a:gd name="T8" fmla="*/ 24 w 240"/>
              <a:gd name="T9" fmla="*/ 352 h 432"/>
              <a:gd name="T10" fmla="*/ 32 w 240"/>
              <a:gd name="T11" fmla="*/ 336 h 432"/>
              <a:gd name="T12" fmla="*/ 32 w 240"/>
              <a:gd name="T13" fmla="*/ 312 h 432"/>
              <a:gd name="T14" fmla="*/ 24 w 240"/>
              <a:gd name="T15" fmla="*/ 296 h 432"/>
              <a:gd name="T16" fmla="*/ 24 w 240"/>
              <a:gd name="T17" fmla="*/ 272 h 432"/>
              <a:gd name="T18" fmla="*/ 24 w 240"/>
              <a:gd name="T19" fmla="*/ 264 h 432"/>
              <a:gd name="T20" fmla="*/ 8 w 240"/>
              <a:gd name="T21" fmla="*/ 32 h 432"/>
              <a:gd name="T22" fmla="*/ 24 w 240"/>
              <a:gd name="T23" fmla="*/ 32 h 432"/>
              <a:gd name="T24" fmla="*/ 56 w 240"/>
              <a:gd name="T25" fmla="*/ 16 h 432"/>
              <a:gd name="T26" fmla="*/ 208 w 240"/>
              <a:gd name="T27" fmla="*/ 0 h 432"/>
              <a:gd name="T28" fmla="*/ 208 w 240"/>
              <a:gd name="T29" fmla="*/ 16 h 432"/>
              <a:gd name="T30" fmla="*/ 240 w 240"/>
              <a:gd name="T31" fmla="*/ 272 h 432"/>
              <a:gd name="T32" fmla="*/ 232 w 240"/>
              <a:gd name="T33" fmla="*/ 288 h 432"/>
              <a:gd name="T34" fmla="*/ 240 w 240"/>
              <a:gd name="T35" fmla="*/ 304 h 432"/>
              <a:gd name="T36" fmla="*/ 216 w 240"/>
              <a:gd name="T37" fmla="*/ 312 h 432"/>
              <a:gd name="T38" fmla="*/ 192 w 240"/>
              <a:gd name="T39" fmla="*/ 312 h 432"/>
              <a:gd name="T40" fmla="*/ 200 w 240"/>
              <a:gd name="T41" fmla="*/ 328 h 432"/>
              <a:gd name="T42" fmla="*/ 192 w 240"/>
              <a:gd name="T43" fmla="*/ 344 h 432"/>
              <a:gd name="T44" fmla="*/ 176 w 240"/>
              <a:gd name="T45" fmla="*/ 360 h 432"/>
              <a:gd name="T46" fmla="*/ 168 w 240"/>
              <a:gd name="T47" fmla="*/ 384 h 432"/>
              <a:gd name="T48" fmla="*/ 144 w 240"/>
              <a:gd name="T49" fmla="*/ 392 h 432"/>
              <a:gd name="T50" fmla="*/ 136 w 240"/>
              <a:gd name="T51" fmla="*/ 376 h 432"/>
              <a:gd name="T52" fmla="*/ 120 w 240"/>
              <a:gd name="T53" fmla="*/ 400 h 432"/>
              <a:gd name="T54" fmla="*/ 112 w 240"/>
              <a:gd name="T55" fmla="*/ 416 h 432"/>
              <a:gd name="T56" fmla="*/ 104 w 240"/>
              <a:gd name="T57" fmla="*/ 400 h 432"/>
              <a:gd name="T58" fmla="*/ 80 w 240"/>
              <a:gd name="T59" fmla="*/ 416 h 432"/>
              <a:gd name="T60" fmla="*/ 72 w 240"/>
              <a:gd name="T61" fmla="*/ 424 h 432"/>
              <a:gd name="T62" fmla="*/ 48 w 240"/>
              <a:gd name="T63" fmla="*/ 408 h 432"/>
              <a:gd name="T64" fmla="*/ 40 w 240"/>
              <a:gd name="T65" fmla="*/ 416 h 432"/>
              <a:gd name="T66" fmla="*/ 40 w 240"/>
              <a:gd name="T67" fmla="*/ 408 h 432"/>
              <a:gd name="T68" fmla="*/ 40 w 240"/>
              <a:gd name="T69" fmla="*/ 424 h 432"/>
              <a:gd name="T70" fmla="*/ 32 w 240"/>
              <a:gd name="T71" fmla="*/ 424 h 432"/>
              <a:gd name="T72" fmla="*/ 24 w 240"/>
              <a:gd name="T73" fmla="*/ 416 h 432"/>
              <a:gd name="T74" fmla="*/ 8 w 240"/>
              <a:gd name="T75" fmla="*/ 416 h 432"/>
              <a:gd name="T76" fmla="*/ 8 w 240"/>
              <a:gd name="T77" fmla="*/ 416 h 432"/>
              <a:gd name="T78" fmla="*/ 8 w 240"/>
              <a:gd name="T79" fmla="*/ 432 h 432"/>
              <a:gd name="T80" fmla="*/ 8 w 240"/>
              <a:gd name="T8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432">
                <a:moveTo>
                  <a:pt x="0" y="424"/>
                </a:moveTo>
                <a:lnTo>
                  <a:pt x="0" y="424"/>
                </a:lnTo>
                <a:lnTo>
                  <a:pt x="0" y="416"/>
                </a:lnTo>
                <a:lnTo>
                  <a:pt x="0" y="408"/>
                </a:lnTo>
                <a:lnTo>
                  <a:pt x="8" y="408"/>
                </a:lnTo>
                <a:lnTo>
                  <a:pt x="8" y="400"/>
                </a:lnTo>
                <a:lnTo>
                  <a:pt x="8" y="384"/>
                </a:lnTo>
                <a:lnTo>
                  <a:pt x="8" y="384"/>
                </a:lnTo>
                <a:lnTo>
                  <a:pt x="16" y="376"/>
                </a:lnTo>
                <a:lnTo>
                  <a:pt x="24" y="352"/>
                </a:lnTo>
                <a:lnTo>
                  <a:pt x="32" y="344"/>
                </a:lnTo>
                <a:lnTo>
                  <a:pt x="32" y="336"/>
                </a:lnTo>
                <a:lnTo>
                  <a:pt x="32" y="328"/>
                </a:lnTo>
                <a:lnTo>
                  <a:pt x="32" y="312"/>
                </a:lnTo>
                <a:lnTo>
                  <a:pt x="32" y="296"/>
                </a:lnTo>
                <a:lnTo>
                  <a:pt x="24" y="296"/>
                </a:lnTo>
                <a:lnTo>
                  <a:pt x="24" y="288"/>
                </a:lnTo>
                <a:lnTo>
                  <a:pt x="24" y="272"/>
                </a:lnTo>
                <a:lnTo>
                  <a:pt x="24" y="272"/>
                </a:lnTo>
                <a:lnTo>
                  <a:pt x="24" y="264"/>
                </a:lnTo>
                <a:lnTo>
                  <a:pt x="8" y="24"/>
                </a:lnTo>
                <a:lnTo>
                  <a:pt x="8" y="32"/>
                </a:lnTo>
                <a:lnTo>
                  <a:pt x="8" y="40"/>
                </a:lnTo>
                <a:lnTo>
                  <a:pt x="24" y="32"/>
                </a:lnTo>
                <a:lnTo>
                  <a:pt x="40" y="32"/>
                </a:lnTo>
                <a:lnTo>
                  <a:pt x="56" y="16"/>
                </a:lnTo>
                <a:lnTo>
                  <a:pt x="56" y="16"/>
                </a:lnTo>
                <a:lnTo>
                  <a:pt x="208" y="0"/>
                </a:lnTo>
                <a:lnTo>
                  <a:pt x="208" y="0"/>
                </a:lnTo>
                <a:lnTo>
                  <a:pt x="208" y="16"/>
                </a:lnTo>
                <a:lnTo>
                  <a:pt x="240" y="272"/>
                </a:lnTo>
                <a:lnTo>
                  <a:pt x="240" y="272"/>
                </a:lnTo>
                <a:lnTo>
                  <a:pt x="232" y="280"/>
                </a:lnTo>
                <a:lnTo>
                  <a:pt x="232" y="288"/>
                </a:lnTo>
                <a:lnTo>
                  <a:pt x="240" y="296"/>
                </a:lnTo>
                <a:lnTo>
                  <a:pt x="240" y="304"/>
                </a:lnTo>
                <a:lnTo>
                  <a:pt x="224" y="304"/>
                </a:lnTo>
                <a:lnTo>
                  <a:pt x="216" y="312"/>
                </a:lnTo>
                <a:lnTo>
                  <a:pt x="208" y="312"/>
                </a:lnTo>
                <a:lnTo>
                  <a:pt x="192" y="312"/>
                </a:lnTo>
                <a:lnTo>
                  <a:pt x="192" y="328"/>
                </a:lnTo>
                <a:lnTo>
                  <a:pt x="200" y="328"/>
                </a:lnTo>
                <a:lnTo>
                  <a:pt x="200" y="336"/>
                </a:lnTo>
                <a:lnTo>
                  <a:pt x="192" y="344"/>
                </a:lnTo>
                <a:lnTo>
                  <a:pt x="184" y="360"/>
                </a:lnTo>
                <a:lnTo>
                  <a:pt x="176" y="360"/>
                </a:lnTo>
                <a:lnTo>
                  <a:pt x="168" y="360"/>
                </a:lnTo>
                <a:lnTo>
                  <a:pt x="168" y="384"/>
                </a:lnTo>
                <a:lnTo>
                  <a:pt x="160" y="392"/>
                </a:lnTo>
                <a:lnTo>
                  <a:pt x="144" y="392"/>
                </a:lnTo>
                <a:lnTo>
                  <a:pt x="136" y="384"/>
                </a:lnTo>
                <a:lnTo>
                  <a:pt x="136" y="376"/>
                </a:lnTo>
                <a:lnTo>
                  <a:pt x="128" y="376"/>
                </a:lnTo>
                <a:lnTo>
                  <a:pt x="120" y="400"/>
                </a:lnTo>
                <a:lnTo>
                  <a:pt x="120" y="416"/>
                </a:lnTo>
                <a:lnTo>
                  <a:pt x="112" y="416"/>
                </a:lnTo>
                <a:lnTo>
                  <a:pt x="104" y="408"/>
                </a:lnTo>
                <a:lnTo>
                  <a:pt x="104" y="400"/>
                </a:lnTo>
                <a:lnTo>
                  <a:pt x="96" y="400"/>
                </a:lnTo>
                <a:lnTo>
                  <a:pt x="80" y="416"/>
                </a:lnTo>
                <a:lnTo>
                  <a:pt x="80" y="424"/>
                </a:lnTo>
                <a:lnTo>
                  <a:pt x="72" y="424"/>
                </a:lnTo>
                <a:lnTo>
                  <a:pt x="56" y="408"/>
                </a:lnTo>
                <a:lnTo>
                  <a:pt x="48" y="408"/>
                </a:lnTo>
                <a:lnTo>
                  <a:pt x="40" y="416"/>
                </a:lnTo>
                <a:lnTo>
                  <a:pt x="40" y="416"/>
                </a:lnTo>
                <a:lnTo>
                  <a:pt x="40" y="408"/>
                </a:lnTo>
                <a:lnTo>
                  <a:pt x="40" y="408"/>
                </a:lnTo>
                <a:lnTo>
                  <a:pt x="40" y="416"/>
                </a:lnTo>
                <a:lnTo>
                  <a:pt x="40" y="424"/>
                </a:lnTo>
                <a:lnTo>
                  <a:pt x="32" y="424"/>
                </a:lnTo>
                <a:lnTo>
                  <a:pt x="32" y="424"/>
                </a:lnTo>
                <a:lnTo>
                  <a:pt x="32" y="424"/>
                </a:lnTo>
                <a:lnTo>
                  <a:pt x="24" y="416"/>
                </a:lnTo>
                <a:lnTo>
                  <a:pt x="16" y="416"/>
                </a:lnTo>
                <a:lnTo>
                  <a:pt x="8" y="416"/>
                </a:lnTo>
                <a:lnTo>
                  <a:pt x="8" y="416"/>
                </a:lnTo>
                <a:lnTo>
                  <a:pt x="8" y="416"/>
                </a:lnTo>
                <a:lnTo>
                  <a:pt x="8" y="424"/>
                </a:lnTo>
                <a:lnTo>
                  <a:pt x="8" y="432"/>
                </a:lnTo>
                <a:lnTo>
                  <a:pt x="8" y="432"/>
                </a:lnTo>
                <a:lnTo>
                  <a:pt x="8" y="432"/>
                </a:lnTo>
                <a:lnTo>
                  <a:pt x="0" y="424"/>
                </a:lnTo>
                <a:close/>
              </a:path>
            </a:pathLst>
          </a:custGeom>
          <a:solidFill>
            <a:schemeClr val="bg1"/>
          </a:solidFill>
          <a:ln w="6350" cmpd="sng">
            <a:solidFill>
              <a:srgbClr val="000000"/>
            </a:solidFill>
            <a:round/>
            <a:headEnd/>
            <a:tailEnd/>
          </a:ln>
        </p:spPr>
        <p:txBody>
          <a:bodyPr/>
          <a:lstStyle/>
          <a:p>
            <a:endParaRPr lang="en-US" dirty="0"/>
          </a:p>
        </p:txBody>
      </p:sp>
      <p:sp>
        <p:nvSpPr>
          <p:cNvPr id="34" name="Freeform 33"/>
          <p:cNvSpPr>
            <a:spLocks/>
          </p:cNvSpPr>
          <p:nvPr/>
        </p:nvSpPr>
        <p:spPr bwMode="auto">
          <a:xfrm>
            <a:off x="7146828" y="2790825"/>
            <a:ext cx="835025" cy="544513"/>
          </a:xfrm>
          <a:custGeom>
            <a:avLst/>
            <a:gdLst>
              <a:gd name="T0" fmla="*/ 120 w 464"/>
              <a:gd name="T1" fmla="*/ 288 h 304"/>
              <a:gd name="T2" fmla="*/ 400 w 464"/>
              <a:gd name="T3" fmla="*/ 240 h 304"/>
              <a:gd name="T4" fmla="*/ 400 w 464"/>
              <a:gd name="T5" fmla="*/ 240 h 304"/>
              <a:gd name="T6" fmla="*/ 400 w 464"/>
              <a:gd name="T7" fmla="*/ 216 h 304"/>
              <a:gd name="T8" fmla="*/ 416 w 464"/>
              <a:gd name="T9" fmla="*/ 216 h 304"/>
              <a:gd name="T10" fmla="*/ 424 w 464"/>
              <a:gd name="T11" fmla="*/ 224 h 304"/>
              <a:gd name="T12" fmla="*/ 424 w 464"/>
              <a:gd name="T13" fmla="*/ 224 h 304"/>
              <a:gd name="T14" fmla="*/ 440 w 464"/>
              <a:gd name="T15" fmla="*/ 208 h 304"/>
              <a:gd name="T16" fmla="*/ 440 w 464"/>
              <a:gd name="T17" fmla="*/ 208 h 304"/>
              <a:gd name="T18" fmla="*/ 440 w 464"/>
              <a:gd name="T19" fmla="*/ 200 h 304"/>
              <a:gd name="T20" fmla="*/ 456 w 464"/>
              <a:gd name="T21" fmla="*/ 184 h 304"/>
              <a:gd name="T22" fmla="*/ 464 w 464"/>
              <a:gd name="T23" fmla="*/ 176 h 304"/>
              <a:gd name="T24" fmla="*/ 464 w 464"/>
              <a:gd name="T25" fmla="*/ 176 h 304"/>
              <a:gd name="T26" fmla="*/ 464 w 464"/>
              <a:gd name="T27" fmla="*/ 168 h 304"/>
              <a:gd name="T28" fmla="*/ 464 w 464"/>
              <a:gd name="T29" fmla="*/ 168 h 304"/>
              <a:gd name="T30" fmla="*/ 432 w 464"/>
              <a:gd name="T31" fmla="*/ 144 h 304"/>
              <a:gd name="T32" fmla="*/ 416 w 464"/>
              <a:gd name="T33" fmla="*/ 136 h 304"/>
              <a:gd name="T34" fmla="*/ 416 w 464"/>
              <a:gd name="T35" fmla="*/ 120 h 304"/>
              <a:gd name="T36" fmla="*/ 424 w 464"/>
              <a:gd name="T37" fmla="*/ 120 h 304"/>
              <a:gd name="T38" fmla="*/ 424 w 464"/>
              <a:gd name="T39" fmla="*/ 112 h 304"/>
              <a:gd name="T40" fmla="*/ 424 w 464"/>
              <a:gd name="T41" fmla="*/ 112 h 304"/>
              <a:gd name="T42" fmla="*/ 416 w 464"/>
              <a:gd name="T43" fmla="*/ 96 h 304"/>
              <a:gd name="T44" fmla="*/ 416 w 464"/>
              <a:gd name="T45" fmla="*/ 96 h 304"/>
              <a:gd name="T46" fmla="*/ 432 w 464"/>
              <a:gd name="T47" fmla="*/ 80 h 304"/>
              <a:gd name="T48" fmla="*/ 432 w 464"/>
              <a:gd name="T49" fmla="*/ 80 h 304"/>
              <a:gd name="T50" fmla="*/ 432 w 464"/>
              <a:gd name="T51" fmla="*/ 64 h 304"/>
              <a:gd name="T52" fmla="*/ 440 w 464"/>
              <a:gd name="T53" fmla="*/ 56 h 304"/>
              <a:gd name="T54" fmla="*/ 440 w 464"/>
              <a:gd name="T55" fmla="*/ 56 h 304"/>
              <a:gd name="T56" fmla="*/ 424 w 464"/>
              <a:gd name="T57" fmla="*/ 48 h 304"/>
              <a:gd name="T58" fmla="*/ 416 w 464"/>
              <a:gd name="T59" fmla="*/ 48 h 304"/>
              <a:gd name="T60" fmla="*/ 408 w 464"/>
              <a:gd name="T61" fmla="*/ 40 h 304"/>
              <a:gd name="T62" fmla="*/ 408 w 464"/>
              <a:gd name="T63" fmla="*/ 24 h 304"/>
              <a:gd name="T64" fmla="*/ 400 w 464"/>
              <a:gd name="T65" fmla="*/ 16 h 304"/>
              <a:gd name="T66" fmla="*/ 392 w 464"/>
              <a:gd name="T67" fmla="*/ 16 h 304"/>
              <a:gd name="T68" fmla="*/ 384 w 464"/>
              <a:gd name="T69" fmla="*/ 0 h 304"/>
              <a:gd name="T70" fmla="*/ 376 w 464"/>
              <a:gd name="T71" fmla="*/ 0 h 304"/>
              <a:gd name="T72" fmla="*/ 328 w 464"/>
              <a:gd name="T73" fmla="*/ 8 h 304"/>
              <a:gd name="T74" fmla="*/ 216 w 464"/>
              <a:gd name="T75" fmla="*/ 32 h 304"/>
              <a:gd name="T76" fmla="*/ 96 w 464"/>
              <a:gd name="T77" fmla="*/ 56 h 304"/>
              <a:gd name="T78" fmla="*/ 56 w 464"/>
              <a:gd name="T79" fmla="*/ 64 h 304"/>
              <a:gd name="T80" fmla="*/ 56 w 464"/>
              <a:gd name="T81" fmla="*/ 64 h 304"/>
              <a:gd name="T82" fmla="*/ 48 w 464"/>
              <a:gd name="T83" fmla="*/ 40 h 304"/>
              <a:gd name="T84" fmla="*/ 48 w 464"/>
              <a:gd name="T85" fmla="*/ 40 h 304"/>
              <a:gd name="T86" fmla="*/ 40 w 464"/>
              <a:gd name="T87" fmla="*/ 48 h 304"/>
              <a:gd name="T88" fmla="*/ 16 w 464"/>
              <a:gd name="T89" fmla="*/ 72 h 304"/>
              <a:gd name="T90" fmla="*/ 0 w 464"/>
              <a:gd name="T91" fmla="*/ 80 h 304"/>
              <a:gd name="T92" fmla="*/ 0 w 464"/>
              <a:gd name="T93" fmla="*/ 80 h 304"/>
              <a:gd name="T94" fmla="*/ 24 w 464"/>
              <a:gd name="T95" fmla="*/ 216 h 304"/>
              <a:gd name="T96" fmla="*/ 40 w 464"/>
              <a:gd name="T97" fmla="*/ 304 h 304"/>
              <a:gd name="T98" fmla="*/ 40 w 464"/>
              <a:gd name="T99" fmla="*/ 304 h 304"/>
              <a:gd name="T100" fmla="*/ 120 w 464"/>
              <a:gd name="T101" fmla="*/ 28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4" h="304">
                <a:moveTo>
                  <a:pt x="120" y="288"/>
                </a:moveTo>
                <a:lnTo>
                  <a:pt x="400" y="240"/>
                </a:lnTo>
                <a:lnTo>
                  <a:pt x="400" y="240"/>
                </a:lnTo>
                <a:lnTo>
                  <a:pt x="400" y="216"/>
                </a:lnTo>
                <a:lnTo>
                  <a:pt x="416" y="216"/>
                </a:lnTo>
                <a:lnTo>
                  <a:pt x="424" y="224"/>
                </a:lnTo>
                <a:lnTo>
                  <a:pt x="424" y="224"/>
                </a:lnTo>
                <a:lnTo>
                  <a:pt x="440" y="208"/>
                </a:lnTo>
                <a:lnTo>
                  <a:pt x="440" y="208"/>
                </a:lnTo>
                <a:lnTo>
                  <a:pt x="440" y="200"/>
                </a:lnTo>
                <a:lnTo>
                  <a:pt x="456" y="184"/>
                </a:lnTo>
                <a:lnTo>
                  <a:pt x="464" y="176"/>
                </a:lnTo>
                <a:lnTo>
                  <a:pt x="464" y="176"/>
                </a:lnTo>
                <a:lnTo>
                  <a:pt x="464" y="168"/>
                </a:lnTo>
                <a:lnTo>
                  <a:pt x="464" y="168"/>
                </a:lnTo>
                <a:lnTo>
                  <a:pt x="432" y="144"/>
                </a:lnTo>
                <a:lnTo>
                  <a:pt x="416" y="136"/>
                </a:lnTo>
                <a:lnTo>
                  <a:pt x="416" y="120"/>
                </a:lnTo>
                <a:lnTo>
                  <a:pt x="424" y="120"/>
                </a:lnTo>
                <a:lnTo>
                  <a:pt x="424" y="112"/>
                </a:lnTo>
                <a:lnTo>
                  <a:pt x="424" y="112"/>
                </a:lnTo>
                <a:lnTo>
                  <a:pt x="416" y="96"/>
                </a:lnTo>
                <a:lnTo>
                  <a:pt x="416" y="96"/>
                </a:lnTo>
                <a:lnTo>
                  <a:pt x="432" y="80"/>
                </a:lnTo>
                <a:lnTo>
                  <a:pt x="432" y="80"/>
                </a:lnTo>
                <a:lnTo>
                  <a:pt x="432" y="64"/>
                </a:lnTo>
                <a:lnTo>
                  <a:pt x="440" y="56"/>
                </a:lnTo>
                <a:lnTo>
                  <a:pt x="440" y="56"/>
                </a:lnTo>
                <a:lnTo>
                  <a:pt x="424" y="48"/>
                </a:lnTo>
                <a:lnTo>
                  <a:pt x="416" y="48"/>
                </a:lnTo>
                <a:lnTo>
                  <a:pt x="408" y="40"/>
                </a:lnTo>
                <a:lnTo>
                  <a:pt x="408" y="24"/>
                </a:lnTo>
                <a:lnTo>
                  <a:pt x="400" y="16"/>
                </a:lnTo>
                <a:lnTo>
                  <a:pt x="392" y="16"/>
                </a:lnTo>
                <a:lnTo>
                  <a:pt x="384" y="0"/>
                </a:lnTo>
                <a:lnTo>
                  <a:pt x="376" y="0"/>
                </a:lnTo>
                <a:lnTo>
                  <a:pt x="328" y="8"/>
                </a:lnTo>
                <a:lnTo>
                  <a:pt x="216" y="32"/>
                </a:lnTo>
                <a:lnTo>
                  <a:pt x="96" y="56"/>
                </a:lnTo>
                <a:lnTo>
                  <a:pt x="56" y="64"/>
                </a:lnTo>
                <a:lnTo>
                  <a:pt x="56" y="64"/>
                </a:lnTo>
                <a:lnTo>
                  <a:pt x="48" y="40"/>
                </a:lnTo>
                <a:lnTo>
                  <a:pt x="48" y="40"/>
                </a:lnTo>
                <a:lnTo>
                  <a:pt x="40" y="48"/>
                </a:lnTo>
                <a:lnTo>
                  <a:pt x="16" y="72"/>
                </a:lnTo>
                <a:lnTo>
                  <a:pt x="0" y="80"/>
                </a:lnTo>
                <a:lnTo>
                  <a:pt x="0" y="80"/>
                </a:lnTo>
                <a:lnTo>
                  <a:pt x="24" y="216"/>
                </a:lnTo>
                <a:lnTo>
                  <a:pt x="40" y="304"/>
                </a:lnTo>
                <a:lnTo>
                  <a:pt x="40" y="304"/>
                </a:lnTo>
                <a:lnTo>
                  <a:pt x="120" y="288"/>
                </a:lnTo>
                <a:close/>
              </a:path>
            </a:pathLst>
          </a:custGeom>
          <a:solidFill>
            <a:srgbClr val="F79646"/>
          </a:solidFill>
          <a:ln w="6350" cmpd="sng">
            <a:solidFill>
              <a:srgbClr val="000000"/>
            </a:solidFill>
            <a:round/>
            <a:headEnd/>
            <a:tailEnd/>
          </a:ln>
        </p:spPr>
        <p:txBody>
          <a:bodyPr/>
          <a:lstStyle/>
          <a:p>
            <a:endParaRPr lang="en-US" dirty="0"/>
          </a:p>
        </p:txBody>
      </p:sp>
      <p:sp>
        <p:nvSpPr>
          <p:cNvPr id="35" name="Freeform 34"/>
          <p:cNvSpPr>
            <a:spLocks/>
          </p:cNvSpPr>
          <p:nvPr/>
        </p:nvSpPr>
        <p:spPr bwMode="auto">
          <a:xfrm>
            <a:off x="7969153" y="2133600"/>
            <a:ext cx="230188" cy="461963"/>
          </a:xfrm>
          <a:custGeom>
            <a:avLst/>
            <a:gdLst>
              <a:gd name="T0" fmla="*/ 48 w 128"/>
              <a:gd name="T1" fmla="*/ 232 h 256"/>
              <a:gd name="T2" fmla="*/ 40 w 128"/>
              <a:gd name="T3" fmla="*/ 184 h 256"/>
              <a:gd name="T4" fmla="*/ 40 w 128"/>
              <a:gd name="T5" fmla="*/ 168 h 256"/>
              <a:gd name="T6" fmla="*/ 32 w 128"/>
              <a:gd name="T7" fmla="*/ 168 h 256"/>
              <a:gd name="T8" fmla="*/ 32 w 128"/>
              <a:gd name="T9" fmla="*/ 176 h 256"/>
              <a:gd name="T10" fmla="*/ 32 w 128"/>
              <a:gd name="T11" fmla="*/ 176 h 256"/>
              <a:gd name="T12" fmla="*/ 24 w 128"/>
              <a:gd name="T13" fmla="*/ 168 h 256"/>
              <a:gd name="T14" fmla="*/ 24 w 128"/>
              <a:gd name="T15" fmla="*/ 168 h 256"/>
              <a:gd name="T16" fmla="*/ 16 w 128"/>
              <a:gd name="T17" fmla="*/ 128 h 256"/>
              <a:gd name="T18" fmla="*/ 16 w 128"/>
              <a:gd name="T19" fmla="*/ 104 h 256"/>
              <a:gd name="T20" fmla="*/ 16 w 128"/>
              <a:gd name="T21" fmla="*/ 104 h 256"/>
              <a:gd name="T22" fmla="*/ 8 w 128"/>
              <a:gd name="T23" fmla="*/ 88 h 256"/>
              <a:gd name="T24" fmla="*/ 0 w 128"/>
              <a:gd name="T25" fmla="*/ 32 h 256"/>
              <a:gd name="T26" fmla="*/ 0 w 128"/>
              <a:gd name="T27" fmla="*/ 32 h 256"/>
              <a:gd name="T28" fmla="*/ 128 w 128"/>
              <a:gd name="T29" fmla="*/ 0 h 256"/>
              <a:gd name="T30" fmla="*/ 128 w 128"/>
              <a:gd name="T31" fmla="*/ 0 h 256"/>
              <a:gd name="T32" fmla="*/ 128 w 128"/>
              <a:gd name="T33" fmla="*/ 8 h 256"/>
              <a:gd name="T34" fmla="*/ 128 w 128"/>
              <a:gd name="T35" fmla="*/ 8 h 256"/>
              <a:gd name="T36" fmla="*/ 128 w 128"/>
              <a:gd name="T37" fmla="*/ 16 h 256"/>
              <a:gd name="T38" fmla="*/ 120 w 128"/>
              <a:gd name="T39" fmla="*/ 24 h 256"/>
              <a:gd name="T40" fmla="*/ 120 w 128"/>
              <a:gd name="T41" fmla="*/ 24 h 256"/>
              <a:gd name="T42" fmla="*/ 128 w 128"/>
              <a:gd name="T43" fmla="*/ 32 h 256"/>
              <a:gd name="T44" fmla="*/ 128 w 128"/>
              <a:gd name="T45" fmla="*/ 56 h 256"/>
              <a:gd name="T46" fmla="*/ 128 w 128"/>
              <a:gd name="T47" fmla="*/ 64 h 256"/>
              <a:gd name="T48" fmla="*/ 112 w 128"/>
              <a:gd name="T49" fmla="*/ 72 h 256"/>
              <a:gd name="T50" fmla="*/ 112 w 128"/>
              <a:gd name="T51" fmla="*/ 72 h 256"/>
              <a:gd name="T52" fmla="*/ 112 w 128"/>
              <a:gd name="T53" fmla="*/ 72 h 256"/>
              <a:gd name="T54" fmla="*/ 112 w 128"/>
              <a:gd name="T55" fmla="*/ 72 h 256"/>
              <a:gd name="T56" fmla="*/ 104 w 128"/>
              <a:gd name="T57" fmla="*/ 80 h 256"/>
              <a:gd name="T58" fmla="*/ 104 w 128"/>
              <a:gd name="T59" fmla="*/ 80 h 256"/>
              <a:gd name="T60" fmla="*/ 112 w 128"/>
              <a:gd name="T61" fmla="*/ 88 h 256"/>
              <a:gd name="T62" fmla="*/ 112 w 128"/>
              <a:gd name="T63" fmla="*/ 104 h 256"/>
              <a:gd name="T64" fmla="*/ 112 w 128"/>
              <a:gd name="T65" fmla="*/ 128 h 256"/>
              <a:gd name="T66" fmla="*/ 104 w 128"/>
              <a:gd name="T67" fmla="*/ 136 h 256"/>
              <a:gd name="T68" fmla="*/ 104 w 128"/>
              <a:gd name="T69" fmla="*/ 144 h 256"/>
              <a:gd name="T70" fmla="*/ 104 w 128"/>
              <a:gd name="T71" fmla="*/ 152 h 256"/>
              <a:gd name="T72" fmla="*/ 96 w 128"/>
              <a:gd name="T73" fmla="*/ 160 h 256"/>
              <a:gd name="T74" fmla="*/ 96 w 128"/>
              <a:gd name="T75" fmla="*/ 176 h 256"/>
              <a:gd name="T76" fmla="*/ 104 w 128"/>
              <a:gd name="T77" fmla="*/ 184 h 256"/>
              <a:gd name="T78" fmla="*/ 104 w 128"/>
              <a:gd name="T79" fmla="*/ 192 h 256"/>
              <a:gd name="T80" fmla="*/ 112 w 128"/>
              <a:gd name="T81" fmla="*/ 208 h 256"/>
              <a:gd name="T82" fmla="*/ 112 w 128"/>
              <a:gd name="T83" fmla="*/ 216 h 256"/>
              <a:gd name="T84" fmla="*/ 104 w 128"/>
              <a:gd name="T85" fmla="*/ 224 h 256"/>
              <a:gd name="T86" fmla="*/ 104 w 128"/>
              <a:gd name="T87" fmla="*/ 240 h 256"/>
              <a:gd name="T88" fmla="*/ 112 w 128"/>
              <a:gd name="T89" fmla="*/ 240 h 256"/>
              <a:gd name="T90" fmla="*/ 112 w 128"/>
              <a:gd name="T91" fmla="*/ 240 h 256"/>
              <a:gd name="T92" fmla="*/ 56 w 128"/>
              <a:gd name="T93" fmla="*/ 256 h 256"/>
              <a:gd name="T94" fmla="*/ 56 w 128"/>
              <a:gd name="T95" fmla="*/ 256 h 256"/>
              <a:gd name="T96" fmla="*/ 48 w 128"/>
              <a:gd name="T9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256">
                <a:moveTo>
                  <a:pt x="48" y="232"/>
                </a:moveTo>
                <a:lnTo>
                  <a:pt x="40" y="184"/>
                </a:lnTo>
                <a:lnTo>
                  <a:pt x="40" y="168"/>
                </a:lnTo>
                <a:lnTo>
                  <a:pt x="32" y="168"/>
                </a:lnTo>
                <a:lnTo>
                  <a:pt x="32" y="176"/>
                </a:lnTo>
                <a:lnTo>
                  <a:pt x="32" y="176"/>
                </a:lnTo>
                <a:lnTo>
                  <a:pt x="24" y="168"/>
                </a:lnTo>
                <a:lnTo>
                  <a:pt x="24" y="168"/>
                </a:lnTo>
                <a:lnTo>
                  <a:pt x="16" y="128"/>
                </a:lnTo>
                <a:lnTo>
                  <a:pt x="16" y="104"/>
                </a:lnTo>
                <a:lnTo>
                  <a:pt x="16" y="104"/>
                </a:lnTo>
                <a:lnTo>
                  <a:pt x="8" y="88"/>
                </a:lnTo>
                <a:lnTo>
                  <a:pt x="0" y="32"/>
                </a:lnTo>
                <a:lnTo>
                  <a:pt x="0" y="32"/>
                </a:lnTo>
                <a:lnTo>
                  <a:pt x="128" y="0"/>
                </a:lnTo>
                <a:lnTo>
                  <a:pt x="128" y="0"/>
                </a:lnTo>
                <a:lnTo>
                  <a:pt x="128" y="8"/>
                </a:lnTo>
                <a:lnTo>
                  <a:pt x="128" y="8"/>
                </a:lnTo>
                <a:lnTo>
                  <a:pt x="128" y="16"/>
                </a:lnTo>
                <a:lnTo>
                  <a:pt x="120" y="24"/>
                </a:lnTo>
                <a:lnTo>
                  <a:pt x="120" y="24"/>
                </a:lnTo>
                <a:lnTo>
                  <a:pt x="128" y="32"/>
                </a:lnTo>
                <a:lnTo>
                  <a:pt x="128" y="56"/>
                </a:lnTo>
                <a:lnTo>
                  <a:pt x="128" y="64"/>
                </a:lnTo>
                <a:lnTo>
                  <a:pt x="112" y="72"/>
                </a:lnTo>
                <a:lnTo>
                  <a:pt x="112" y="72"/>
                </a:lnTo>
                <a:lnTo>
                  <a:pt x="112" y="72"/>
                </a:lnTo>
                <a:lnTo>
                  <a:pt x="112" y="72"/>
                </a:lnTo>
                <a:lnTo>
                  <a:pt x="104" y="80"/>
                </a:lnTo>
                <a:lnTo>
                  <a:pt x="104" y="80"/>
                </a:lnTo>
                <a:lnTo>
                  <a:pt x="112" y="88"/>
                </a:lnTo>
                <a:lnTo>
                  <a:pt x="112" y="104"/>
                </a:lnTo>
                <a:lnTo>
                  <a:pt x="112" y="128"/>
                </a:lnTo>
                <a:lnTo>
                  <a:pt x="104" y="136"/>
                </a:lnTo>
                <a:lnTo>
                  <a:pt x="104" y="144"/>
                </a:lnTo>
                <a:lnTo>
                  <a:pt x="104" y="152"/>
                </a:lnTo>
                <a:lnTo>
                  <a:pt x="96" y="160"/>
                </a:lnTo>
                <a:lnTo>
                  <a:pt x="96" y="176"/>
                </a:lnTo>
                <a:lnTo>
                  <a:pt x="104" y="184"/>
                </a:lnTo>
                <a:lnTo>
                  <a:pt x="104" y="192"/>
                </a:lnTo>
                <a:lnTo>
                  <a:pt x="112" y="208"/>
                </a:lnTo>
                <a:lnTo>
                  <a:pt x="112" y="216"/>
                </a:lnTo>
                <a:lnTo>
                  <a:pt x="104" y="224"/>
                </a:lnTo>
                <a:lnTo>
                  <a:pt x="104" y="240"/>
                </a:lnTo>
                <a:lnTo>
                  <a:pt x="112" y="240"/>
                </a:lnTo>
                <a:lnTo>
                  <a:pt x="112" y="240"/>
                </a:lnTo>
                <a:lnTo>
                  <a:pt x="56" y="256"/>
                </a:lnTo>
                <a:lnTo>
                  <a:pt x="56" y="256"/>
                </a:lnTo>
                <a:lnTo>
                  <a:pt x="48" y="232"/>
                </a:lnTo>
                <a:close/>
              </a:path>
            </a:pathLst>
          </a:custGeom>
          <a:solidFill>
            <a:schemeClr val="bg1"/>
          </a:solidFill>
          <a:ln w="6350" cmpd="sng">
            <a:solidFill>
              <a:srgbClr val="000000"/>
            </a:solidFill>
            <a:round/>
            <a:headEnd/>
            <a:tailEnd/>
          </a:ln>
        </p:spPr>
        <p:txBody>
          <a:bodyPr/>
          <a:lstStyle/>
          <a:p>
            <a:endParaRPr lang="en-US" dirty="0"/>
          </a:p>
        </p:txBody>
      </p:sp>
      <p:sp>
        <p:nvSpPr>
          <p:cNvPr id="36" name="Freeform 35"/>
          <p:cNvSpPr>
            <a:spLocks/>
          </p:cNvSpPr>
          <p:nvPr/>
        </p:nvSpPr>
        <p:spPr bwMode="auto">
          <a:xfrm>
            <a:off x="5564091" y="1782763"/>
            <a:ext cx="992187" cy="460375"/>
          </a:xfrm>
          <a:custGeom>
            <a:avLst/>
            <a:gdLst>
              <a:gd name="T0" fmla="*/ 520 w 552"/>
              <a:gd name="T1" fmla="*/ 232 h 256"/>
              <a:gd name="T2" fmla="*/ 496 w 552"/>
              <a:gd name="T3" fmla="*/ 232 h 256"/>
              <a:gd name="T4" fmla="*/ 496 w 552"/>
              <a:gd name="T5" fmla="*/ 200 h 256"/>
              <a:gd name="T6" fmla="*/ 432 w 552"/>
              <a:gd name="T7" fmla="*/ 216 h 256"/>
              <a:gd name="T8" fmla="*/ 384 w 552"/>
              <a:gd name="T9" fmla="*/ 248 h 256"/>
              <a:gd name="T10" fmla="*/ 368 w 552"/>
              <a:gd name="T11" fmla="*/ 248 h 256"/>
              <a:gd name="T12" fmla="*/ 360 w 552"/>
              <a:gd name="T13" fmla="*/ 240 h 256"/>
              <a:gd name="T14" fmla="*/ 336 w 552"/>
              <a:gd name="T15" fmla="*/ 248 h 256"/>
              <a:gd name="T16" fmla="*/ 320 w 552"/>
              <a:gd name="T17" fmla="*/ 232 h 256"/>
              <a:gd name="T18" fmla="*/ 272 w 552"/>
              <a:gd name="T19" fmla="*/ 216 h 256"/>
              <a:gd name="T20" fmla="*/ 272 w 552"/>
              <a:gd name="T21" fmla="*/ 208 h 256"/>
              <a:gd name="T22" fmla="*/ 256 w 552"/>
              <a:gd name="T23" fmla="*/ 224 h 256"/>
              <a:gd name="T24" fmla="*/ 248 w 552"/>
              <a:gd name="T25" fmla="*/ 200 h 256"/>
              <a:gd name="T26" fmla="*/ 256 w 552"/>
              <a:gd name="T27" fmla="*/ 192 h 256"/>
              <a:gd name="T28" fmla="*/ 256 w 552"/>
              <a:gd name="T29" fmla="*/ 192 h 256"/>
              <a:gd name="T30" fmla="*/ 264 w 552"/>
              <a:gd name="T31" fmla="*/ 192 h 256"/>
              <a:gd name="T32" fmla="*/ 288 w 552"/>
              <a:gd name="T33" fmla="*/ 168 h 256"/>
              <a:gd name="T34" fmla="*/ 296 w 552"/>
              <a:gd name="T35" fmla="*/ 160 h 256"/>
              <a:gd name="T36" fmla="*/ 272 w 552"/>
              <a:gd name="T37" fmla="*/ 152 h 256"/>
              <a:gd name="T38" fmla="*/ 232 w 552"/>
              <a:gd name="T39" fmla="*/ 176 h 256"/>
              <a:gd name="T40" fmla="*/ 192 w 552"/>
              <a:gd name="T41" fmla="*/ 224 h 256"/>
              <a:gd name="T42" fmla="*/ 160 w 552"/>
              <a:gd name="T43" fmla="*/ 232 h 256"/>
              <a:gd name="T44" fmla="*/ 120 w 552"/>
              <a:gd name="T45" fmla="*/ 256 h 256"/>
              <a:gd name="T46" fmla="*/ 88 w 552"/>
              <a:gd name="T47" fmla="*/ 256 h 256"/>
              <a:gd name="T48" fmla="*/ 88 w 552"/>
              <a:gd name="T49" fmla="*/ 248 h 256"/>
              <a:gd name="T50" fmla="*/ 96 w 552"/>
              <a:gd name="T51" fmla="*/ 224 h 256"/>
              <a:gd name="T52" fmla="*/ 56 w 552"/>
              <a:gd name="T53" fmla="*/ 232 h 256"/>
              <a:gd name="T54" fmla="*/ 32 w 552"/>
              <a:gd name="T55" fmla="*/ 240 h 256"/>
              <a:gd name="T56" fmla="*/ 0 w 552"/>
              <a:gd name="T57" fmla="*/ 240 h 256"/>
              <a:gd name="T58" fmla="*/ 72 w 552"/>
              <a:gd name="T59" fmla="*/ 160 h 256"/>
              <a:gd name="T60" fmla="*/ 168 w 552"/>
              <a:gd name="T61" fmla="*/ 104 h 256"/>
              <a:gd name="T62" fmla="*/ 192 w 552"/>
              <a:gd name="T63" fmla="*/ 64 h 256"/>
              <a:gd name="T64" fmla="*/ 216 w 552"/>
              <a:gd name="T65" fmla="*/ 56 h 256"/>
              <a:gd name="T66" fmla="*/ 216 w 552"/>
              <a:gd name="T67" fmla="*/ 72 h 256"/>
              <a:gd name="T68" fmla="*/ 240 w 552"/>
              <a:gd name="T69" fmla="*/ 32 h 256"/>
              <a:gd name="T70" fmla="*/ 240 w 552"/>
              <a:gd name="T71" fmla="*/ 48 h 256"/>
              <a:gd name="T72" fmla="*/ 256 w 552"/>
              <a:gd name="T73" fmla="*/ 32 h 256"/>
              <a:gd name="T74" fmla="*/ 248 w 552"/>
              <a:gd name="T75" fmla="*/ 8 h 256"/>
              <a:gd name="T76" fmla="*/ 280 w 552"/>
              <a:gd name="T77" fmla="*/ 8 h 256"/>
              <a:gd name="T78" fmla="*/ 352 w 552"/>
              <a:gd name="T79" fmla="*/ 8 h 256"/>
              <a:gd name="T80" fmla="*/ 392 w 552"/>
              <a:gd name="T81" fmla="*/ 64 h 256"/>
              <a:gd name="T82" fmla="*/ 472 w 552"/>
              <a:gd name="T83" fmla="*/ 80 h 256"/>
              <a:gd name="T84" fmla="*/ 488 w 552"/>
              <a:gd name="T85" fmla="*/ 80 h 256"/>
              <a:gd name="T86" fmla="*/ 504 w 552"/>
              <a:gd name="T87" fmla="*/ 136 h 256"/>
              <a:gd name="T88" fmla="*/ 504 w 552"/>
              <a:gd name="T89" fmla="*/ 184 h 256"/>
              <a:gd name="T90" fmla="*/ 536 w 552"/>
              <a:gd name="T91" fmla="*/ 184 h 256"/>
              <a:gd name="T92" fmla="*/ 536 w 552"/>
              <a:gd name="T93" fmla="*/ 200 h 256"/>
              <a:gd name="T94" fmla="*/ 536 w 552"/>
              <a:gd name="T95" fmla="*/ 224 h 256"/>
              <a:gd name="T96" fmla="*/ 536 w 552"/>
              <a:gd name="T9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256">
                <a:moveTo>
                  <a:pt x="536" y="232"/>
                </a:moveTo>
                <a:lnTo>
                  <a:pt x="528" y="232"/>
                </a:lnTo>
                <a:lnTo>
                  <a:pt x="520" y="232"/>
                </a:lnTo>
                <a:lnTo>
                  <a:pt x="520" y="232"/>
                </a:lnTo>
                <a:lnTo>
                  <a:pt x="512" y="232"/>
                </a:lnTo>
                <a:lnTo>
                  <a:pt x="512" y="232"/>
                </a:lnTo>
                <a:lnTo>
                  <a:pt x="496" y="232"/>
                </a:lnTo>
                <a:lnTo>
                  <a:pt x="496" y="232"/>
                </a:lnTo>
                <a:lnTo>
                  <a:pt x="496" y="224"/>
                </a:lnTo>
                <a:lnTo>
                  <a:pt x="496" y="208"/>
                </a:lnTo>
                <a:lnTo>
                  <a:pt x="496" y="208"/>
                </a:lnTo>
                <a:lnTo>
                  <a:pt x="496" y="200"/>
                </a:lnTo>
                <a:lnTo>
                  <a:pt x="496" y="200"/>
                </a:lnTo>
                <a:lnTo>
                  <a:pt x="480" y="208"/>
                </a:lnTo>
                <a:lnTo>
                  <a:pt x="464" y="216"/>
                </a:lnTo>
                <a:lnTo>
                  <a:pt x="432" y="216"/>
                </a:lnTo>
                <a:lnTo>
                  <a:pt x="416" y="216"/>
                </a:lnTo>
                <a:lnTo>
                  <a:pt x="416" y="216"/>
                </a:lnTo>
                <a:lnTo>
                  <a:pt x="384" y="248"/>
                </a:lnTo>
                <a:lnTo>
                  <a:pt x="384" y="248"/>
                </a:lnTo>
                <a:lnTo>
                  <a:pt x="384" y="248"/>
                </a:lnTo>
                <a:lnTo>
                  <a:pt x="384" y="248"/>
                </a:lnTo>
                <a:lnTo>
                  <a:pt x="376" y="248"/>
                </a:lnTo>
                <a:lnTo>
                  <a:pt x="368" y="248"/>
                </a:lnTo>
                <a:lnTo>
                  <a:pt x="368" y="248"/>
                </a:lnTo>
                <a:lnTo>
                  <a:pt x="368" y="248"/>
                </a:lnTo>
                <a:lnTo>
                  <a:pt x="368" y="240"/>
                </a:lnTo>
                <a:lnTo>
                  <a:pt x="360" y="240"/>
                </a:lnTo>
                <a:lnTo>
                  <a:pt x="352" y="240"/>
                </a:lnTo>
                <a:lnTo>
                  <a:pt x="352" y="248"/>
                </a:lnTo>
                <a:lnTo>
                  <a:pt x="352" y="248"/>
                </a:lnTo>
                <a:lnTo>
                  <a:pt x="336" y="248"/>
                </a:lnTo>
                <a:lnTo>
                  <a:pt x="336" y="248"/>
                </a:lnTo>
                <a:lnTo>
                  <a:pt x="328" y="240"/>
                </a:lnTo>
                <a:lnTo>
                  <a:pt x="328" y="232"/>
                </a:lnTo>
                <a:lnTo>
                  <a:pt x="320" y="232"/>
                </a:lnTo>
                <a:lnTo>
                  <a:pt x="304" y="208"/>
                </a:lnTo>
                <a:lnTo>
                  <a:pt x="288" y="208"/>
                </a:lnTo>
                <a:lnTo>
                  <a:pt x="272" y="216"/>
                </a:lnTo>
                <a:lnTo>
                  <a:pt x="272" y="216"/>
                </a:lnTo>
                <a:lnTo>
                  <a:pt x="272" y="216"/>
                </a:lnTo>
                <a:lnTo>
                  <a:pt x="272" y="208"/>
                </a:lnTo>
                <a:lnTo>
                  <a:pt x="272" y="208"/>
                </a:lnTo>
                <a:lnTo>
                  <a:pt x="272" y="208"/>
                </a:lnTo>
                <a:lnTo>
                  <a:pt x="264" y="208"/>
                </a:lnTo>
                <a:lnTo>
                  <a:pt x="256" y="224"/>
                </a:lnTo>
                <a:lnTo>
                  <a:pt x="256" y="224"/>
                </a:lnTo>
                <a:lnTo>
                  <a:pt x="256" y="224"/>
                </a:lnTo>
                <a:lnTo>
                  <a:pt x="256" y="200"/>
                </a:lnTo>
                <a:lnTo>
                  <a:pt x="256" y="208"/>
                </a:lnTo>
                <a:lnTo>
                  <a:pt x="248" y="208"/>
                </a:lnTo>
                <a:lnTo>
                  <a:pt x="248" y="200"/>
                </a:lnTo>
                <a:lnTo>
                  <a:pt x="248" y="200"/>
                </a:lnTo>
                <a:lnTo>
                  <a:pt x="248" y="192"/>
                </a:lnTo>
                <a:lnTo>
                  <a:pt x="256" y="192"/>
                </a:lnTo>
                <a:lnTo>
                  <a:pt x="256" y="192"/>
                </a:lnTo>
                <a:lnTo>
                  <a:pt x="256" y="192"/>
                </a:lnTo>
                <a:lnTo>
                  <a:pt x="256" y="192"/>
                </a:lnTo>
                <a:lnTo>
                  <a:pt x="256" y="192"/>
                </a:lnTo>
                <a:lnTo>
                  <a:pt x="256" y="192"/>
                </a:lnTo>
                <a:lnTo>
                  <a:pt x="256" y="200"/>
                </a:lnTo>
                <a:lnTo>
                  <a:pt x="256" y="200"/>
                </a:lnTo>
                <a:lnTo>
                  <a:pt x="256" y="200"/>
                </a:lnTo>
                <a:lnTo>
                  <a:pt x="264" y="192"/>
                </a:lnTo>
                <a:lnTo>
                  <a:pt x="264" y="184"/>
                </a:lnTo>
                <a:lnTo>
                  <a:pt x="272" y="184"/>
                </a:lnTo>
                <a:lnTo>
                  <a:pt x="272" y="184"/>
                </a:lnTo>
                <a:lnTo>
                  <a:pt x="288" y="168"/>
                </a:lnTo>
                <a:lnTo>
                  <a:pt x="288" y="160"/>
                </a:lnTo>
                <a:lnTo>
                  <a:pt x="288" y="160"/>
                </a:lnTo>
                <a:lnTo>
                  <a:pt x="288" y="160"/>
                </a:lnTo>
                <a:lnTo>
                  <a:pt x="296" y="160"/>
                </a:lnTo>
                <a:lnTo>
                  <a:pt x="296" y="160"/>
                </a:lnTo>
                <a:lnTo>
                  <a:pt x="304" y="152"/>
                </a:lnTo>
                <a:lnTo>
                  <a:pt x="296" y="152"/>
                </a:lnTo>
                <a:lnTo>
                  <a:pt x="272" y="152"/>
                </a:lnTo>
                <a:lnTo>
                  <a:pt x="248" y="168"/>
                </a:lnTo>
                <a:lnTo>
                  <a:pt x="240" y="176"/>
                </a:lnTo>
                <a:lnTo>
                  <a:pt x="240" y="176"/>
                </a:lnTo>
                <a:lnTo>
                  <a:pt x="232" y="176"/>
                </a:lnTo>
                <a:lnTo>
                  <a:pt x="216" y="208"/>
                </a:lnTo>
                <a:lnTo>
                  <a:pt x="216" y="208"/>
                </a:lnTo>
                <a:lnTo>
                  <a:pt x="200" y="216"/>
                </a:lnTo>
                <a:lnTo>
                  <a:pt x="192" y="224"/>
                </a:lnTo>
                <a:lnTo>
                  <a:pt x="184" y="224"/>
                </a:lnTo>
                <a:lnTo>
                  <a:pt x="176" y="224"/>
                </a:lnTo>
                <a:lnTo>
                  <a:pt x="160" y="232"/>
                </a:lnTo>
                <a:lnTo>
                  <a:pt x="160" y="232"/>
                </a:lnTo>
                <a:lnTo>
                  <a:pt x="152" y="240"/>
                </a:lnTo>
                <a:lnTo>
                  <a:pt x="128" y="248"/>
                </a:lnTo>
                <a:lnTo>
                  <a:pt x="120" y="256"/>
                </a:lnTo>
                <a:lnTo>
                  <a:pt x="120" y="256"/>
                </a:lnTo>
                <a:lnTo>
                  <a:pt x="104" y="248"/>
                </a:lnTo>
                <a:lnTo>
                  <a:pt x="104" y="248"/>
                </a:lnTo>
                <a:lnTo>
                  <a:pt x="96" y="248"/>
                </a:lnTo>
                <a:lnTo>
                  <a:pt x="88" y="256"/>
                </a:lnTo>
                <a:lnTo>
                  <a:pt x="88" y="256"/>
                </a:lnTo>
                <a:lnTo>
                  <a:pt x="88" y="256"/>
                </a:lnTo>
                <a:lnTo>
                  <a:pt x="88" y="256"/>
                </a:lnTo>
                <a:lnTo>
                  <a:pt x="88" y="248"/>
                </a:lnTo>
                <a:lnTo>
                  <a:pt x="88" y="240"/>
                </a:lnTo>
                <a:lnTo>
                  <a:pt x="88" y="232"/>
                </a:lnTo>
                <a:lnTo>
                  <a:pt x="96" y="224"/>
                </a:lnTo>
                <a:lnTo>
                  <a:pt x="96" y="224"/>
                </a:lnTo>
                <a:lnTo>
                  <a:pt x="88" y="216"/>
                </a:lnTo>
                <a:lnTo>
                  <a:pt x="88" y="216"/>
                </a:lnTo>
                <a:lnTo>
                  <a:pt x="80" y="224"/>
                </a:lnTo>
                <a:lnTo>
                  <a:pt x="56" y="232"/>
                </a:lnTo>
                <a:lnTo>
                  <a:pt x="48" y="240"/>
                </a:lnTo>
                <a:lnTo>
                  <a:pt x="48" y="240"/>
                </a:lnTo>
                <a:lnTo>
                  <a:pt x="40" y="240"/>
                </a:lnTo>
                <a:lnTo>
                  <a:pt x="32" y="240"/>
                </a:lnTo>
                <a:lnTo>
                  <a:pt x="24" y="248"/>
                </a:lnTo>
                <a:lnTo>
                  <a:pt x="16" y="248"/>
                </a:lnTo>
                <a:lnTo>
                  <a:pt x="8" y="248"/>
                </a:lnTo>
                <a:lnTo>
                  <a:pt x="0" y="240"/>
                </a:lnTo>
                <a:lnTo>
                  <a:pt x="0" y="240"/>
                </a:lnTo>
                <a:lnTo>
                  <a:pt x="24" y="216"/>
                </a:lnTo>
                <a:lnTo>
                  <a:pt x="64" y="176"/>
                </a:lnTo>
                <a:lnTo>
                  <a:pt x="72" y="160"/>
                </a:lnTo>
                <a:lnTo>
                  <a:pt x="104" y="136"/>
                </a:lnTo>
                <a:lnTo>
                  <a:pt x="136" y="136"/>
                </a:lnTo>
                <a:lnTo>
                  <a:pt x="160" y="120"/>
                </a:lnTo>
                <a:lnTo>
                  <a:pt x="168" y="104"/>
                </a:lnTo>
                <a:lnTo>
                  <a:pt x="176" y="104"/>
                </a:lnTo>
                <a:lnTo>
                  <a:pt x="184" y="96"/>
                </a:lnTo>
                <a:lnTo>
                  <a:pt x="192" y="72"/>
                </a:lnTo>
                <a:lnTo>
                  <a:pt x="192" y="64"/>
                </a:lnTo>
                <a:lnTo>
                  <a:pt x="192" y="64"/>
                </a:lnTo>
                <a:lnTo>
                  <a:pt x="192" y="64"/>
                </a:lnTo>
                <a:lnTo>
                  <a:pt x="200" y="56"/>
                </a:lnTo>
                <a:lnTo>
                  <a:pt x="216" y="56"/>
                </a:lnTo>
                <a:lnTo>
                  <a:pt x="224" y="48"/>
                </a:lnTo>
                <a:lnTo>
                  <a:pt x="224" y="48"/>
                </a:lnTo>
                <a:lnTo>
                  <a:pt x="216" y="56"/>
                </a:lnTo>
                <a:lnTo>
                  <a:pt x="216" y="72"/>
                </a:lnTo>
                <a:lnTo>
                  <a:pt x="216" y="72"/>
                </a:lnTo>
                <a:lnTo>
                  <a:pt x="224" y="72"/>
                </a:lnTo>
                <a:lnTo>
                  <a:pt x="232" y="40"/>
                </a:lnTo>
                <a:lnTo>
                  <a:pt x="240" y="32"/>
                </a:lnTo>
                <a:lnTo>
                  <a:pt x="240" y="24"/>
                </a:lnTo>
                <a:lnTo>
                  <a:pt x="240" y="24"/>
                </a:lnTo>
                <a:lnTo>
                  <a:pt x="248" y="32"/>
                </a:lnTo>
                <a:lnTo>
                  <a:pt x="240" y="48"/>
                </a:lnTo>
                <a:lnTo>
                  <a:pt x="240" y="56"/>
                </a:lnTo>
                <a:lnTo>
                  <a:pt x="240" y="56"/>
                </a:lnTo>
                <a:lnTo>
                  <a:pt x="248" y="48"/>
                </a:lnTo>
                <a:lnTo>
                  <a:pt x="256" y="32"/>
                </a:lnTo>
                <a:lnTo>
                  <a:pt x="264" y="32"/>
                </a:lnTo>
                <a:lnTo>
                  <a:pt x="264" y="32"/>
                </a:lnTo>
                <a:lnTo>
                  <a:pt x="248" y="8"/>
                </a:lnTo>
                <a:lnTo>
                  <a:pt x="248" y="8"/>
                </a:lnTo>
                <a:lnTo>
                  <a:pt x="256" y="0"/>
                </a:lnTo>
                <a:lnTo>
                  <a:pt x="264" y="0"/>
                </a:lnTo>
                <a:lnTo>
                  <a:pt x="264" y="0"/>
                </a:lnTo>
                <a:lnTo>
                  <a:pt x="280" y="8"/>
                </a:lnTo>
                <a:lnTo>
                  <a:pt x="312" y="16"/>
                </a:lnTo>
                <a:lnTo>
                  <a:pt x="336" y="16"/>
                </a:lnTo>
                <a:lnTo>
                  <a:pt x="352" y="16"/>
                </a:lnTo>
                <a:lnTo>
                  <a:pt x="352" y="8"/>
                </a:lnTo>
                <a:lnTo>
                  <a:pt x="368" y="16"/>
                </a:lnTo>
                <a:lnTo>
                  <a:pt x="376" y="16"/>
                </a:lnTo>
                <a:lnTo>
                  <a:pt x="384" y="24"/>
                </a:lnTo>
                <a:lnTo>
                  <a:pt x="392" y="64"/>
                </a:lnTo>
                <a:lnTo>
                  <a:pt x="424" y="88"/>
                </a:lnTo>
                <a:lnTo>
                  <a:pt x="448" y="88"/>
                </a:lnTo>
                <a:lnTo>
                  <a:pt x="456" y="88"/>
                </a:lnTo>
                <a:lnTo>
                  <a:pt x="472" y="80"/>
                </a:lnTo>
                <a:lnTo>
                  <a:pt x="480" y="80"/>
                </a:lnTo>
                <a:lnTo>
                  <a:pt x="488" y="80"/>
                </a:lnTo>
                <a:lnTo>
                  <a:pt x="488" y="80"/>
                </a:lnTo>
                <a:lnTo>
                  <a:pt x="488" y="80"/>
                </a:lnTo>
                <a:lnTo>
                  <a:pt x="488" y="104"/>
                </a:lnTo>
                <a:lnTo>
                  <a:pt x="488" y="120"/>
                </a:lnTo>
                <a:lnTo>
                  <a:pt x="488" y="128"/>
                </a:lnTo>
                <a:lnTo>
                  <a:pt x="504" y="136"/>
                </a:lnTo>
                <a:lnTo>
                  <a:pt x="512" y="144"/>
                </a:lnTo>
                <a:lnTo>
                  <a:pt x="512" y="152"/>
                </a:lnTo>
                <a:lnTo>
                  <a:pt x="504" y="168"/>
                </a:lnTo>
                <a:lnTo>
                  <a:pt x="504" y="184"/>
                </a:lnTo>
                <a:lnTo>
                  <a:pt x="520" y="184"/>
                </a:lnTo>
                <a:lnTo>
                  <a:pt x="520" y="184"/>
                </a:lnTo>
                <a:lnTo>
                  <a:pt x="528" y="184"/>
                </a:lnTo>
                <a:lnTo>
                  <a:pt x="536" y="184"/>
                </a:lnTo>
                <a:lnTo>
                  <a:pt x="536" y="184"/>
                </a:lnTo>
                <a:lnTo>
                  <a:pt x="528" y="192"/>
                </a:lnTo>
                <a:lnTo>
                  <a:pt x="528" y="192"/>
                </a:lnTo>
                <a:lnTo>
                  <a:pt x="536" y="200"/>
                </a:lnTo>
                <a:lnTo>
                  <a:pt x="536" y="208"/>
                </a:lnTo>
                <a:lnTo>
                  <a:pt x="528" y="216"/>
                </a:lnTo>
                <a:lnTo>
                  <a:pt x="528" y="224"/>
                </a:lnTo>
                <a:lnTo>
                  <a:pt x="536" y="224"/>
                </a:lnTo>
                <a:lnTo>
                  <a:pt x="552" y="216"/>
                </a:lnTo>
                <a:lnTo>
                  <a:pt x="552" y="216"/>
                </a:lnTo>
                <a:lnTo>
                  <a:pt x="552" y="216"/>
                </a:lnTo>
                <a:lnTo>
                  <a:pt x="536" y="232"/>
                </a:lnTo>
                <a:close/>
              </a:path>
            </a:pathLst>
          </a:custGeom>
          <a:solidFill>
            <a:srgbClr val="0070C0"/>
          </a:solidFill>
          <a:ln w="6350" cmpd="sng">
            <a:solidFill>
              <a:srgbClr val="000000"/>
            </a:solidFill>
            <a:round/>
            <a:headEnd/>
            <a:tailEnd/>
          </a:ln>
        </p:spPr>
        <p:txBody>
          <a:bodyPr/>
          <a:lstStyle/>
          <a:p>
            <a:endParaRPr lang="en-US" dirty="0"/>
          </a:p>
        </p:txBody>
      </p:sp>
      <p:sp>
        <p:nvSpPr>
          <p:cNvPr id="37" name="Freeform 36"/>
          <p:cNvSpPr>
            <a:spLocks/>
          </p:cNvSpPr>
          <p:nvPr/>
        </p:nvSpPr>
        <p:spPr bwMode="auto">
          <a:xfrm>
            <a:off x="6110191" y="2276475"/>
            <a:ext cx="390525" cy="849313"/>
          </a:xfrm>
          <a:custGeom>
            <a:avLst/>
            <a:gdLst>
              <a:gd name="T0" fmla="*/ 216 w 216"/>
              <a:gd name="T1" fmla="*/ 32 h 472"/>
              <a:gd name="T2" fmla="*/ 208 w 216"/>
              <a:gd name="T3" fmla="*/ 40 h 472"/>
              <a:gd name="T4" fmla="*/ 200 w 216"/>
              <a:gd name="T5" fmla="*/ 56 h 472"/>
              <a:gd name="T6" fmla="*/ 208 w 216"/>
              <a:gd name="T7" fmla="*/ 64 h 472"/>
              <a:gd name="T8" fmla="*/ 200 w 216"/>
              <a:gd name="T9" fmla="*/ 72 h 472"/>
              <a:gd name="T10" fmla="*/ 184 w 216"/>
              <a:gd name="T11" fmla="*/ 120 h 472"/>
              <a:gd name="T12" fmla="*/ 176 w 216"/>
              <a:gd name="T13" fmla="*/ 136 h 472"/>
              <a:gd name="T14" fmla="*/ 168 w 216"/>
              <a:gd name="T15" fmla="*/ 136 h 472"/>
              <a:gd name="T16" fmla="*/ 168 w 216"/>
              <a:gd name="T17" fmla="*/ 104 h 472"/>
              <a:gd name="T18" fmla="*/ 168 w 216"/>
              <a:gd name="T19" fmla="*/ 96 h 472"/>
              <a:gd name="T20" fmla="*/ 152 w 216"/>
              <a:gd name="T21" fmla="*/ 120 h 472"/>
              <a:gd name="T22" fmla="*/ 144 w 216"/>
              <a:gd name="T23" fmla="*/ 120 h 472"/>
              <a:gd name="T24" fmla="*/ 136 w 216"/>
              <a:gd name="T25" fmla="*/ 128 h 472"/>
              <a:gd name="T26" fmla="*/ 128 w 216"/>
              <a:gd name="T27" fmla="*/ 144 h 472"/>
              <a:gd name="T28" fmla="*/ 128 w 216"/>
              <a:gd name="T29" fmla="*/ 160 h 472"/>
              <a:gd name="T30" fmla="*/ 112 w 216"/>
              <a:gd name="T31" fmla="*/ 216 h 472"/>
              <a:gd name="T32" fmla="*/ 120 w 216"/>
              <a:gd name="T33" fmla="*/ 240 h 472"/>
              <a:gd name="T34" fmla="*/ 112 w 216"/>
              <a:gd name="T35" fmla="*/ 256 h 472"/>
              <a:gd name="T36" fmla="*/ 152 w 216"/>
              <a:gd name="T37" fmla="*/ 328 h 472"/>
              <a:gd name="T38" fmla="*/ 136 w 216"/>
              <a:gd name="T39" fmla="*/ 408 h 472"/>
              <a:gd name="T40" fmla="*/ 128 w 216"/>
              <a:gd name="T41" fmla="*/ 432 h 472"/>
              <a:gd name="T42" fmla="*/ 80 w 216"/>
              <a:gd name="T43" fmla="*/ 472 h 472"/>
              <a:gd name="T44" fmla="*/ 64 w 216"/>
              <a:gd name="T45" fmla="*/ 456 h 472"/>
              <a:gd name="T46" fmla="*/ 48 w 216"/>
              <a:gd name="T47" fmla="*/ 440 h 472"/>
              <a:gd name="T48" fmla="*/ 48 w 216"/>
              <a:gd name="T49" fmla="*/ 424 h 472"/>
              <a:gd name="T50" fmla="*/ 32 w 216"/>
              <a:gd name="T51" fmla="*/ 392 h 472"/>
              <a:gd name="T52" fmla="*/ 32 w 216"/>
              <a:gd name="T53" fmla="*/ 360 h 472"/>
              <a:gd name="T54" fmla="*/ 24 w 216"/>
              <a:gd name="T55" fmla="*/ 344 h 472"/>
              <a:gd name="T56" fmla="*/ 32 w 216"/>
              <a:gd name="T57" fmla="*/ 272 h 472"/>
              <a:gd name="T58" fmla="*/ 32 w 216"/>
              <a:gd name="T59" fmla="*/ 248 h 472"/>
              <a:gd name="T60" fmla="*/ 40 w 216"/>
              <a:gd name="T61" fmla="*/ 208 h 472"/>
              <a:gd name="T62" fmla="*/ 40 w 216"/>
              <a:gd name="T63" fmla="*/ 176 h 472"/>
              <a:gd name="T64" fmla="*/ 56 w 216"/>
              <a:gd name="T65" fmla="*/ 136 h 472"/>
              <a:gd name="T66" fmla="*/ 64 w 216"/>
              <a:gd name="T67" fmla="*/ 112 h 472"/>
              <a:gd name="T68" fmla="*/ 64 w 216"/>
              <a:gd name="T69" fmla="*/ 96 h 472"/>
              <a:gd name="T70" fmla="*/ 64 w 216"/>
              <a:gd name="T71" fmla="*/ 96 h 472"/>
              <a:gd name="T72" fmla="*/ 40 w 216"/>
              <a:gd name="T73" fmla="*/ 136 h 472"/>
              <a:gd name="T74" fmla="*/ 24 w 216"/>
              <a:gd name="T75" fmla="*/ 136 h 472"/>
              <a:gd name="T76" fmla="*/ 8 w 216"/>
              <a:gd name="T77" fmla="*/ 176 h 472"/>
              <a:gd name="T78" fmla="*/ 0 w 216"/>
              <a:gd name="T79" fmla="*/ 160 h 472"/>
              <a:gd name="T80" fmla="*/ 8 w 216"/>
              <a:gd name="T81" fmla="*/ 136 h 472"/>
              <a:gd name="T82" fmla="*/ 24 w 216"/>
              <a:gd name="T83" fmla="*/ 120 h 472"/>
              <a:gd name="T84" fmla="*/ 32 w 216"/>
              <a:gd name="T85" fmla="*/ 104 h 472"/>
              <a:gd name="T86" fmla="*/ 32 w 216"/>
              <a:gd name="T87" fmla="*/ 104 h 472"/>
              <a:gd name="T88" fmla="*/ 56 w 216"/>
              <a:gd name="T89" fmla="*/ 56 h 472"/>
              <a:gd name="T90" fmla="*/ 64 w 216"/>
              <a:gd name="T91" fmla="*/ 32 h 472"/>
              <a:gd name="T92" fmla="*/ 64 w 216"/>
              <a:gd name="T93" fmla="*/ 48 h 472"/>
              <a:gd name="T94" fmla="*/ 80 w 216"/>
              <a:gd name="T95" fmla="*/ 40 h 472"/>
              <a:gd name="T96" fmla="*/ 80 w 216"/>
              <a:gd name="T97" fmla="*/ 40 h 472"/>
              <a:gd name="T98" fmla="*/ 88 w 216"/>
              <a:gd name="T99" fmla="*/ 32 h 472"/>
              <a:gd name="T100" fmla="*/ 88 w 216"/>
              <a:gd name="T101" fmla="*/ 40 h 472"/>
              <a:gd name="T102" fmla="*/ 88 w 216"/>
              <a:gd name="T103" fmla="*/ 56 h 472"/>
              <a:gd name="T104" fmla="*/ 104 w 216"/>
              <a:gd name="T105" fmla="*/ 40 h 472"/>
              <a:gd name="T106" fmla="*/ 104 w 216"/>
              <a:gd name="T107" fmla="*/ 32 h 472"/>
              <a:gd name="T108" fmla="*/ 120 w 216"/>
              <a:gd name="T109" fmla="*/ 16 h 472"/>
              <a:gd name="T110" fmla="*/ 136 w 216"/>
              <a:gd name="T111" fmla="*/ 16 h 472"/>
              <a:gd name="T112" fmla="*/ 152 w 216"/>
              <a:gd name="T113" fmla="*/ 16 h 472"/>
              <a:gd name="T114" fmla="*/ 192 w 216"/>
              <a:gd name="T115" fmla="*/ 0 h 472"/>
              <a:gd name="T116" fmla="*/ 208 w 216"/>
              <a:gd name="T117" fmla="*/ 1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6" h="472">
                <a:moveTo>
                  <a:pt x="216" y="24"/>
                </a:moveTo>
                <a:lnTo>
                  <a:pt x="216" y="32"/>
                </a:lnTo>
                <a:lnTo>
                  <a:pt x="216" y="32"/>
                </a:lnTo>
                <a:lnTo>
                  <a:pt x="208" y="32"/>
                </a:lnTo>
                <a:lnTo>
                  <a:pt x="208" y="32"/>
                </a:lnTo>
                <a:lnTo>
                  <a:pt x="208" y="40"/>
                </a:lnTo>
                <a:lnTo>
                  <a:pt x="208" y="40"/>
                </a:lnTo>
                <a:lnTo>
                  <a:pt x="200" y="40"/>
                </a:lnTo>
                <a:lnTo>
                  <a:pt x="200" y="56"/>
                </a:lnTo>
                <a:lnTo>
                  <a:pt x="200" y="56"/>
                </a:lnTo>
                <a:lnTo>
                  <a:pt x="208" y="64"/>
                </a:lnTo>
                <a:lnTo>
                  <a:pt x="208" y="64"/>
                </a:lnTo>
                <a:lnTo>
                  <a:pt x="208" y="72"/>
                </a:lnTo>
                <a:lnTo>
                  <a:pt x="208" y="72"/>
                </a:lnTo>
                <a:lnTo>
                  <a:pt x="200" y="72"/>
                </a:lnTo>
                <a:lnTo>
                  <a:pt x="184" y="80"/>
                </a:lnTo>
                <a:lnTo>
                  <a:pt x="184" y="96"/>
                </a:lnTo>
                <a:lnTo>
                  <a:pt x="184" y="120"/>
                </a:lnTo>
                <a:lnTo>
                  <a:pt x="184" y="128"/>
                </a:lnTo>
                <a:lnTo>
                  <a:pt x="176" y="136"/>
                </a:lnTo>
                <a:lnTo>
                  <a:pt x="176" y="136"/>
                </a:lnTo>
                <a:lnTo>
                  <a:pt x="168" y="136"/>
                </a:lnTo>
                <a:lnTo>
                  <a:pt x="168" y="136"/>
                </a:lnTo>
                <a:lnTo>
                  <a:pt x="168" y="136"/>
                </a:lnTo>
                <a:lnTo>
                  <a:pt x="168" y="128"/>
                </a:lnTo>
                <a:lnTo>
                  <a:pt x="168" y="104"/>
                </a:lnTo>
                <a:lnTo>
                  <a:pt x="168" y="104"/>
                </a:lnTo>
                <a:lnTo>
                  <a:pt x="168" y="104"/>
                </a:lnTo>
                <a:lnTo>
                  <a:pt x="168" y="96"/>
                </a:lnTo>
                <a:lnTo>
                  <a:pt x="168" y="96"/>
                </a:lnTo>
                <a:lnTo>
                  <a:pt x="160" y="104"/>
                </a:lnTo>
                <a:lnTo>
                  <a:pt x="152" y="120"/>
                </a:lnTo>
                <a:lnTo>
                  <a:pt x="152" y="120"/>
                </a:lnTo>
                <a:lnTo>
                  <a:pt x="152" y="120"/>
                </a:lnTo>
                <a:lnTo>
                  <a:pt x="144" y="120"/>
                </a:lnTo>
                <a:lnTo>
                  <a:pt x="144" y="120"/>
                </a:lnTo>
                <a:lnTo>
                  <a:pt x="144" y="120"/>
                </a:lnTo>
                <a:lnTo>
                  <a:pt x="136" y="128"/>
                </a:lnTo>
                <a:lnTo>
                  <a:pt x="136" y="128"/>
                </a:lnTo>
                <a:lnTo>
                  <a:pt x="136" y="128"/>
                </a:lnTo>
                <a:lnTo>
                  <a:pt x="136" y="144"/>
                </a:lnTo>
                <a:lnTo>
                  <a:pt x="128" y="144"/>
                </a:lnTo>
                <a:lnTo>
                  <a:pt x="128" y="152"/>
                </a:lnTo>
                <a:lnTo>
                  <a:pt x="128" y="160"/>
                </a:lnTo>
                <a:lnTo>
                  <a:pt x="128" y="160"/>
                </a:lnTo>
                <a:lnTo>
                  <a:pt x="128" y="176"/>
                </a:lnTo>
                <a:lnTo>
                  <a:pt x="120" y="208"/>
                </a:lnTo>
                <a:lnTo>
                  <a:pt x="112" y="216"/>
                </a:lnTo>
                <a:lnTo>
                  <a:pt x="112" y="216"/>
                </a:lnTo>
                <a:lnTo>
                  <a:pt x="120" y="232"/>
                </a:lnTo>
                <a:lnTo>
                  <a:pt x="120" y="240"/>
                </a:lnTo>
                <a:lnTo>
                  <a:pt x="120" y="248"/>
                </a:lnTo>
                <a:lnTo>
                  <a:pt x="112" y="248"/>
                </a:lnTo>
                <a:lnTo>
                  <a:pt x="112" y="256"/>
                </a:lnTo>
                <a:lnTo>
                  <a:pt x="128" y="296"/>
                </a:lnTo>
                <a:lnTo>
                  <a:pt x="144" y="304"/>
                </a:lnTo>
                <a:lnTo>
                  <a:pt x="152" y="328"/>
                </a:lnTo>
                <a:lnTo>
                  <a:pt x="152" y="368"/>
                </a:lnTo>
                <a:lnTo>
                  <a:pt x="144" y="392"/>
                </a:lnTo>
                <a:lnTo>
                  <a:pt x="136" y="408"/>
                </a:lnTo>
                <a:lnTo>
                  <a:pt x="128" y="424"/>
                </a:lnTo>
                <a:lnTo>
                  <a:pt x="128" y="432"/>
                </a:lnTo>
                <a:lnTo>
                  <a:pt x="128" y="432"/>
                </a:lnTo>
                <a:lnTo>
                  <a:pt x="120" y="448"/>
                </a:lnTo>
                <a:lnTo>
                  <a:pt x="104" y="456"/>
                </a:lnTo>
                <a:lnTo>
                  <a:pt x="80" y="472"/>
                </a:lnTo>
                <a:lnTo>
                  <a:pt x="72" y="472"/>
                </a:lnTo>
                <a:lnTo>
                  <a:pt x="64" y="464"/>
                </a:lnTo>
                <a:lnTo>
                  <a:pt x="64" y="456"/>
                </a:lnTo>
                <a:lnTo>
                  <a:pt x="64" y="456"/>
                </a:lnTo>
                <a:lnTo>
                  <a:pt x="56" y="456"/>
                </a:lnTo>
                <a:lnTo>
                  <a:pt x="48" y="440"/>
                </a:lnTo>
                <a:lnTo>
                  <a:pt x="48" y="432"/>
                </a:lnTo>
                <a:lnTo>
                  <a:pt x="48" y="424"/>
                </a:lnTo>
                <a:lnTo>
                  <a:pt x="48" y="424"/>
                </a:lnTo>
                <a:lnTo>
                  <a:pt x="32" y="416"/>
                </a:lnTo>
                <a:lnTo>
                  <a:pt x="32" y="400"/>
                </a:lnTo>
                <a:lnTo>
                  <a:pt x="32" y="392"/>
                </a:lnTo>
                <a:lnTo>
                  <a:pt x="32" y="384"/>
                </a:lnTo>
                <a:lnTo>
                  <a:pt x="32" y="376"/>
                </a:lnTo>
                <a:lnTo>
                  <a:pt x="32" y="360"/>
                </a:lnTo>
                <a:lnTo>
                  <a:pt x="32" y="352"/>
                </a:lnTo>
                <a:lnTo>
                  <a:pt x="32" y="352"/>
                </a:lnTo>
                <a:lnTo>
                  <a:pt x="24" y="344"/>
                </a:lnTo>
                <a:lnTo>
                  <a:pt x="24" y="328"/>
                </a:lnTo>
                <a:lnTo>
                  <a:pt x="24" y="288"/>
                </a:lnTo>
                <a:lnTo>
                  <a:pt x="32" y="272"/>
                </a:lnTo>
                <a:lnTo>
                  <a:pt x="32" y="264"/>
                </a:lnTo>
                <a:lnTo>
                  <a:pt x="32" y="264"/>
                </a:lnTo>
                <a:lnTo>
                  <a:pt x="32" y="248"/>
                </a:lnTo>
                <a:lnTo>
                  <a:pt x="24" y="232"/>
                </a:lnTo>
                <a:lnTo>
                  <a:pt x="32" y="216"/>
                </a:lnTo>
                <a:lnTo>
                  <a:pt x="40" y="208"/>
                </a:lnTo>
                <a:lnTo>
                  <a:pt x="40" y="208"/>
                </a:lnTo>
                <a:lnTo>
                  <a:pt x="40" y="200"/>
                </a:lnTo>
                <a:lnTo>
                  <a:pt x="40" y="176"/>
                </a:lnTo>
                <a:lnTo>
                  <a:pt x="48" y="152"/>
                </a:lnTo>
                <a:lnTo>
                  <a:pt x="56" y="136"/>
                </a:lnTo>
                <a:lnTo>
                  <a:pt x="56" y="136"/>
                </a:lnTo>
                <a:lnTo>
                  <a:pt x="56" y="128"/>
                </a:lnTo>
                <a:lnTo>
                  <a:pt x="64" y="120"/>
                </a:lnTo>
                <a:lnTo>
                  <a:pt x="64" y="112"/>
                </a:lnTo>
                <a:lnTo>
                  <a:pt x="64" y="104"/>
                </a:lnTo>
                <a:lnTo>
                  <a:pt x="64" y="104"/>
                </a:lnTo>
                <a:lnTo>
                  <a:pt x="64" y="96"/>
                </a:lnTo>
                <a:lnTo>
                  <a:pt x="64" y="96"/>
                </a:lnTo>
                <a:lnTo>
                  <a:pt x="64" y="96"/>
                </a:lnTo>
                <a:lnTo>
                  <a:pt x="64" y="96"/>
                </a:lnTo>
                <a:lnTo>
                  <a:pt x="48" y="104"/>
                </a:lnTo>
                <a:lnTo>
                  <a:pt x="40" y="120"/>
                </a:lnTo>
                <a:lnTo>
                  <a:pt x="40" y="136"/>
                </a:lnTo>
                <a:lnTo>
                  <a:pt x="48" y="136"/>
                </a:lnTo>
                <a:lnTo>
                  <a:pt x="40" y="136"/>
                </a:lnTo>
                <a:lnTo>
                  <a:pt x="24" y="136"/>
                </a:lnTo>
                <a:lnTo>
                  <a:pt x="24" y="152"/>
                </a:lnTo>
                <a:lnTo>
                  <a:pt x="16" y="168"/>
                </a:lnTo>
                <a:lnTo>
                  <a:pt x="8" y="176"/>
                </a:lnTo>
                <a:lnTo>
                  <a:pt x="0" y="176"/>
                </a:lnTo>
                <a:lnTo>
                  <a:pt x="0" y="176"/>
                </a:lnTo>
                <a:lnTo>
                  <a:pt x="0" y="160"/>
                </a:lnTo>
                <a:lnTo>
                  <a:pt x="8" y="152"/>
                </a:lnTo>
                <a:lnTo>
                  <a:pt x="8" y="144"/>
                </a:lnTo>
                <a:lnTo>
                  <a:pt x="8" y="136"/>
                </a:lnTo>
                <a:lnTo>
                  <a:pt x="16" y="128"/>
                </a:lnTo>
                <a:lnTo>
                  <a:pt x="24" y="120"/>
                </a:lnTo>
                <a:lnTo>
                  <a:pt x="24" y="120"/>
                </a:lnTo>
                <a:lnTo>
                  <a:pt x="24" y="120"/>
                </a:lnTo>
                <a:lnTo>
                  <a:pt x="32" y="104"/>
                </a:lnTo>
                <a:lnTo>
                  <a:pt x="32" y="104"/>
                </a:lnTo>
                <a:lnTo>
                  <a:pt x="32" y="104"/>
                </a:lnTo>
                <a:lnTo>
                  <a:pt x="32" y="104"/>
                </a:lnTo>
                <a:lnTo>
                  <a:pt x="32" y="104"/>
                </a:lnTo>
                <a:lnTo>
                  <a:pt x="48" y="72"/>
                </a:lnTo>
                <a:lnTo>
                  <a:pt x="56" y="56"/>
                </a:lnTo>
                <a:lnTo>
                  <a:pt x="56" y="56"/>
                </a:lnTo>
                <a:lnTo>
                  <a:pt x="56" y="32"/>
                </a:lnTo>
                <a:lnTo>
                  <a:pt x="64" y="32"/>
                </a:lnTo>
                <a:lnTo>
                  <a:pt x="64" y="32"/>
                </a:lnTo>
                <a:lnTo>
                  <a:pt x="64" y="32"/>
                </a:lnTo>
                <a:lnTo>
                  <a:pt x="64" y="40"/>
                </a:lnTo>
                <a:lnTo>
                  <a:pt x="64" y="48"/>
                </a:lnTo>
                <a:lnTo>
                  <a:pt x="64" y="56"/>
                </a:lnTo>
                <a:lnTo>
                  <a:pt x="64" y="56"/>
                </a:lnTo>
                <a:lnTo>
                  <a:pt x="80" y="40"/>
                </a:lnTo>
                <a:lnTo>
                  <a:pt x="80" y="40"/>
                </a:lnTo>
                <a:lnTo>
                  <a:pt x="80" y="40"/>
                </a:lnTo>
                <a:lnTo>
                  <a:pt x="80" y="40"/>
                </a:lnTo>
                <a:lnTo>
                  <a:pt x="88" y="32"/>
                </a:lnTo>
                <a:lnTo>
                  <a:pt x="88" y="32"/>
                </a:lnTo>
                <a:lnTo>
                  <a:pt x="88" y="32"/>
                </a:lnTo>
                <a:lnTo>
                  <a:pt x="96" y="32"/>
                </a:lnTo>
                <a:lnTo>
                  <a:pt x="96" y="32"/>
                </a:lnTo>
                <a:lnTo>
                  <a:pt x="88" y="40"/>
                </a:lnTo>
                <a:lnTo>
                  <a:pt x="88" y="48"/>
                </a:lnTo>
                <a:lnTo>
                  <a:pt x="88" y="56"/>
                </a:lnTo>
                <a:lnTo>
                  <a:pt x="88" y="56"/>
                </a:lnTo>
                <a:lnTo>
                  <a:pt x="88" y="56"/>
                </a:lnTo>
                <a:lnTo>
                  <a:pt x="96" y="48"/>
                </a:lnTo>
                <a:lnTo>
                  <a:pt x="104" y="40"/>
                </a:lnTo>
                <a:lnTo>
                  <a:pt x="112" y="32"/>
                </a:lnTo>
                <a:lnTo>
                  <a:pt x="112" y="32"/>
                </a:lnTo>
                <a:lnTo>
                  <a:pt x="104" y="32"/>
                </a:lnTo>
                <a:lnTo>
                  <a:pt x="104" y="24"/>
                </a:lnTo>
                <a:lnTo>
                  <a:pt x="112" y="16"/>
                </a:lnTo>
                <a:lnTo>
                  <a:pt x="120" y="16"/>
                </a:lnTo>
                <a:lnTo>
                  <a:pt x="136" y="16"/>
                </a:lnTo>
                <a:lnTo>
                  <a:pt x="136" y="16"/>
                </a:lnTo>
                <a:lnTo>
                  <a:pt x="136" y="16"/>
                </a:lnTo>
                <a:lnTo>
                  <a:pt x="136" y="16"/>
                </a:lnTo>
                <a:lnTo>
                  <a:pt x="152" y="16"/>
                </a:lnTo>
                <a:lnTo>
                  <a:pt x="152" y="16"/>
                </a:lnTo>
                <a:lnTo>
                  <a:pt x="160" y="0"/>
                </a:lnTo>
                <a:lnTo>
                  <a:pt x="160" y="0"/>
                </a:lnTo>
                <a:lnTo>
                  <a:pt x="192" y="0"/>
                </a:lnTo>
                <a:lnTo>
                  <a:pt x="192" y="0"/>
                </a:lnTo>
                <a:lnTo>
                  <a:pt x="200" y="8"/>
                </a:lnTo>
                <a:lnTo>
                  <a:pt x="208" y="16"/>
                </a:lnTo>
                <a:lnTo>
                  <a:pt x="216" y="24"/>
                </a:lnTo>
                <a:close/>
              </a:path>
            </a:pathLst>
          </a:custGeom>
          <a:solidFill>
            <a:srgbClr val="0070C0"/>
          </a:solidFill>
          <a:ln w="6350" cmpd="sng">
            <a:solidFill>
              <a:srgbClr val="000000"/>
            </a:solidFill>
            <a:round/>
            <a:headEnd/>
            <a:tailEnd/>
          </a:ln>
        </p:spPr>
        <p:txBody>
          <a:bodyPr/>
          <a:lstStyle/>
          <a:p>
            <a:endParaRPr lang="en-US" dirty="0"/>
          </a:p>
        </p:txBody>
      </p:sp>
      <p:sp>
        <p:nvSpPr>
          <p:cNvPr id="38" name="Freeform 37"/>
          <p:cNvSpPr>
            <a:spLocks/>
          </p:cNvSpPr>
          <p:nvPr/>
        </p:nvSpPr>
        <p:spPr bwMode="auto">
          <a:xfrm>
            <a:off x="6764241" y="2387600"/>
            <a:ext cx="906462" cy="690563"/>
          </a:xfrm>
          <a:custGeom>
            <a:avLst/>
            <a:gdLst>
              <a:gd name="T0" fmla="*/ 56 w 504"/>
              <a:gd name="T1" fmla="*/ 272 h 384"/>
              <a:gd name="T2" fmla="*/ 48 w 504"/>
              <a:gd name="T3" fmla="*/ 296 h 384"/>
              <a:gd name="T4" fmla="*/ 24 w 504"/>
              <a:gd name="T5" fmla="*/ 320 h 384"/>
              <a:gd name="T6" fmla="*/ 32 w 504"/>
              <a:gd name="T7" fmla="*/ 328 h 384"/>
              <a:gd name="T8" fmla="*/ 48 w 504"/>
              <a:gd name="T9" fmla="*/ 328 h 384"/>
              <a:gd name="T10" fmla="*/ 72 w 504"/>
              <a:gd name="T11" fmla="*/ 328 h 384"/>
              <a:gd name="T12" fmla="*/ 112 w 504"/>
              <a:gd name="T13" fmla="*/ 288 h 384"/>
              <a:gd name="T14" fmla="*/ 152 w 504"/>
              <a:gd name="T15" fmla="*/ 240 h 384"/>
              <a:gd name="T16" fmla="*/ 200 w 504"/>
              <a:gd name="T17" fmla="*/ 248 h 384"/>
              <a:gd name="T18" fmla="*/ 216 w 504"/>
              <a:gd name="T19" fmla="*/ 232 h 384"/>
              <a:gd name="T20" fmla="*/ 256 w 504"/>
              <a:gd name="T21" fmla="*/ 208 h 384"/>
              <a:gd name="T22" fmla="*/ 312 w 504"/>
              <a:gd name="T23" fmla="*/ 192 h 384"/>
              <a:gd name="T24" fmla="*/ 296 w 504"/>
              <a:gd name="T25" fmla="*/ 160 h 384"/>
              <a:gd name="T26" fmla="*/ 288 w 504"/>
              <a:gd name="T27" fmla="*/ 168 h 384"/>
              <a:gd name="T28" fmla="*/ 248 w 504"/>
              <a:gd name="T29" fmla="*/ 160 h 384"/>
              <a:gd name="T30" fmla="*/ 264 w 504"/>
              <a:gd name="T31" fmla="*/ 128 h 384"/>
              <a:gd name="T32" fmla="*/ 320 w 504"/>
              <a:gd name="T33" fmla="*/ 88 h 384"/>
              <a:gd name="T34" fmla="*/ 400 w 504"/>
              <a:gd name="T35" fmla="*/ 64 h 384"/>
              <a:gd name="T36" fmla="*/ 416 w 504"/>
              <a:gd name="T37" fmla="*/ 64 h 384"/>
              <a:gd name="T38" fmla="*/ 432 w 504"/>
              <a:gd name="T39" fmla="*/ 72 h 384"/>
              <a:gd name="T40" fmla="*/ 440 w 504"/>
              <a:gd name="T41" fmla="*/ 48 h 384"/>
              <a:gd name="T42" fmla="*/ 424 w 504"/>
              <a:gd name="T43" fmla="*/ 56 h 384"/>
              <a:gd name="T44" fmla="*/ 416 w 504"/>
              <a:gd name="T45" fmla="*/ 48 h 384"/>
              <a:gd name="T46" fmla="*/ 400 w 504"/>
              <a:gd name="T47" fmla="*/ 48 h 384"/>
              <a:gd name="T48" fmla="*/ 432 w 504"/>
              <a:gd name="T49" fmla="*/ 32 h 384"/>
              <a:gd name="T50" fmla="*/ 448 w 504"/>
              <a:gd name="T51" fmla="*/ 32 h 384"/>
              <a:gd name="T52" fmla="*/ 488 w 504"/>
              <a:gd name="T53" fmla="*/ 8 h 384"/>
              <a:gd name="T54" fmla="*/ 504 w 504"/>
              <a:gd name="T55" fmla="*/ 8 h 384"/>
              <a:gd name="T56" fmla="*/ 480 w 504"/>
              <a:gd name="T57" fmla="*/ 32 h 384"/>
              <a:gd name="T58" fmla="*/ 496 w 504"/>
              <a:gd name="T59" fmla="*/ 40 h 384"/>
              <a:gd name="T60" fmla="*/ 496 w 504"/>
              <a:gd name="T61" fmla="*/ 56 h 384"/>
              <a:gd name="T62" fmla="*/ 496 w 504"/>
              <a:gd name="T63" fmla="*/ 64 h 384"/>
              <a:gd name="T64" fmla="*/ 496 w 504"/>
              <a:gd name="T65" fmla="*/ 88 h 384"/>
              <a:gd name="T66" fmla="*/ 464 w 504"/>
              <a:gd name="T67" fmla="*/ 120 h 384"/>
              <a:gd name="T68" fmla="*/ 440 w 504"/>
              <a:gd name="T69" fmla="*/ 128 h 384"/>
              <a:gd name="T70" fmla="*/ 416 w 504"/>
              <a:gd name="T71" fmla="*/ 136 h 384"/>
              <a:gd name="T72" fmla="*/ 400 w 504"/>
              <a:gd name="T73" fmla="*/ 136 h 384"/>
              <a:gd name="T74" fmla="*/ 344 w 504"/>
              <a:gd name="T75" fmla="*/ 128 h 384"/>
              <a:gd name="T76" fmla="*/ 304 w 504"/>
              <a:gd name="T77" fmla="*/ 160 h 384"/>
              <a:gd name="T78" fmla="*/ 320 w 504"/>
              <a:gd name="T79" fmla="*/ 184 h 384"/>
              <a:gd name="T80" fmla="*/ 320 w 504"/>
              <a:gd name="T81" fmla="*/ 200 h 384"/>
              <a:gd name="T82" fmla="*/ 312 w 504"/>
              <a:gd name="T83" fmla="*/ 216 h 384"/>
              <a:gd name="T84" fmla="*/ 296 w 504"/>
              <a:gd name="T85" fmla="*/ 240 h 384"/>
              <a:gd name="T86" fmla="*/ 288 w 504"/>
              <a:gd name="T87" fmla="*/ 248 h 384"/>
              <a:gd name="T88" fmla="*/ 232 w 504"/>
              <a:gd name="T89" fmla="*/ 296 h 384"/>
              <a:gd name="T90" fmla="*/ 184 w 504"/>
              <a:gd name="T91" fmla="*/ 312 h 384"/>
              <a:gd name="T92" fmla="*/ 128 w 504"/>
              <a:gd name="T93" fmla="*/ 368 h 384"/>
              <a:gd name="T94" fmla="*/ 104 w 504"/>
              <a:gd name="T95" fmla="*/ 368 h 384"/>
              <a:gd name="T96" fmla="*/ 72 w 504"/>
              <a:gd name="T97" fmla="*/ 384 h 384"/>
              <a:gd name="T98" fmla="*/ 48 w 504"/>
              <a:gd name="T99" fmla="*/ 384 h 384"/>
              <a:gd name="T100" fmla="*/ 48 w 504"/>
              <a:gd name="T101" fmla="*/ 376 h 384"/>
              <a:gd name="T102" fmla="*/ 56 w 504"/>
              <a:gd name="T103" fmla="*/ 368 h 384"/>
              <a:gd name="T104" fmla="*/ 40 w 504"/>
              <a:gd name="T105" fmla="*/ 376 h 384"/>
              <a:gd name="T106" fmla="*/ 8 w 504"/>
              <a:gd name="T107" fmla="*/ 360 h 384"/>
              <a:gd name="T108" fmla="*/ 0 w 504"/>
              <a:gd name="T109" fmla="*/ 368 h 384"/>
              <a:gd name="T110" fmla="*/ 0 w 504"/>
              <a:gd name="T111" fmla="*/ 352 h 384"/>
              <a:gd name="T112" fmla="*/ 16 w 504"/>
              <a:gd name="T113" fmla="*/ 328 h 384"/>
              <a:gd name="T114" fmla="*/ 24 w 504"/>
              <a:gd name="T115" fmla="*/ 296 h 384"/>
              <a:gd name="T116" fmla="*/ 40 w 504"/>
              <a:gd name="T117" fmla="*/ 288 h 384"/>
              <a:gd name="T118" fmla="*/ 40 w 504"/>
              <a:gd name="T119" fmla="*/ 272 h 384"/>
              <a:gd name="T120" fmla="*/ 48 w 504"/>
              <a:gd name="T121" fmla="*/ 256 h 384"/>
              <a:gd name="T122" fmla="*/ 56 w 504"/>
              <a:gd name="T123" fmla="*/ 264 h 384"/>
              <a:gd name="T124" fmla="*/ 56 w 504"/>
              <a:gd name="T125" fmla="*/ 25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4" h="384">
                <a:moveTo>
                  <a:pt x="64" y="256"/>
                </a:moveTo>
                <a:lnTo>
                  <a:pt x="56" y="264"/>
                </a:lnTo>
                <a:lnTo>
                  <a:pt x="56" y="272"/>
                </a:lnTo>
                <a:lnTo>
                  <a:pt x="72" y="272"/>
                </a:lnTo>
                <a:lnTo>
                  <a:pt x="72" y="288"/>
                </a:lnTo>
                <a:lnTo>
                  <a:pt x="48" y="296"/>
                </a:lnTo>
                <a:lnTo>
                  <a:pt x="32" y="296"/>
                </a:lnTo>
                <a:lnTo>
                  <a:pt x="24" y="304"/>
                </a:lnTo>
                <a:lnTo>
                  <a:pt x="24" y="320"/>
                </a:lnTo>
                <a:lnTo>
                  <a:pt x="24" y="320"/>
                </a:lnTo>
                <a:lnTo>
                  <a:pt x="24" y="320"/>
                </a:lnTo>
                <a:lnTo>
                  <a:pt x="32" y="328"/>
                </a:lnTo>
                <a:lnTo>
                  <a:pt x="40" y="328"/>
                </a:lnTo>
                <a:lnTo>
                  <a:pt x="48" y="328"/>
                </a:lnTo>
                <a:lnTo>
                  <a:pt x="48" y="328"/>
                </a:lnTo>
                <a:lnTo>
                  <a:pt x="48" y="320"/>
                </a:lnTo>
                <a:lnTo>
                  <a:pt x="72" y="328"/>
                </a:lnTo>
                <a:lnTo>
                  <a:pt x="72" y="328"/>
                </a:lnTo>
                <a:lnTo>
                  <a:pt x="72" y="312"/>
                </a:lnTo>
                <a:lnTo>
                  <a:pt x="104" y="296"/>
                </a:lnTo>
                <a:lnTo>
                  <a:pt x="112" y="288"/>
                </a:lnTo>
                <a:lnTo>
                  <a:pt x="112" y="288"/>
                </a:lnTo>
                <a:lnTo>
                  <a:pt x="120" y="264"/>
                </a:lnTo>
                <a:lnTo>
                  <a:pt x="152" y="240"/>
                </a:lnTo>
                <a:lnTo>
                  <a:pt x="184" y="240"/>
                </a:lnTo>
                <a:lnTo>
                  <a:pt x="192" y="240"/>
                </a:lnTo>
                <a:lnTo>
                  <a:pt x="200" y="248"/>
                </a:lnTo>
                <a:lnTo>
                  <a:pt x="240" y="240"/>
                </a:lnTo>
                <a:lnTo>
                  <a:pt x="240" y="240"/>
                </a:lnTo>
                <a:lnTo>
                  <a:pt x="216" y="232"/>
                </a:lnTo>
                <a:lnTo>
                  <a:pt x="216" y="232"/>
                </a:lnTo>
                <a:lnTo>
                  <a:pt x="216" y="224"/>
                </a:lnTo>
                <a:lnTo>
                  <a:pt x="256" y="208"/>
                </a:lnTo>
                <a:lnTo>
                  <a:pt x="272" y="200"/>
                </a:lnTo>
                <a:lnTo>
                  <a:pt x="312" y="192"/>
                </a:lnTo>
                <a:lnTo>
                  <a:pt x="312" y="192"/>
                </a:lnTo>
                <a:lnTo>
                  <a:pt x="304" y="176"/>
                </a:lnTo>
                <a:lnTo>
                  <a:pt x="296" y="168"/>
                </a:lnTo>
                <a:lnTo>
                  <a:pt x="296" y="160"/>
                </a:lnTo>
                <a:lnTo>
                  <a:pt x="296" y="160"/>
                </a:lnTo>
                <a:lnTo>
                  <a:pt x="296" y="160"/>
                </a:lnTo>
                <a:lnTo>
                  <a:pt x="288" y="168"/>
                </a:lnTo>
                <a:lnTo>
                  <a:pt x="264" y="168"/>
                </a:lnTo>
                <a:lnTo>
                  <a:pt x="256" y="160"/>
                </a:lnTo>
                <a:lnTo>
                  <a:pt x="248" y="160"/>
                </a:lnTo>
                <a:lnTo>
                  <a:pt x="248" y="160"/>
                </a:lnTo>
                <a:lnTo>
                  <a:pt x="264" y="128"/>
                </a:lnTo>
                <a:lnTo>
                  <a:pt x="264" y="128"/>
                </a:lnTo>
                <a:lnTo>
                  <a:pt x="288" y="104"/>
                </a:lnTo>
                <a:lnTo>
                  <a:pt x="288" y="104"/>
                </a:lnTo>
                <a:lnTo>
                  <a:pt x="320" y="88"/>
                </a:lnTo>
                <a:lnTo>
                  <a:pt x="392" y="64"/>
                </a:lnTo>
                <a:lnTo>
                  <a:pt x="392" y="64"/>
                </a:lnTo>
                <a:lnTo>
                  <a:pt x="400" y="64"/>
                </a:lnTo>
                <a:lnTo>
                  <a:pt x="408" y="64"/>
                </a:lnTo>
                <a:lnTo>
                  <a:pt x="416" y="64"/>
                </a:lnTo>
                <a:lnTo>
                  <a:pt x="416" y="64"/>
                </a:lnTo>
                <a:lnTo>
                  <a:pt x="424" y="72"/>
                </a:lnTo>
                <a:lnTo>
                  <a:pt x="432" y="72"/>
                </a:lnTo>
                <a:lnTo>
                  <a:pt x="432" y="72"/>
                </a:lnTo>
                <a:lnTo>
                  <a:pt x="448" y="56"/>
                </a:lnTo>
                <a:lnTo>
                  <a:pt x="448" y="56"/>
                </a:lnTo>
                <a:lnTo>
                  <a:pt x="440" y="48"/>
                </a:lnTo>
                <a:lnTo>
                  <a:pt x="440" y="48"/>
                </a:lnTo>
                <a:lnTo>
                  <a:pt x="424" y="56"/>
                </a:lnTo>
                <a:lnTo>
                  <a:pt x="424" y="56"/>
                </a:lnTo>
                <a:lnTo>
                  <a:pt x="424" y="48"/>
                </a:lnTo>
                <a:lnTo>
                  <a:pt x="424" y="48"/>
                </a:lnTo>
                <a:lnTo>
                  <a:pt x="416" y="48"/>
                </a:lnTo>
                <a:lnTo>
                  <a:pt x="416" y="48"/>
                </a:lnTo>
                <a:lnTo>
                  <a:pt x="400" y="48"/>
                </a:lnTo>
                <a:lnTo>
                  <a:pt x="400" y="48"/>
                </a:lnTo>
                <a:lnTo>
                  <a:pt x="408" y="40"/>
                </a:lnTo>
                <a:lnTo>
                  <a:pt x="432" y="32"/>
                </a:lnTo>
                <a:lnTo>
                  <a:pt x="432" y="32"/>
                </a:lnTo>
                <a:lnTo>
                  <a:pt x="432" y="48"/>
                </a:lnTo>
                <a:lnTo>
                  <a:pt x="432" y="48"/>
                </a:lnTo>
                <a:lnTo>
                  <a:pt x="448" y="32"/>
                </a:lnTo>
                <a:lnTo>
                  <a:pt x="464" y="24"/>
                </a:lnTo>
                <a:lnTo>
                  <a:pt x="472" y="24"/>
                </a:lnTo>
                <a:lnTo>
                  <a:pt x="488" y="8"/>
                </a:lnTo>
                <a:lnTo>
                  <a:pt x="496" y="0"/>
                </a:lnTo>
                <a:lnTo>
                  <a:pt x="496" y="0"/>
                </a:lnTo>
                <a:lnTo>
                  <a:pt x="504" y="8"/>
                </a:lnTo>
                <a:lnTo>
                  <a:pt x="504" y="8"/>
                </a:lnTo>
                <a:lnTo>
                  <a:pt x="480" y="32"/>
                </a:lnTo>
                <a:lnTo>
                  <a:pt x="480" y="32"/>
                </a:lnTo>
                <a:lnTo>
                  <a:pt x="488" y="32"/>
                </a:lnTo>
                <a:lnTo>
                  <a:pt x="488" y="32"/>
                </a:lnTo>
                <a:lnTo>
                  <a:pt x="496" y="40"/>
                </a:lnTo>
                <a:lnTo>
                  <a:pt x="496" y="40"/>
                </a:lnTo>
                <a:lnTo>
                  <a:pt x="496" y="56"/>
                </a:lnTo>
                <a:lnTo>
                  <a:pt x="496" y="56"/>
                </a:lnTo>
                <a:lnTo>
                  <a:pt x="488" y="56"/>
                </a:lnTo>
                <a:lnTo>
                  <a:pt x="488" y="56"/>
                </a:lnTo>
                <a:lnTo>
                  <a:pt x="496" y="64"/>
                </a:lnTo>
                <a:lnTo>
                  <a:pt x="496" y="80"/>
                </a:lnTo>
                <a:lnTo>
                  <a:pt x="496" y="88"/>
                </a:lnTo>
                <a:lnTo>
                  <a:pt x="496" y="88"/>
                </a:lnTo>
                <a:lnTo>
                  <a:pt x="488" y="88"/>
                </a:lnTo>
                <a:lnTo>
                  <a:pt x="472" y="104"/>
                </a:lnTo>
                <a:lnTo>
                  <a:pt x="464" y="120"/>
                </a:lnTo>
                <a:lnTo>
                  <a:pt x="448" y="128"/>
                </a:lnTo>
                <a:lnTo>
                  <a:pt x="448" y="128"/>
                </a:lnTo>
                <a:lnTo>
                  <a:pt x="440" y="128"/>
                </a:lnTo>
                <a:lnTo>
                  <a:pt x="432" y="128"/>
                </a:lnTo>
                <a:lnTo>
                  <a:pt x="424" y="128"/>
                </a:lnTo>
                <a:lnTo>
                  <a:pt x="416" y="136"/>
                </a:lnTo>
                <a:lnTo>
                  <a:pt x="416" y="136"/>
                </a:lnTo>
                <a:lnTo>
                  <a:pt x="400" y="136"/>
                </a:lnTo>
                <a:lnTo>
                  <a:pt x="400" y="136"/>
                </a:lnTo>
                <a:lnTo>
                  <a:pt x="392" y="128"/>
                </a:lnTo>
                <a:lnTo>
                  <a:pt x="392" y="128"/>
                </a:lnTo>
                <a:lnTo>
                  <a:pt x="344" y="128"/>
                </a:lnTo>
                <a:lnTo>
                  <a:pt x="312" y="152"/>
                </a:lnTo>
                <a:lnTo>
                  <a:pt x="304" y="160"/>
                </a:lnTo>
                <a:lnTo>
                  <a:pt x="304" y="160"/>
                </a:lnTo>
                <a:lnTo>
                  <a:pt x="304" y="168"/>
                </a:lnTo>
                <a:lnTo>
                  <a:pt x="312" y="176"/>
                </a:lnTo>
                <a:lnTo>
                  <a:pt x="320" y="184"/>
                </a:lnTo>
                <a:lnTo>
                  <a:pt x="320" y="192"/>
                </a:lnTo>
                <a:lnTo>
                  <a:pt x="320" y="192"/>
                </a:lnTo>
                <a:lnTo>
                  <a:pt x="320" y="200"/>
                </a:lnTo>
                <a:lnTo>
                  <a:pt x="320" y="208"/>
                </a:lnTo>
                <a:lnTo>
                  <a:pt x="320" y="208"/>
                </a:lnTo>
                <a:lnTo>
                  <a:pt x="312" y="216"/>
                </a:lnTo>
                <a:lnTo>
                  <a:pt x="304" y="224"/>
                </a:lnTo>
                <a:lnTo>
                  <a:pt x="296" y="240"/>
                </a:lnTo>
                <a:lnTo>
                  <a:pt x="296" y="240"/>
                </a:lnTo>
                <a:lnTo>
                  <a:pt x="296" y="240"/>
                </a:lnTo>
                <a:lnTo>
                  <a:pt x="296" y="240"/>
                </a:lnTo>
                <a:lnTo>
                  <a:pt x="288" y="248"/>
                </a:lnTo>
                <a:lnTo>
                  <a:pt x="272" y="264"/>
                </a:lnTo>
                <a:lnTo>
                  <a:pt x="256" y="272"/>
                </a:lnTo>
                <a:lnTo>
                  <a:pt x="232" y="296"/>
                </a:lnTo>
                <a:lnTo>
                  <a:pt x="216" y="304"/>
                </a:lnTo>
                <a:lnTo>
                  <a:pt x="216" y="304"/>
                </a:lnTo>
                <a:lnTo>
                  <a:pt x="184" y="312"/>
                </a:lnTo>
                <a:lnTo>
                  <a:pt x="144" y="352"/>
                </a:lnTo>
                <a:lnTo>
                  <a:pt x="128" y="368"/>
                </a:lnTo>
                <a:lnTo>
                  <a:pt x="128" y="368"/>
                </a:lnTo>
                <a:lnTo>
                  <a:pt x="112" y="368"/>
                </a:lnTo>
                <a:lnTo>
                  <a:pt x="112" y="368"/>
                </a:lnTo>
                <a:lnTo>
                  <a:pt x="104" y="368"/>
                </a:lnTo>
                <a:lnTo>
                  <a:pt x="96" y="376"/>
                </a:lnTo>
                <a:lnTo>
                  <a:pt x="80" y="384"/>
                </a:lnTo>
                <a:lnTo>
                  <a:pt x="72" y="384"/>
                </a:lnTo>
                <a:lnTo>
                  <a:pt x="64" y="376"/>
                </a:lnTo>
                <a:lnTo>
                  <a:pt x="56" y="384"/>
                </a:lnTo>
                <a:lnTo>
                  <a:pt x="48" y="384"/>
                </a:lnTo>
                <a:lnTo>
                  <a:pt x="40" y="384"/>
                </a:lnTo>
                <a:lnTo>
                  <a:pt x="40" y="384"/>
                </a:lnTo>
                <a:lnTo>
                  <a:pt x="48" y="376"/>
                </a:lnTo>
                <a:lnTo>
                  <a:pt x="64" y="376"/>
                </a:lnTo>
                <a:lnTo>
                  <a:pt x="64" y="376"/>
                </a:lnTo>
                <a:lnTo>
                  <a:pt x="56" y="368"/>
                </a:lnTo>
                <a:lnTo>
                  <a:pt x="56" y="368"/>
                </a:lnTo>
                <a:lnTo>
                  <a:pt x="48" y="376"/>
                </a:lnTo>
                <a:lnTo>
                  <a:pt x="40" y="376"/>
                </a:lnTo>
                <a:lnTo>
                  <a:pt x="40" y="376"/>
                </a:lnTo>
                <a:lnTo>
                  <a:pt x="32" y="360"/>
                </a:lnTo>
                <a:lnTo>
                  <a:pt x="8" y="360"/>
                </a:lnTo>
                <a:lnTo>
                  <a:pt x="8" y="360"/>
                </a:lnTo>
                <a:lnTo>
                  <a:pt x="8" y="360"/>
                </a:lnTo>
                <a:lnTo>
                  <a:pt x="0" y="368"/>
                </a:lnTo>
                <a:lnTo>
                  <a:pt x="0" y="368"/>
                </a:lnTo>
                <a:lnTo>
                  <a:pt x="0" y="360"/>
                </a:lnTo>
                <a:lnTo>
                  <a:pt x="0" y="352"/>
                </a:lnTo>
                <a:lnTo>
                  <a:pt x="16" y="336"/>
                </a:lnTo>
                <a:lnTo>
                  <a:pt x="16" y="328"/>
                </a:lnTo>
                <a:lnTo>
                  <a:pt x="16" y="328"/>
                </a:lnTo>
                <a:lnTo>
                  <a:pt x="16" y="320"/>
                </a:lnTo>
                <a:lnTo>
                  <a:pt x="16" y="304"/>
                </a:lnTo>
                <a:lnTo>
                  <a:pt x="24" y="296"/>
                </a:lnTo>
                <a:lnTo>
                  <a:pt x="32" y="296"/>
                </a:lnTo>
                <a:lnTo>
                  <a:pt x="40" y="288"/>
                </a:lnTo>
                <a:lnTo>
                  <a:pt x="40" y="288"/>
                </a:lnTo>
                <a:lnTo>
                  <a:pt x="40" y="280"/>
                </a:lnTo>
                <a:lnTo>
                  <a:pt x="40" y="272"/>
                </a:lnTo>
                <a:lnTo>
                  <a:pt x="40" y="272"/>
                </a:lnTo>
                <a:lnTo>
                  <a:pt x="40" y="264"/>
                </a:lnTo>
                <a:lnTo>
                  <a:pt x="40" y="256"/>
                </a:lnTo>
                <a:lnTo>
                  <a:pt x="48" y="256"/>
                </a:lnTo>
                <a:lnTo>
                  <a:pt x="48" y="256"/>
                </a:lnTo>
                <a:lnTo>
                  <a:pt x="48" y="256"/>
                </a:lnTo>
                <a:lnTo>
                  <a:pt x="56" y="264"/>
                </a:lnTo>
                <a:lnTo>
                  <a:pt x="56" y="264"/>
                </a:lnTo>
                <a:lnTo>
                  <a:pt x="56" y="256"/>
                </a:lnTo>
                <a:lnTo>
                  <a:pt x="56" y="256"/>
                </a:lnTo>
                <a:lnTo>
                  <a:pt x="64" y="256"/>
                </a:lnTo>
                <a:lnTo>
                  <a:pt x="64" y="256"/>
                </a:lnTo>
                <a:close/>
              </a:path>
            </a:pathLst>
          </a:custGeom>
          <a:solidFill>
            <a:srgbClr val="0070C0"/>
          </a:solidFill>
          <a:ln w="6350" cmpd="sng">
            <a:solidFill>
              <a:srgbClr val="000000"/>
            </a:solidFill>
            <a:round/>
            <a:headEnd/>
            <a:tailEnd/>
          </a:ln>
        </p:spPr>
        <p:txBody>
          <a:bodyPr/>
          <a:lstStyle/>
          <a:p>
            <a:endParaRPr lang="en-US" dirty="0"/>
          </a:p>
        </p:txBody>
      </p:sp>
      <p:sp>
        <p:nvSpPr>
          <p:cNvPr id="39" name="Freeform 38"/>
          <p:cNvSpPr>
            <a:spLocks/>
          </p:cNvSpPr>
          <p:nvPr/>
        </p:nvSpPr>
        <p:spPr bwMode="auto">
          <a:xfrm>
            <a:off x="6494366" y="2171700"/>
            <a:ext cx="690562" cy="676275"/>
          </a:xfrm>
          <a:custGeom>
            <a:avLst/>
            <a:gdLst>
              <a:gd name="T0" fmla="*/ 208 w 384"/>
              <a:gd name="T1" fmla="*/ 344 h 376"/>
              <a:gd name="T2" fmla="*/ 168 w 384"/>
              <a:gd name="T3" fmla="*/ 240 h 376"/>
              <a:gd name="T4" fmla="*/ 144 w 384"/>
              <a:gd name="T5" fmla="*/ 248 h 376"/>
              <a:gd name="T6" fmla="*/ 136 w 384"/>
              <a:gd name="T7" fmla="*/ 264 h 376"/>
              <a:gd name="T8" fmla="*/ 120 w 384"/>
              <a:gd name="T9" fmla="*/ 280 h 376"/>
              <a:gd name="T10" fmla="*/ 120 w 384"/>
              <a:gd name="T11" fmla="*/ 296 h 376"/>
              <a:gd name="T12" fmla="*/ 96 w 384"/>
              <a:gd name="T13" fmla="*/ 288 h 376"/>
              <a:gd name="T14" fmla="*/ 96 w 384"/>
              <a:gd name="T15" fmla="*/ 256 h 376"/>
              <a:gd name="T16" fmla="*/ 112 w 384"/>
              <a:gd name="T17" fmla="*/ 248 h 376"/>
              <a:gd name="T18" fmla="*/ 120 w 384"/>
              <a:gd name="T19" fmla="*/ 224 h 376"/>
              <a:gd name="T20" fmla="*/ 128 w 384"/>
              <a:gd name="T21" fmla="*/ 208 h 376"/>
              <a:gd name="T22" fmla="*/ 120 w 384"/>
              <a:gd name="T23" fmla="*/ 160 h 376"/>
              <a:gd name="T24" fmla="*/ 112 w 384"/>
              <a:gd name="T25" fmla="*/ 144 h 376"/>
              <a:gd name="T26" fmla="*/ 120 w 384"/>
              <a:gd name="T27" fmla="*/ 144 h 376"/>
              <a:gd name="T28" fmla="*/ 104 w 384"/>
              <a:gd name="T29" fmla="*/ 120 h 376"/>
              <a:gd name="T30" fmla="*/ 80 w 384"/>
              <a:gd name="T31" fmla="*/ 112 h 376"/>
              <a:gd name="T32" fmla="*/ 64 w 384"/>
              <a:gd name="T33" fmla="*/ 104 h 376"/>
              <a:gd name="T34" fmla="*/ 48 w 384"/>
              <a:gd name="T35" fmla="*/ 96 h 376"/>
              <a:gd name="T36" fmla="*/ 16 w 384"/>
              <a:gd name="T37" fmla="*/ 80 h 376"/>
              <a:gd name="T38" fmla="*/ 8 w 384"/>
              <a:gd name="T39" fmla="*/ 80 h 376"/>
              <a:gd name="T40" fmla="*/ 0 w 384"/>
              <a:gd name="T41" fmla="*/ 72 h 376"/>
              <a:gd name="T42" fmla="*/ 8 w 384"/>
              <a:gd name="T43" fmla="*/ 80 h 376"/>
              <a:gd name="T44" fmla="*/ 8 w 384"/>
              <a:gd name="T45" fmla="*/ 64 h 376"/>
              <a:gd name="T46" fmla="*/ 16 w 384"/>
              <a:gd name="T47" fmla="*/ 56 h 376"/>
              <a:gd name="T48" fmla="*/ 16 w 384"/>
              <a:gd name="T49" fmla="*/ 64 h 376"/>
              <a:gd name="T50" fmla="*/ 40 w 384"/>
              <a:gd name="T51" fmla="*/ 56 h 376"/>
              <a:gd name="T52" fmla="*/ 64 w 384"/>
              <a:gd name="T53" fmla="*/ 48 h 376"/>
              <a:gd name="T54" fmla="*/ 64 w 384"/>
              <a:gd name="T55" fmla="*/ 48 h 376"/>
              <a:gd name="T56" fmla="*/ 40 w 384"/>
              <a:gd name="T57" fmla="*/ 40 h 376"/>
              <a:gd name="T58" fmla="*/ 40 w 384"/>
              <a:gd name="T59" fmla="*/ 8 h 376"/>
              <a:gd name="T60" fmla="*/ 24 w 384"/>
              <a:gd name="T61" fmla="*/ 16 h 376"/>
              <a:gd name="T62" fmla="*/ 40 w 384"/>
              <a:gd name="T63" fmla="*/ 0 h 376"/>
              <a:gd name="T64" fmla="*/ 56 w 384"/>
              <a:gd name="T65" fmla="*/ 16 h 376"/>
              <a:gd name="T66" fmla="*/ 80 w 384"/>
              <a:gd name="T67" fmla="*/ 24 h 376"/>
              <a:gd name="T68" fmla="*/ 176 w 384"/>
              <a:gd name="T69" fmla="*/ 24 h 376"/>
              <a:gd name="T70" fmla="*/ 224 w 384"/>
              <a:gd name="T71" fmla="*/ 24 h 376"/>
              <a:gd name="T72" fmla="*/ 272 w 384"/>
              <a:gd name="T73" fmla="*/ 24 h 376"/>
              <a:gd name="T74" fmla="*/ 288 w 384"/>
              <a:gd name="T75" fmla="*/ 16 h 376"/>
              <a:gd name="T76" fmla="*/ 288 w 384"/>
              <a:gd name="T77" fmla="*/ 32 h 376"/>
              <a:gd name="T78" fmla="*/ 336 w 384"/>
              <a:gd name="T79" fmla="*/ 72 h 376"/>
              <a:gd name="T80" fmla="*/ 352 w 384"/>
              <a:gd name="T81" fmla="*/ 80 h 376"/>
              <a:gd name="T82" fmla="*/ 352 w 384"/>
              <a:gd name="T83" fmla="*/ 104 h 376"/>
              <a:gd name="T84" fmla="*/ 384 w 384"/>
              <a:gd name="T85" fmla="*/ 128 h 376"/>
              <a:gd name="T86" fmla="*/ 368 w 384"/>
              <a:gd name="T87" fmla="*/ 128 h 376"/>
              <a:gd name="T88" fmla="*/ 368 w 384"/>
              <a:gd name="T89" fmla="*/ 144 h 376"/>
              <a:gd name="T90" fmla="*/ 328 w 384"/>
              <a:gd name="T91" fmla="*/ 168 h 376"/>
              <a:gd name="T92" fmla="*/ 304 w 384"/>
              <a:gd name="T93" fmla="*/ 160 h 376"/>
              <a:gd name="T94" fmla="*/ 280 w 384"/>
              <a:gd name="T95" fmla="*/ 136 h 376"/>
              <a:gd name="T96" fmla="*/ 264 w 384"/>
              <a:gd name="T97" fmla="*/ 112 h 376"/>
              <a:gd name="T98" fmla="*/ 240 w 384"/>
              <a:gd name="T99" fmla="*/ 104 h 376"/>
              <a:gd name="T100" fmla="*/ 232 w 384"/>
              <a:gd name="T101" fmla="*/ 112 h 376"/>
              <a:gd name="T102" fmla="*/ 256 w 384"/>
              <a:gd name="T103" fmla="*/ 128 h 376"/>
              <a:gd name="T104" fmla="*/ 264 w 384"/>
              <a:gd name="T105" fmla="*/ 144 h 376"/>
              <a:gd name="T106" fmla="*/ 256 w 384"/>
              <a:gd name="T107" fmla="*/ 192 h 376"/>
              <a:gd name="T108" fmla="*/ 256 w 384"/>
              <a:gd name="T109" fmla="*/ 208 h 376"/>
              <a:gd name="T110" fmla="*/ 248 w 384"/>
              <a:gd name="T111" fmla="*/ 232 h 376"/>
              <a:gd name="T112" fmla="*/ 256 w 384"/>
              <a:gd name="T113" fmla="*/ 304 h 376"/>
              <a:gd name="T114" fmla="*/ 216 w 384"/>
              <a:gd name="T115" fmla="*/ 336 h 376"/>
              <a:gd name="T116" fmla="*/ 216 w 384"/>
              <a:gd name="T117"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376">
                <a:moveTo>
                  <a:pt x="208" y="376"/>
                </a:moveTo>
                <a:lnTo>
                  <a:pt x="208" y="344"/>
                </a:lnTo>
                <a:lnTo>
                  <a:pt x="208" y="344"/>
                </a:lnTo>
                <a:lnTo>
                  <a:pt x="200" y="280"/>
                </a:lnTo>
                <a:lnTo>
                  <a:pt x="176" y="240"/>
                </a:lnTo>
                <a:lnTo>
                  <a:pt x="168" y="240"/>
                </a:lnTo>
                <a:lnTo>
                  <a:pt x="160" y="240"/>
                </a:lnTo>
                <a:lnTo>
                  <a:pt x="152" y="248"/>
                </a:lnTo>
                <a:lnTo>
                  <a:pt x="144" y="248"/>
                </a:lnTo>
                <a:lnTo>
                  <a:pt x="144" y="248"/>
                </a:lnTo>
                <a:lnTo>
                  <a:pt x="136" y="256"/>
                </a:lnTo>
                <a:lnTo>
                  <a:pt x="136" y="264"/>
                </a:lnTo>
                <a:lnTo>
                  <a:pt x="136" y="264"/>
                </a:lnTo>
                <a:lnTo>
                  <a:pt x="128" y="280"/>
                </a:lnTo>
                <a:lnTo>
                  <a:pt x="120" y="280"/>
                </a:lnTo>
                <a:lnTo>
                  <a:pt x="120" y="280"/>
                </a:lnTo>
                <a:lnTo>
                  <a:pt x="120" y="288"/>
                </a:lnTo>
                <a:lnTo>
                  <a:pt x="120" y="296"/>
                </a:lnTo>
                <a:lnTo>
                  <a:pt x="112" y="296"/>
                </a:lnTo>
                <a:lnTo>
                  <a:pt x="104" y="288"/>
                </a:lnTo>
                <a:lnTo>
                  <a:pt x="96" y="288"/>
                </a:lnTo>
                <a:lnTo>
                  <a:pt x="96" y="272"/>
                </a:lnTo>
                <a:lnTo>
                  <a:pt x="96" y="272"/>
                </a:lnTo>
                <a:lnTo>
                  <a:pt x="96" y="256"/>
                </a:lnTo>
                <a:lnTo>
                  <a:pt x="104" y="256"/>
                </a:lnTo>
                <a:lnTo>
                  <a:pt x="104" y="256"/>
                </a:lnTo>
                <a:lnTo>
                  <a:pt x="112" y="248"/>
                </a:lnTo>
                <a:lnTo>
                  <a:pt x="112" y="248"/>
                </a:lnTo>
                <a:lnTo>
                  <a:pt x="120" y="224"/>
                </a:lnTo>
                <a:lnTo>
                  <a:pt x="120" y="224"/>
                </a:lnTo>
                <a:lnTo>
                  <a:pt x="128" y="216"/>
                </a:lnTo>
                <a:lnTo>
                  <a:pt x="128" y="216"/>
                </a:lnTo>
                <a:lnTo>
                  <a:pt x="128" y="208"/>
                </a:lnTo>
                <a:lnTo>
                  <a:pt x="128" y="184"/>
                </a:lnTo>
                <a:lnTo>
                  <a:pt x="128" y="176"/>
                </a:lnTo>
                <a:lnTo>
                  <a:pt x="120" y="160"/>
                </a:lnTo>
                <a:lnTo>
                  <a:pt x="112" y="152"/>
                </a:lnTo>
                <a:lnTo>
                  <a:pt x="112" y="144"/>
                </a:lnTo>
                <a:lnTo>
                  <a:pt x="112" y="144"/>
                </a:lnTo>
                <a:lnTo>
                  <a:pt x="120" y="144"/>
                </a:lnTo>
                <a:lnTo>
                  <a:pt x="120" y="144"/>
                </a:lnTo>
                <a:lnTo>
                  <a:pt x="120" y="144"/>
                </a:lnTo>
                <a:lnTo>
                  <a:pt x="128" y="144"/>
                </a:lnTo>
                <a:lnTo>
                  <a:pt x="120" y="136"/>
                </a:lnTo>
                <a:lnTo>
                  <a:pt x="104" y="120"/>
                </a:lnTo>
                <a:lnTo>
                  <a:pt x="104" y="120"/>
                </a:lnTo>
                <a:lnTo>
                  <a:pt x="96" y="120"/>
                </a:lnTo>
                <a:lnTo>
                  <a:pt x="80" y="112"/>
                </a:lnTo>
                <a:lnTo>
                  <a:pt x="72" y="104"/>
                </a:lnTo>
                <a:lnTo>
                  <a:pt x="72" y="104"/>
                </a:lnTo>
                <a:lnTo>
                  <a:pt x="64" y="104"/>
                </a:lnTo>
                <a:lnTo>
                  <a:pt x="64" y="104"/>
                </a:lnTo>
                <a:lnTo>
                  <a:pt x="48" y="96"/>
                </a:lnTo>
                <a:lnTo>
                  <a:pt x="48" y="96"/>
                </a:lnTo>
                <a:lnTo>
                  <a:pt x="32" y="88"/>
                </a:lnTo>
                <a:lnTo>
                  <a:pt x="32" y="88"/>
                </a:lnTo>
                <a:lnTo>
                  <a:pt x="16" y="80"/>
                </a:lnTo>
                <a:lnTo>
                  <a:pt x="16" y="80"/>
                </a:lnTo>
                <a:lnTo>
                  <a:pt x="8" y="80"/>
                </a:lnTo>
                <a:lnTo>
                  <a:pt x="8" y="80"/>
                </a:lnTo>
                <a:lnTo>
                  <a:pt x="0" y="72"/>
                </a:lnTo>
                <a:lnTo>
                  <a:pt x="0" y="72"/>
                </a:lnTo>
                <a:lnTo>
                  <a:pt x="0" y="72"/>
                </a:lnTo>
                <a:lnTo>
                  <a:pt x="0" y="72"/>
                </a:lnTo>
                <a:lnTo>
                  <a:pt x="8" y="72"/>
                </a:lnTo>
                <a:lnTo>
                  <a:pt x="8" y="80"/>
                </a:lnTo>
                <a:lnTo>
                  <a:pt x="16" y="80"/>
                </a:lnTo>
                <a:lnTo>
                  <a:pt x="16" y="80"/>
                </a:lnTo>
                <a:lnTo>
                  <a:pt x="8" y="64"/>
                </a:lnTo>
                <a:lnTo>
                  <a:pt x="8" y="64"/>
                </a:lnTo>
                <a:lnTo>
                  <a:pt x="8" y="64"/>
                </a:lnTo>
                <a:lnTo>
                  <a:pt x="16" y="56"/>
                </a:lnTo>
                <a:lnTo>
                  <a:pt x="16" y="56"/>
                </a:lnTo>
                <a:lnTo>
                  <a:pt x="16" y="56"/>
                </a:lnTo>
                <a:lnTo>
                  <a:pt x="16" y="64"/>
                </a:lnTo>
                <a:lnTo>
                  <a:pt x="24" y="64"/>
                </a:lnTo>
                <a:lnTo>
                  <a:pt x="32" y="56"/>
                </a:lnTo>
                <a:lnTo>
                  <a:pt x="40" y="56"/>
                </a:lnTo>
                <a:lnTo>
                  <a:pt x="64" y="56"/>
                </a:lnTo>
                <a:lnTo>
                  <a:pt x="64" y="56"/>
                </a:lnTo>
                <a:lnTo>
                  <a:pt x="64" y="48"/>
                </a:lnTo>
                <a:lnTo>
                  <a:pt x="64" y="48"/>
                </a:lnTo>
                <a:lnTo>
                  <a:pt x="64" y="48"/>
                </a:lnTo>
                <a:lnTo>
                  <a:pt x="64" y="48"/>
                </a:lnTo>
                <a:lnTo>
                  <a:pt x="56" y="40"/>
                </a:lnTo>
                <a:lnTo>
                  <a:pt x="56" y="40"/>
                </a:lnTo>
                <a:lnTo>
                  <a:pt x="40" y="40"/>
                </a:lnTo>
                <a:lnTo>
                  <a:pt x="40" y="40"/>
                </a:lnTo>
                <a:lnTo>
                  <a:pt x="40" y="32"/>
                </a:lnTo>
                <a:lnTo>
                  <a:pt x="40" y="8"/>
                </a:lnTo>
                <a:lnTo>
                  <a:pt x="32" y="8"/>
                </a:lnTo>
                <a:lnTo>
                  <a:pt x="24" y="16"/>
                </a:lnTo>
                <a:lnTo>
                  <a:pt x="24" y="16"/>
                </a:lnTo>
                <a:lnTo>
                  <a:pt x="32" y="8"/>
                </a:lnTo>
                <a:lnTo>
                  <a:pt x="40" y="0"/>
                </a:lnTo>
                <a:lnTo>
                  <a:pt x="40" y="0"/>
                </a:lnTo>
                <a:lnTo>
                  <a:pt x="48" y="0"/>
                </a:lnTo>
                <a:lnTo>
                  <a:pt x="48" y="0"/>
                </a:lnTo>
                <a:lnTo>
                  <a:pt x="56" y="16"/>
                </a:lnTo>
                <a:lnTo>
                  <a:pt x="56" y="16"/>
                </a:lnTo>
                <a:lnTo>
                  <a:pt x="56" y="24"/>
                </a:lnTo>
                <a:lnTo>
                  <a:pt x="80" y="24"/>
                </a:lnTo>
                <a:lnTo>
                  <a:pt x="128" y="24"/>
                </a:lnTo>
                <a:lnTo>
                  <a:pt x="160" y="24"/>
                </a:lnTo>
                <a:lnTo>
                  <a:pt x="176" y="24"/>
                </a:lnTo>
                <a:lnTo>
                  <a:pt x="176" y="24"/>
                </a:lnTo>
                <a:lnTo>
                  <a:pt x="224" y="24"/>
                </a:lnTo>
                <a:lnTo>
                  <a:pt x="224" y="24"/>
                </a:lnTo>
                <a:lnTo>
                  <a:pt x="232" y="32"/>
                </a:lnTo>
                <a:lnTo>
                  <a:pt x="232" y="32"/>
                </a:lnTo>
                <a:lnTo>
                  <a:pt x="272" y="24"/>
                </a:lnTo>
                <a:lnTo>
                  <a:pt x="272" y="24"/>
                </a:lnTo>
                <a:lnTo>
                  <a:pt x="280" y="16"/>
                </a:lnTo>
                <a:lnTo>
                  <a:pt x="288" y="16"/>
                </a:lnTo>
                <a:lnTo>
                  <a:pt x="288" y="24"/>
                </a:lnTo>
                <a:lnTo>
                  <a:pt x="288" y="32"/>
                </a:lnTo>
                <a:lnTo>
                  <a:pt x="288" y="32"/>
                </a:lnTo>
                <a:lnTo>
                  <a:pt x="336" y="80"/>
                </a:lnTo>
                <a:lnTo>
                  <a:pt x="336" y="80"/>
                </a:lnTo>
                <a:lnTo>
                  <a:pt x="336" y="72"/>
                </a:lnTo>
                <a:lnTo>
                  <a:pt x="336" y="72"/>
                </a:lnTo>
                <a:lnTo>
                  <a:pt x="352" y="80"/>
                </a:lnTo>
                <a:lnTo>
                  <a:pt x="352" y="80"/>
                </a:lnTo>
                <a:lnTo>
                  <a:pt x="344" y="88"/>
                </a:lnTo>
                <a:lnTo>
                  <a:pt x="344" y="88"/>
                </a:lnTo>
                <a:lnTo>
                  <a:pt x="352" y="104"/>
                </a:lnTo>
                <a:lnTo>
                  <a:pt x="352" y="104"/>
                </a:lnTo>
                <a:lnTo>
                  <a:pt x="368" y="120"/>
                </a:lnTo>
                <a:lnTo>
                  <a:pt x="384" y="128"/>
                </a:lnTo>
                <a:lnTo>
                  <a:pt x="384" y="136"/>
                </a:lnTo>
                <a:lnTo>
                  <a:pt x="376" y="136"/>
                </a:lnTo>
                <a:lnTo>
                  <a:pt x="368" y="128"/>
                </a:lnTo>
                <a:lnTo>
                  <a:pt x="352" y="128"/>
                </a:lnTo>
                <a:lnTo>
                  <a:pt x="352" y="136"/>
                </a:lnTo>
                <a:lnTo>
                  <a:pt x="368" y="144"/>
                </a:lnTo>
                <a:lnTo>
                  <a:pt x="368" y="152"/>
                </a:lnTo>
                <a:lnTo>
                  <a:pt x="344" y="168"/>
                </a:lnTo>
                <a:lnTo>
                  <a:pt x="328" y="168"/>
                </a:lnTo>
                <a:lnTo>
                  <a:pt x="320" y="152"/>
                </a:lnTo>
                <a:lnTo>
                  <a:pt x="304" y="152"/>
                </a:lnTo>
                <a:lnTo>
                  <a:pt x="304" y="160"/>
                </a:lnTo>
                <a:lnTo>
                  <a:pt x="296" y="168"/>
                </a:lnTo>
                <a:lnTo>
                  <a:pt x="296" y="168"/>
                </a:lnTo>
                <a:lnTo>
                  <a:pt x="280" y="136"/>
                </a:lnTo>
                <a:lnTo>
                  <a:pt x="280" y="136"/>
                </a:lnTo>
                <a:lnTo>
                  <a:pt x="272" y="128"/>
                </a:lnTo>
                <a:lnTo>
                  <a:pt x="264" y="112"/>
                </a:lnTo>
                <a:lnTo>
                  <a:pt x="264" y="104"/>
                </a:lnTo>
                <a:lnTo>
                  <a:pt x="264" y="104"/>
                </a:lnTo>
                <a:lnTo>
                  <a:pt x="240" y="104"/>
                </a:lnTo>
                <a:lnTo>
                  <a:pt x="240" y="104"/>
                </a:lnTo>
                <a:lnTo>
                  <a:pt x="232" y="112"/>
                </a:lnTo>
                <a:lnTo>
                  <a:pt x="232" y="112"/>
                </a:lnTo>
                <a:lnTo>
                  <a:pt x="240" y="112"/>
                </a:lnTo>
                <a:lnTo>
                  <a:pt x="240" y="112"/>
                </a:lnTo>
                <a:lnTo>
                  <a:pt x="256" y="128"/>
                </a:lnTo>
                <a:lnTo>
                  <a:pt x="256" y="128"/>
                </a:lnTo>
                <a:lnTo>
                  <a:pt x="264" y="144"/>
                </a:lnTo>
                <a:lnTo>
                  <a:pt x="264" y="144"/>
                </a:lnTo>
                <a:lnTo>
                  <a:pt x="272" y="152"/>
                </a:lnTo>
                <a:lnTo>
                  <a:pt x="272" y="176"/>
                </a:lnTo>
                <a:lnTo>
                  <a:pt x="256" y="192"/>
                </a:lnTo>
                <a:lnTo>
                  <a:pt x="256" y="200"/>
                </a:lnTo>
                <a:lnTo>
                  <a:pt x="256" y="200"/>
                </a:lnTo>
                <a:lnTo>
                  <a:pt x="256" y="208"/>
                </a:lnTo>
                <a:lnTo>
                  <a:pt x="248" y="216"/>
                </a:lnTo>
                <a:lnTo>
                  <a:pt x="248" y="224"/>
                </a:lnTo>
                <a:lnTo>
                  <a:pt x="248" y="232"/>
                </a:lnTo>
                <a:lnTo>
                  <a:pt x="248" y="232"/>
                </a:lnTo>
                <a:lnTo>
                  <a:pt x="256" y="272"/>
                </a:lnTo>
                <a:lnTo>
                  <a:pt x="256" y="304"/>
                </a:lnTo>
                <a:lnTo>
                  <a:pt x="256" y="304"/>
                </a:lnTo>
                <a:lnTo>
                  <a:pt x="216" y="336"/>
                </a:lnTo>
                <a:lnTo>
                  <a:pt x="216" y="336"/>
                </a:lnTo>
                <a:lnTo>
                  <a:pt x="216" y="352"/>
                </a:lnTo>
                <a:lnTo>
                  <a:pt x="216" y="376"/>
                </a:lnTo>
                <a:lnTo>
                  <a:pt x="216" y="376"/>
                </a:lnTo>
                <a:lnTo>
                  <a:pt x="208" y="376"/>
                </a:lnTo>
                <a:close/>
              </a:path>
            </a:pathLst>
          </a:custGeom>
          <a:solidFill>
            <a:srgbClr val="0070C0"/>
          </a:solidFill>
          <a:ln w="6350" cmpd="sng">
            <a:solidFill>
              <a:srgbClr val="000000"/>
            </a:solidFill>
            <a:round/>
            <a:headEnd/>
            <a:tailEnd/>
          </a:ln>
        </p:spPr>
        <p:txBody>
          <a:bodyPr/>
          <a:lstStyle/>
          <a:p>
            <a:endParaRPr lang="en-US" dirty="0"/>
          </a:p>
        </p:txBody>
      </p:sp>
      <p:sp>
        <p:nvSpPr>
          <p:cNvPr id="40" name="Freeform 39"/>
          <p:cNvSpPr>
            <a:spLocks/>
          </p:cNvSpPr>
          <p:nvPr/>
        </p:nvSpPr>
        <p:spPr bwMode="auto">
          <a:xfrm>
            <a:off x="6022878" y="3540125"/>
            <a:ext cx="1052513" cy="531813"/>
          </a:xfrm>
          <a:custGeom>
            <a:avLst/>
            <a:gdLst>
              <a:gd name="T0" fmla="*/ 504 w 584"/>
              <a:gd name="T1" fmla="*/ 32 h 296"/>
              <a:gd name="T2" fmla="*/ 504 w 584"/>
              <a:gd name="T3" fmla="*/ 24 h 296"/>
              <a:gd name="T4" fmla="*/ 480 w 584"/>
              <a:gd name="T5" fmla="*/ 32 h 296"/>
              <a:gd name="T6" fmla="*/ 456 w 584"/>
              <a:gd name="T7" fmla="*/ 32 h 296"/>
              <a:gd name="T8" fmla="*/ 440 w 584"/>
              <a:gd name="T9" fmla="*/ 32 h 296"/>
              <a:gd name="T10" fmla="*/ 432 w 584"/>
              <a:gd name="T11" fmla="*/ 32 h 296"/>
              <a:gd name="T12" fmla="*/ 392 w 584"/>
              <a:gd name="T13" fmla="*/ 24 h 296"/>
              <a:gd name="T14" fmla="*/ 384 w 584"/>
              <a:gd name="T15" fmla="*/ 0 h 296"/>
              <a:gd name="T16" fmla="*/ 344 w 584"/>
              <a:gd name="T17" fmla="*/ 0 h 296"/>
              <a:gd name="T18" fmla="*/ 344 w 584"/>
              <a:gd name="T19" fmla="*/ 24 h 296"/>
              <a:gd name="T20" fmla="*/ 320 w 584"/>
              <a:gd name="T21" fmla="*/ 40 h 296"/>
              <a:gd name="T22" fmla="*/ 296 w 584"/>
              <a:gd name="T23" fmla="*/ 56 h 296"/>
              <a:gd name="T24" fmla="*/ 296 w 584"/>
              <a:gd name="T25" fmla="*/ 72 h 296"/>
              <a:gd name="T26" fmla="*/ 272 w 584"/>
              <a:gd name="T27" fmla="*/ 88 h 296"/>
              <a:gd name="T28" fmla="*/ 248 w 584"/>
              <a:gd name="T29" fmla="*/ 120 h 296"/>
              <a:gd name="T30" fmla="*/ 232 w 584"/>
              <a:gd name="T31" fmla="*/ 104 h 296"/>
              <a:gd name="T32" fmla="*/ 216 w 584"/>
              <a:gd name="T33" fmla="*/ 144 h 296"/>
              <a:gd name="T34" fmla="*/ 200 w 584"/>
              <a:gd name="T35" fmla="*/ 128 h 296"/>
              <a:gd name="T36" fmla="*/ 176 w 584"/>
              <a:gd name="T37" fmla="*/ 152 h 296"/>
              <a:gd name="T38" fmla="*/ 144 w 584"/>
              <a:gd name="T39" fmla="*/ 144 h 296"/>
              <a:gd name="T40" fmla="*/ 144 w 584"/>
              <a:gd name="T41" fmla="*/ 136 h 296"/>
              <a:gd name="T42" fmla="*/ 136 w 584"/>
              <a:gd name="T43" fmla="*/ 152 h 296"/>
              <a:gd name="T44" fmla="*/ 128 w 584"/>
              <a:gd name="T45" fmla="*/ 144 h 296"/>
              <a:gd name="T46" fmla="*/ 112 w 584"/>
              <a:gd name="T47" fmla="*/ 144 h 296"/>
              <a:gd name="T48" fmla="*/ 112 w 584"/>
              <a:gd name="T49" fmla="*/ 152 h 296"/>
              <a:gd name="T50" fmla="*/ 104 w 584"/>
              <a:gd name="T51" fmla="*/ 160 h 296"/>
              <a:gd name="T52" fmla="*/ 104 w 584"/>
              <a:gd name="T53" fmla="*/ 168 h 296"/>
              <a:gd name="T54" fmla="*/ 104 w 584"/>
              <a:gd name="T55" fmla="*/ 184 h 296"/>
              <a:gd name="T56" fmla="*/ 88 w 584"/>
              <a:gd name="T57" fmla="*/ 192 h 296"/>
              <a:gd name="T58" fmla="*/ 80 w 584"/>
              <a:gd name="T59" fmla="*/ 224 h 296"/>
              <a:gd name="T60" fmla="*/ 72 w 584"/>
              <a:gd name="T61" fmla="*/ 232 h 296"/>
              <a:gd name="T62" fmla="*/ 24 w 584"/>
              <a:gd name="T63" fmla="*/ 232 h 296"/>
              <a:gd name="T64" fmla="*/ 24 w 584"/>
              <a:gd name="T65" fmla="*/ 248 h 296"/>
              <a:gd name="T66" fmla="*/ 32 w 584"/>
              <a:gd name="T67" fmla="*/ 256 h 296"/>
              <a:gd name="T68" fmla="*/ 24 w 584"/>
              <a:gd name="T69" fmla="*/ 288 h 296"/>
              <a:gd name="T70" fmla="*/ 16 w 584"/>
              <a:gd name="T71" fmla="*/ 288 h 296"/>
              <a:gd name="T72" fmla="*/ 120 w 584"/>
              <a:gd name="T73" fmla="*/ 288 h 296"/>
              <a:gd name="T74" fmla="*/ 112 w 584"/>
              <a:gd name="T75" fmla="*/ 272 h 296"/>
              <a:gd name="T76" fmla="*/ 144 w 584"/>
              <a:gd name="T77" fmla="*/ 272 h 296"/>
              <a:gd name="T78" fmla="*/ 496 w 584"/>
              <a:gd name="T79" fmla="*/ 224 h 296"/>
              <a:gd name="T80" fmla="*/ 520 w 584"/>
              <a:gd name="T81" fmla="*/ 208 h 296"/>
              <a:gd name="T82" fmla="*/ 542 w 584"/>
              <a:gd name="T83" fmla="*/ 172 h 296"/>
              <a:gd name="T84" fmla="*/ 568 w 584"/>
              <a:gd name="T85" fmla="*/ 144 h 296"/>
              <a:gd name="T86" fmla="*/ 584 w 584"/>
              <a:gd name="T87" fmla="*/ 128 h 296"/>
              <a:gd name="T88" fmla="*/ 568 w 584"/>
              <a:gd name="T89" fmla="*/ 120 h 296"/>
              <a:gd name="T90" fmla="*/ 552 w 584"/>
              <a:gd name="T91" fmla="*/ 112 h 296"/>
              <a:gd name="T92" fmla="*/ 528 w 584"/>
              <a:gd name="T93" fmla="*/ 72 h 296"/>
              <a:gd name="T94" fmla="*/ 520 w 584"/>
              <a:gd name="T95" fmla="*/ 48 h 296"/>
              <a:gd name="T96" fmla="*/ 520 w 584"/>
              <a:gd name="T97" fmla="*/ 4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4" h="296">
                <a:moveTo>
                  <a:pt x="520" y="40"/>
                </a:moveTo>
                <a:lnTo>
                  <a:pt x="512" y="32"/>
                </a:lnTo>
                <a:lnTo>
                  <a:pt x="504" y="32"/>
                </a:lnTo>
                <a:lnTo>
                  <a:pt x="504" y="32"/>
                </a:lnTo>
                <a:lnTo>
                  <a:pt x="504" y="32"/>
                </a:lnTo>
                <a:lnTo>
                  <a:pt x="504" y="24"/>
                </a:lnTo>
                <a:lnTo>
                  <a:pt x="496" y="16"/>
                </a:lnTo>
                <a:lnTo>
                  <a:pt x="488" y="16"/>
                </a:lnTo>
                <a:lnTo>
                  <a:pt x="480" y="32"/>
                </a:lnTo>
                <a:lnTo>
                  <a:pt x="472" y="32"/>
                </a:lnTo>
                <a:lnTo>
                  <a:pt x="456" y="32"/>
                </a:lnTo>
                <a:lnTo>
                  <a:pt x="456" y="32"/>
                </a:lnTo>
                <a:lnTo>
                  <a:pt x="448" y="24"/>
                </a:lnTo>
                <a:lnTo>
                  <a:pt x="440" y="24"/>
                </a:lnTo>
                <a:lnTo>
                  <a:pt x="440" y="32"/>
                </a:lnTo>
                <a:lnTo>
                  <a:pt x="440" y="32"/>
                </a:lnTo>
                <a:lnTo>
                  <a:pt x="432" y="32"/>
                </a:lnTo>
                <a:lnTo>
                  <a:pt x="432" y="32"/>
                </a:lnTo>
                <a:lnTo>
                  <a:pt x="416" y="24"/>
                </a:lnTo>
                <a:lnTo>
                  <a:pt x="416" y="24"/>
                </a:lnTo>
                <a:lnTo>
                  <a:pt x="392" y="24"/>
                </a:lnTo>
                <a:lnTo>
                  <a:pt x="392" y="24"/>
                </a:lnTo>
                <a:lnTo>
                  <a:pt x="392" y="16"/>
                </a:lnTo>
                <a:lnTo>
                  <a:pt x="384" y="0"/>
                </a:lnTo>
                <a:lnTo>
                  <a:pt x="360" y="0"/>
                </a:lnTo>
                <a:lnTo>
                  <a:pt x="344" y="0"/>
                </a:lnTo>
                <a:lnTo>
                  <a:pt x="344" y="0"/>
                </a:lnTo>
                <a:lnTo>
                  <a:pt x="336" y="8"/>
                </a:lnTo>
                <a:lnTo>
                  <a:pt x="336" y="16"/>
                </a:lnTo>
                <a:lnTo>
                  <a:pt x="344" y="24"/>
                </a:lnTo>
                <a:lnTo>
                  <a:pt x="344" y="32"/>
                </a:lnTo>
                <a:lnTo>
                  <a:pt x="328" y="32"/>
                </a:lnTo>
                <a:lnTo>
                  <a:pt x="320" y="40"/>
                </a:lnTo>
                <a:lnTo>
                  <a:pt x="312" y="40"/>
                </a:lnTo>
                <a:lnTo>
                  <a:pt x="296" y="40"/>
                </a:lnTo>
                <a:lnTo>
                  <a:pt x="296" y="56"/>
                </a:lnTo>
                <a:lnTo>
                  <a:pt x="304" y="56"/>
                </a:lnTo>
                <a:lnTo>
                  <a:pt x="304" y="64"/>
                </a:lnTo>
                <a:lnTo>
                  <a:pt x="296" y="72"/>
                </a:lnTo>
                <a:lnTo>
                  <a:pt x="288" y="88"/>
                </a:lnTo>
                <a:lnTo>
                  <a:pt x="280" y="88"/>
                </a:lnTo>
                <a:lnTo>
                  <a:pt x="272" y="88"/>
                </a:lnTo>
                <a:lnTo>
                  <a:pt x="272" y="112"/>
                </a:lnTo>
                <a:lnTo>
                  <a:pt x="264" y="120"/>
                </a:lnTo>
                <a:lnTo>
                  <a:pt x="248" y="120"/>
                </a:lnTo>
                <a:lnTo>
                  <a:pt x="240" y="112"/>
                </a:lnTo>
                <a:lnTo>
                  <a:pt x="240" y="104"/>
                </a:lnTo>
                <a:lnTo>
                  <a:pt x="232" y="104"/>
                </a:lnTo>
                <a:lnTo>
                  <a:pt x="224" y="128"/>
                </a:lnTo>
                <a:lnTo>
                  <a:pt x="224" y="144"/>
                </a:lnTo>
                <a:lnTo>
                  <a:pt x="216" y="144"/>
                </a:lnTo>
                <a:lnTo>
                  <a:pt x="208" y="136"/>
                </a:lnTo>
                <a:lnTo>
                  <a:pt x="208" y="128"/>
                </a:lnTo>
                <a:lnTo>
                  <a:pt x="200" y="128"/>
                </a:lnTo>
                <a:lnTo>
                  <a:pt x="184" y="144"/>
                </a:lnTo>
                <a:lnTo>
                  <a:pt x="184" y="152"/>
                </a:lnTo>
                <a:lnTo>
                  <a:pt x="176" y="152"/>
                </a:lnTo>
                <a:lnTo>
                  <a:pt x="160" y="136"/>
                </a:lnTo>
                <a:lnTo>
                  <a:pt x="152" y="136"/>
                </a:lnTo>
                <a:lnTo>
                  <a:pt x="144" y="144"/>
                </a:lnTo>
                <a:lnTo>
                  <a:pt x="144" y="144"/>
                </a:lnTo>
                <a:lnTo>
                  <a:pt x="144" y="136"/>
                </a:lnTo>
                <a:lnTo>
                  <a:pt x="144" y="136"/>
                </a:lnTo>
                <a:lnTo>
                  <a:pt x="144" y="144"/>
                </a:lnTo>
                <a:lnTo>
                  <a:pt x="144" y="152"/>
                </a:lnTo>
                <a:lnTo>
                  <a:pt x="136" y="152"/>
                </a:lnTo>
                <a:lnTo>
                  <a:pt x="136" y="152"/>
                </a:lnTo>
                <a:lnTo>
                  <a:pt x="136" y="152"/>
                </a:lnTo>
                <a:lnTo>
                  <a:pt x="128" y="144"/>
                </a:lnTo>
                <a:lnTo>
                  <a:pt x="120" y="144"/>
                </a:lnTo>
                <a:lnTo>
                  <a:pt x="112" y="144"/>
                </a:lnTo>
                <a:lnTo>
                  <a:pt x="112" y="144"/>
                </a:lnTo>
                <a:lnTo>
                  <a:pt x="112" y="144"/>
                </a:lnTo>
                <a:lnTo>
                  <a:pt x="112" y="152"/>
                </a:lnTo>
                <a:lnTo>
                  <a:pt x="112" y="152"/>
                </a:lnTo>
                <a:lnTo>
                  <a:pt x="112" y="160"/>
                </a:lnTo>
                <a:lnTo>
                  <a:pt x="112" y="160"/>
                </a:lnTo>
                <a:lnTo>
                  <a:pt x="104" y="160"/>
                </a:lnTo>
                <a:lnTo>
                  <a:pt x="112" y="160"/>
                </a:lnTo>
                <a:lnTo>
                  <a:pt x="104" y="168"/>
                </a:lnTo>
                <a:lnTo>
                  <a:pt x="104" y="168"/>
                </a:lnTo>
                <a:lnTo>
                  <a:pt x="96" y="176"/>
                </a:lnTo>
                <a:lnTo>
                  <a:pt x="96" y="176"/>
                </a:lnTo>
                <a:lnTo>
                  <a:pt x="104" y="184"/>
                </a:lnTo>
                <a:lnTo>
                  <a:pt x="104" y="184"/>
                </a:lnTo>
                <a:lnTo>
                  <a:pt x="104" y="192"/>
                </a:lnTo>
                <a:lnTo>
                  <a:pt x="88" y="192"/>
                </a:lnTo>
                <a:lnTo>
                  <a:pt x="72" y="200"/>
                </a:lnTo>
                <a:lnTo>
                  <a:pt x="72" y="216"/>
                </a:lnTo>
                <a:lnTo>
                  <a:pt x="80" y="224"/>
                </a:lnTo>
                <a:lnTo>
                  <a:pt x="80" y="232"/>
                </a:lnTo>
                <a:lnTo>
                  <a:pt x="80" y="232"/>
                </a:lnTo>
                <a:lnTo>
                  <a:pt x="72" y="232"/>
                </a:lnTo>
                <a:lnTo>
                  <a:pt x="48" y="224"/>
                </a:lnTo>
                <a:lnTo>
                  <a:pt x="32" y="224"/>
                </a:lnTo>
                <a:lnTo>
                  <a:pt x="24" y="232"/>
                </a:lnTo>
                <a:lnTo>
                  <a:pt x="24" y="232"/>
                </a:lnTo>
                <a:lnTo>
                  <a:pt x="16" y="240"/>
                </a:lnTo>
                <a:lnTo>
                  <a:pt x="24" y="248"/>
                </a:lnTo>
                <a:lnTo>
                  <a:pt x="24" y="248"/>
                </a:lnTo>
                <a:lnTo>
                  <a:pt x="32" y="256"/>
                </a:lnTo>
                <a:lnTo>
                  <a:pt x="32" y="256"/>
                </a:lnTo>
                <a:lnTo>
                  <a:pt x="24" y="256"/>
                </a:lnTo>
                <a:lnTo>
                  <a:pt x="24" y="256"/>
                </a:lnTo>
                <a:lnTo>
                  <a:pt x="24" y="288"/>
                </a:lnTo>
                <a:lnTo>
                  <a:pt x="24" y="288"/>
                </a:lnTo>
                <a:lnTo>
                  <a:pt x="16" y="288"/>
                </a:lnTo>
                <a:lnTo>
                  <a:pt x="16" y="288"/>
                </a:lnTo>
                <a:lnTo>
                  <a:pt x="0" y="296"/>
                </a:lnTo>
                <a:lnTo>
                  <a:pt x="0" y="296"/>
                </a:lnTo>
                <a:lnTo>
                  <a:pt x="120" y="288"/>
                </a:lnTo>
                <a:lnTo>
                  <a:pt x="120" y="288"/>
                </a:lnTo>
                <a:lnTo>
                  <a:pt x="112" y="272"/>
                </a:lnTo>
                <a:lnTo>
                  <a:pt x="112" y="272"/>
                </a:lnTo>
                <a:lnTo>
                  <a:pt x="120" y="272"/>
                </a:lnTo>
                <a:lnTo>
                  <a:pt x="136" y="272"/>
                </a:lnTo>
                <a:lnTo>
                  <a:pt x="144" y="272"/>
                </a:lnTo>
                <a:lnTo>
                  <a:pt x="448" y="248"/>
                </a:lnTo>
                <a:lnTo>
                  <a:pt x="464" y="240"/>
                </a:lnTo>
                <a:lnTo>
                  <a:pt x="496" y="224"/>
                </a:lnTo>
                <a:lnTo>
                  <a:pt x="504" y="216"/>
                </a:lnTo>
                <a:lnTo>
                  <a:pt x="504" y="208"/>
                </a:lnTo>
                <a:lnTo>
                  <a:pt x="520" y="208"/>
                </a:lnTo>
                <a:lnTo>
                  <a:pt x="524" y="192"/>
                </a:lnTo>
                <a:lnTo>
                  <a:pt x="536" y="184"/>
                </a:lnTo>
                <a:lnTo>
                  <a:pt x="542" y="172"/>
                </a:lnTo>
                <a:lnTo>
                  <a:pt x="560" y="160"/>
                </a:lnTo>
                <a:lnTo>
                  <a:pt x="568" y="152"/>
                </a:lnTo>
                <a:lnTo>
                  <a:pt x="568" y="144"/>
                </a:lnTo>
                <a:lnTo>
                  <a:pt x="568" y="152"/>
                </a:lnTo>
                <a:lnTo>
                  <a:pt x="584" y="128"/>
                </a:lnTo>
                <a:lnTo>
                  <a:pt x="584" y="128"/>
                </a:lnTo>
                <a:lnTo>
                  <a:pt x="576" y="128"/>
                </a:lnTo>
                <a:lnTo>
                  <a:pt x="576" y="128"/>
                </a:lnTo>
                <a:lnTo>
                  <a:pt x="568" y="120"/>
                </a:lnTo>
                <a:lnTo>
                  <a:pt x="560" y="120"/>
                </a:lnTo>
                <a:lnTo>
                  <a:pt x="560" y="120"/>
                </a:lnTo>
                <a:lnTo>
                  <a:pt x="552" y="112"/>
                </a:lnTo>
                <a:lnTo>
                  <a:pt x="536" y="88"/>
                </a:lnTo>
                <a:lnTo>
                  <a:pt x="528" y="72"/>
                </a:lnTo>
                <a:lnTo>
                  <a:pt x="528" y="72"/>
                </a:lnTo>
                <a:lnTo>
                  <a:pt x="528" y="64"/>
                </a:lnTo>
                <a:lnTo>
                  <a:pt x="528" y="56"/>
                </a:lnTo>
                <a:lnTo>
                  <a:pt x="520" y="48"/>
                </a:lnTo>
                <a:lnTo>
                  <a:pt x="520" y="40"/>
                </a:lnTo>
                <a:lnTo>
                  <a:pt x="520" y="40"/>
                </a:lnTo>
                <a:lnTo>
                  <a:pt x="520" y="40"/>
                </a:lnTo>
                <a:lnTo>
                  <a:pt x="528" y="40"/>
                </a:lnTo>
                <a:lnTo>
                  <a:pt x="520" y="40"/>
                </a:lnTo>
                <a:close/>
              </a:path>
            </a:pathLst>
          </a:custGeom>
          <a:solidFill>
            <a:srgbClr val="F79646"/>
          </a:solidFill>
          <a:ln w="6350" cmpd="sng">
            <a:solidFill>
              <a:srgbClr val="000000"/>
            </a:solidFill>
            <a:round/>
            <a:headEnd/>
            <a:tailEnd/>
          </a:ln>
        </p:spPr>
        <p:txBody>
          <a:bodyPr/>
          <a:lstStyle/>
          <a:p>
            <a:endParaRPr lang="en-US" dirty="0"/>
          </a:p>
        </p:txBody>
      </p:sp>
      <p:sp>
        <p:nvSpPr>
          <p:cNvPr id="41" name="Freeform 40"/>
          <p:cNvSpPr>
            <a:spLocks/>
          </p:cNvSpPr>
          <p:nvPr/>
        </p:nvSpPr>
        <p:spPr bwMode="auto">
          <a:xfrm>
            <a:off x="6959503" y="3179763"/>
            <a:ext cx="663575" cy="647700"/>
          </a:xfrm>
          <a:custGeom>
            <a:avLst/>
            <a:gdLst>
              <a:gd name="T0" fmla="*/ 48 w 368"/>
              <a:gd name="T1" fmla="*/ 320 h 360"/>
              <a:gd name="T2" fmla="*/ 32 w 368"/>
              <a:gd name="T3" fmla="*/ 312 h 360"/>
              <a:gd name="T4" fmla="*/ 8 w 368"/>
              <a:gd name="T5" fmla="*/ 272 h 360"/>
              <a:gd name="T6" fmla="*/ 0 w 368"/>
              <a:gd name="T7" fmla="*/ 248 h 360"/>
              <a:gd name="T8" fmla="*/ 0 w 368"/>
              <a:gd name="T9" fmla="*/ 240 h 360"/>
              <a:gd name="T10" fmla="*/ 16 w 368"/>
              <a:gd name="T11" fmla="*/ 240 h 360"/>
              <a:gd name="T12" fmla="*/ 32 w 368"/>
              <a:gd name="T13" fmla="*/ 224 h 360"/>
              <a:gd name="T14" fmla="*/ 32 w 368"/>
              <a:gd name="T15" fmla="*/ 192 h 360"/>
              <a:gd name="T16" fmla="*/ 48 w 368"/>
              <a:gd name="T17" fmla="*/ 192 h 360"/>
              <a:gd name="T18" fmla="*/ 56 w 368"/>
              <a:gd name="T19" fmla="*/ 176 h 360"/>
              <a:gd name="T20" fmla="*/ 80 w 368"/>
              <a:gd name="T21" fmla="*/ 136 h 360"/>
              <a:gd name="T22" fmla="*/ 80 w 368"/>
              <a:gd name="T23" fmla="*/ 136 h 360"/>
              <a:gd name="T24" fmla="*/ 112 w 368"/>
              <a:gd name="T25" fmla="*/ 112 h 360"/>
              <a:gd name="T26" fmla="*/ 120 w 368"/>
              <a:gd name="T27" fmla="*/ 80 h 360"/>
              <a:gd name="T28" fmla="*/ 128 w 368"/>
              <a:gd name="T29" fmla="*/ 40 h 360"/>
              <a:gd name="T30" fmla="*/ 120 w 368"/>
              <a:gd name="T31" fmla="*/ 0 h 360"/>
              <a:gd name="T32" fmla="*/ 128 w 368"/>
              <a:gd name="T33" fmla="*/ 0 h 360"/>
              <a:gd name="T34" fmla="*/ 224 w 368"/>
              <a:gd name="T35" fmla="*/ 72 h 360"/>
              <a:gd name="T36" fmla="*/ 232 w 368"/>
              <a:gd name="T37" fmla="*/ 120 h 360"/>
              <a:gd name="T38" fmla="*/ 256 w 368"/>
              <a:gd name="T39" fmla="*/ 96 h 360"/>
              <a:gd name="T40" fmla="*/ 280 w 368"/>
              <a:gd name="T41" fmla="*/ 80 h 360"/>
              <a:gd name="T42" fmla="*/ 296 w 368"/>
              <a:gd name="T43" fmla="*/ 80 h 360"/>
              <a:gd name="T44" fmla="*/ 312 w 368"/>
              <a:gd name="T45" fmla="*/ 64 h 360"/>
              <a:gd name="T46" fmla="*/ 344 w 368"/>
              <a:gd name="T47" fmla="*/ 64 h 360"/>
              <a:gd name="T48" fmla="*/ 352 w 368"/>
              <a:gd name="T49" fmla="*/ 64 h 360"/>
              <a:gd name="T50" fmla="*/ 368 w 368"/>
              <a:gd name="T51" fmla="*/ 88 h 360"/>
              <a:gd name="T52" fmla="*/ 360 w 368"/>
              <a:gd name="T53" fmla="*/ 104 h 360"/>
              <a:gd name="T54" fmla="*/ 328 w 368"/>
              <a:gd name="T55" fmla="*/ 96 h 360"/>
              <a:gd name="T56" fmla="*/ 312 w 368"/>
              <a:gd name="T57" fmla="*/ 88 h 360"/>
              <a:gd name="T58" fmla="*/ 304 w 368"/>
              <a:gd name="T59" fmla="*/ 120 h 360"/>
              <a:gd name="T60" fmla="*/ 296 w 368"/>
              <a:gd name="T61" fmla="*/ 144 h 360"/>
              <a:gd name="T62" fmla="*/ 288 w 368"/>
              <a:gd name="T63" fmla="*/ 160 h 360"/>
              <a:gd name="T64" fmla="*/ 264 w 368"/>
              <a:gd name="T65" fmla="*/ 160 h 360"/>
              <a:gd name="T66" fmla="*/ 264 w 368"/>
              <a:gd name="T67" fmla="*/ 192 h 360"/>
              <a:gd name="T68" fmla="*/ 232 w 368"/>
              <a:gd name="T69" fmla="*/ 192 h 360"/>
              <a:gd name="T70" fmla="*/ 224 w 368"/>
              <a:gd name="T71" fmla="*/ 208 h 360"/>
              <a:gd name="T72" fmla="*/ 224 w 368"/>
              <a:gd name="T73" fmla="*/ 224 h 360"/>
              <a:gd name="T74" fmla="*/ 216 w 368"/>
              <a:gd name="T75" fmla="*/ 240 h 360"/>
              <a:gd name="T76" fmla="*/ 208 w 368"/>
              <a:gd name="T77" fmla="*/ 264 h 360"/>
              <a:gd name="T78" fmla="*/ 200 w 368"/>
              <a:gd name="T79" fmla="*/ 296 h 360"/>
              <a:gd name="T80" fmla="*/ 192 w 368"/>
              <a:gd name="T81" fmla="*/ 304 h 360"/>
              <a:gd name="T82" fmla="*/ 200 w 368"/>
              <a:gd name="T83" fmla="*/ 312 h 360"/>
              <a:gd name="T84" fmla="*/ 184 w 368"/>
              <a:gd name="T85" fmla="*/ 320 h 360"/>
              <a:gd name="T86" fmla="*/ 168 w 368"/>
              <a:gd name="T87" fmla="*/ 328 h 360"/>
              <a:gd name="T88" fmla="*/ 152 w 368"/>
              <a:gd name="T89" fmla="*/ 336 h 360"/>
              <a:gd name="T90" fmla="*/ 144 w 368"/>
              <a:gd name="T91" fmla="*/ 344 h 360"/>
              <a:gd name="T92" fmla="*/ 120 w 368"/>
              <a:gd name="T93" fmla="*/ 344 h 360"/>
              <a:gd name="T94" fmla="*/ 112 w 368"/>
              <a:gd name="T95" fmla="*/ 344 h 360"/>
              <a:gd name="T96" fmla="*/ 88 w 368"/>
              <a:gd name="T97" fmla="*/ 352 h 360"/>
              <a:gd name="T98" fmla="*/ 64 w 368"/>
              <a:gd name="T99" fmla="*/ 336 h 360"/>
              <a:gd name="T100" fmla="*/ 56 w 368"/>
              <a:gd name="T101" fmla="*/ 32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8" h="360">
                <a:moveTo>
                  <a:pt x="56" y="328"/>
                </a:moveTo>
                <a:lnTo>
                  <a:pt x="56" y="328"/>
                </a:lnTo>
                <a:lnTo>
                  <a:pt x="48" y="320"/>
                </a:lnTo>
                <a:lnTo>
                  <a:pt x="40" y="320"/>
                </a:lnTo>
                <a:lnTo>
                  <a:pt x="40" y="320"/>
                </a:lnTo>
                <a:lnTo>
                  <a:pt x="32" y="312"/>
                </a:lnTo>
                <a:lnTo>
                  <a:pt x="16" y="288"/>
                </a:lnTo>
                <a:lnTo>
                  <a:pt x="8" y="272"/>
                </a:lnTo>
                <a:lnTo>
                  <a:pt x="8" y="272"/>
                </a:lnTo>
                <a:lnTo>
                  <a:pt x="8" y="264"/>
                </a:lnTo>
                <a:lnTo>
                  <a:pt x="8" y="256"/>
                </a:lnTo>
                <a:lnTo>
                  <a:pt x="0" y="248"/>
                </a:lnTo>
                <a:lnTo>
                  <a:pt x="0" y="240"/>
                </a:lnTo>
                <a:lnTo>
                  <a:pt x="0" y="240"/>
                </a:lnTo>
                <a:lnTo>
                  <a:pt x="0" y="240"/>
                </a:lnTo>
                <a:lnTo>
                  <a:pt x="8" y="240"/>
                </a:lnTo>
                <a:lnTo>
                  <a:pt x="8" y="240"/>
                </a:lnTo>
                <a:lnTo>
                  <a:pt x="16" y="240"/>
                </a:lnTo>
                <a:lnTo>
                  <a:pt x="24" y="224"/>
                </a:lnTo>
                <a:lnTo>
                  <a:pt x="32" y="224"/>
                </a:lnTo>
                <a:lnTo>
                  <a:pt x="32" y="224"/>
                </a:lnTo>
                <a:lnTo>
                  <a:pt x="32" y="208"/>
                </a:lnTo>
                <a:lnTo>
                  <a:pt x="32" y="200"/>
                </a:lnTo>
                <a:lnTo>
                  <a:pt x="32" y="192"/>
                </a:lnTo>
                <a:lnTo>
                  <a:pt x="32" y="176"/>
                </a:lnTo>
                <a:lnTo>
                  <a:pt x="48" y="176"/>
                </a:lnTo>
                <a:lnTo>
                  <a:pt x="48" y="192"/>
                </a:lnTo>
                <a:lnTo>
                  <a:pt x="56" y="192"/>
                </a:lnTo>
                <a:lnTo>
                  <a:pt x="56" y="176"/>
                </a:lnTo>
                <a:lnTo>
                  <a:pt x="56" y="176"/>
                </a:lnTo>
                <a:lnTo>
                  <a:pt x="64" y="152"/>
                </a:lnTo>
                <a:lnTo>
                  <a:pt x="64" y="152"/>
                </a:lnTo>
                <a:lnTo>
                  <a:pt x="80" y="136"/>
                </a:lnTo>
                <a:lnTo>
                  <a:pt x="80" y="136"/>
                </a:lnTo>
                <a:lnTo>
                  <a:pt x="80" y="136"/>
                </a:lnTo>
                <a:lnTo>
                  <a:pt x="80" y="136"/>
                </a:lnTo>
                <a:lnTo>
                  <a:pt x="88" y="136"/>
                </a:lnTo>
                <a:lnTo>
                  <a:pt x="96" y="128"/>
                </a:lnTo>
                <a:lnTo>
                  <a:pt x="112" y="112"/>
                </a:lnTo>
                <a:lnTo>
                  <a:pt x="120" y="104"/>
                </a:lnTo>
                <a:lnTo>
                  <a:pt x="120" y="88"/>
                </a:lnTo>
                <a:lnTo>
                  <a:pt x="120" y="80"/>
                </a:lnTo>
                <a:lnTo>
                  <a:pt x="120" y="40"/>
                </a:lnTo>
                <a:lnTo>
                  <a:pt x="120" y="40"/>
                </a:lnTo>
                <a:lnTo>
                  <a:pt x="128" y="40"/>
                </a:lnTo>
                <a:lnTo>
                  <a:pt x="128" y="24"/>
                </a:lnTo>
                <a:lnTo>
                  <a:pt x="120" y="8"/>
                </a:lnTo>
                <a:lnTo>
                  <a:pt x="120" y="0"/>
                </a:lnTo>
                <a:lnTo>
                  <a:pt x="120" y="0"/>
                </a:lnTo>
                <a:lnTo>
                  <a:pt x="128" y="0"/>
                </a:lnTo>
                <a:lnTo>
                  <a:pt x="128" y="0"/>
                </a:lnTo>
                <a:lnTo>
                  <a:pt x="144" y="88"/>
                </a:lnTo>
                <a:lnTo>
                  <a:pt x="144" y="88"/>
                </a:lnTo>
                <a:lnTo>
                  <a:pt x="224" y="72"/>
                </a:lnTo>
                <a:lnTo>
                  <a:pt x="224" y="72"/>
                </a:lnTo>
                <a:lnTo>
                  <a:pt x="232" y="120"/>
                </a:lnTo>
                <a:lnTo>
                  <a:pt x="232" y="120"/>
                </a:lnTo>
                <a:lnTo>
                  <a:pt x="256" y="96"/>
                </a:lnTo>
                <a:lnTo>
                  <a:pt x="256" y="96"/>
                </a:lnTo>
                <a:lnTo>
                  <a:pt x="256" y="96"/>
                </a:lnTo>
                <a:lnTo>
                  <a:pt x="264" y="96"/>
                </a:lnTo>
                <a:lnTo>
                  <a:pt x="272" y="88"/>
                </a:lnTo>
                <a:lnTo>
                  <a:pt x="280" y="80"/>
                </a:lnTo>
                <a:lnTo>
                  <a:pt x="280" y="80"/>
                </a:lnTo>
                <a:lnTo>
                  <a:pt x="280" y="80"/>
                </a:lnTo>
                <a:lnTo>
                  <a:pt x="296" y="80"/>
                </a:lnTo>
                <a:lnTo>
                  <a:pt x="304" y="80"/>
                </a:lnTo>
                <a:lnTo>
                  <a:pt x="312" y="64"/>
                </a:lnTo>
                <a:lnTo>
                  <a:pt x="312" y="64"/>
                </a:lnTo>
                <a:lnTo>
                  <a:pt x="328" y="64"/>
                </a:lnTo>
                <a:lnTo>
                  <a:pt x="336" y="64"/>
                </a:lnTo>
                <a:lnTo>
                  <a:pt x="344" y="64"/>
                </a:lnTo>
                <a:lnTo>
                  <a:pt x="344" y="64"/>
                </a:lnTo>
                <a:lnTo>
                  <a:pt x="352" y="64"/>
                </a:lnTo>
                <a:lnTo>
                  <a:pt x="352" y="64"/>
                </a:lnTo>
                <a:lnTo>
                  <a:pt x="352" y="72"/>
                </a:lnTo>
                <a:lnTo>
                  <a:pt x="352" y="72"/>
                </a:lnTo>
                <a:lnTo>
                  <a:pt x="368" y="88"/>
                </a:lnTo>
                <a:lnTo>
                  <a:pt x="368" y="96"/>
                </a:lnTo>
                <a:lnTo>
                  <a:pt x="360" y="96"/>
                </a:lnTo>
                <a:lnTo>
                  <a:pt x="360" y="104"/>
                </a:lnTo>
                <a:lnTo>
                  <a:pt x="360" y="104"/>
                </a:lnTo>
                <a:lnTo>
                  <a:pt x="352" y="104"/>
                </a:lnTo>
                <a:lnTo>
                  <a:pt x="328" y="96"/>
                </a:lnTo>
                <a:lnTo>
                  <a:pt x="320" y="96"/>
                </a:lnTo>
                <a:lnTo>
                  <a:pt x="312" y="88"/>
                </a:lnTo>
                <a:lnTo>
                  <a:pt x="312" y="88"/>
                </a:lnTo>
                <a:lnTo>
                  <a:pt x="312" y="112"/>
                </a:lnTo>
                <a:lnTo>
                  <a:pt x="312" y="112"/>
                </a:lnTo>
                <a:lnTo>
                  <a:pt x="304" y="120"/>
                </a:lnTo>
                <a:lnTo>
                  <a:pt x="304" y="128"/>
                </a:lnTo>
                <a:lnTo>
                  <a:pt x="296" y="144"/>
                </a:lnTo>
                <a:lnTo>
                  <a:pt x="296" y="144"/>
                </a:lnTo>
                <a:lnTo>
                  <a:pt x="288" y="144"/>
                </a:lnTo>
                <a:lnTo>
                  <a:pt x="288" y="152"/>
                </a:lnTo>
                <a:lnTo>
                  <a:pt x="288" y="160"/>
                </a:lnTo>
                <a:lnTo>
                  <a:pt x="280" y="160"/>
                </a:lnTo>
                <a:lnTo>
                  <a:pt x="272" y="160"/>
                </a:lnTo>
                <a:lnTo>
                  <a:pt x="264" y="160"/>
                </a:lnTo>
                <a:lnTo>
                  <a:pt x="264" y="176"/>
                </a:lnTo>
                <a:lnTo>
                  <a:pt x="264" y="184"/>
                </a:lnTo>
                <a:lnTo>
                  <a:pt x="264" y="192"/>
                </a:lnTo>
                <a:lnTo>
                  <a:pt x="264" y="200"/>
                </a:lnTo>
                <a:lnTo>
                  <a:pt x="248" y="200"/>
                </a:lnTo>
                <a:lnTo>
                  <a:pt x="232" y="192"/>
                </a:lnTo>
                <a:lnTo>
                  <a:pt x="224" y="192"/>
                </a:lnTo>
                <a:lnTo>
                  <a:pt x="224" y="200"/>
                </a:lnTo>
                <a:lnTo>
                  <a:pt x="224" y="208"/>
                </a:lnTo>
                <a:lnTo>
                  <a:pt x="224" y="216"/>
                </a:lnTo>
                <a:lnTo>
                  <a:pt x="224" y="216"/>
                </a:lnTo>
                <a:lnTo>
                  <a:pt x="224" y="224"/>
                </a:lnTo>
                <a:lnTo>
                  <a:pt x="216" y="232"/>
                </a:lnTo>
                <a:lnTo>
                  <a:pt x="216" y="232"/>
                </a:lnTo>
                <a:lnTo>
                  <a:pt x="216" y="240"/>
                </a:lnTo>
                <a:lnTo>
                  <a:pt x="216" y="256"/>
                </a:lnTo>
                <a:lnTo>
                  <a:pt x="216" y="256"/>
                </a:lnTo>
                <a:lnTo>
                  <a:pt x="208" y="264"/>
                </a:lnTo>
                <a:lnTo>
                  <a:pt x="200" y="280"/>
                </a:lnTo>
                <a:lnTo>
                  <a:pt x="200" y="288"/>
                </a:lnTo>
                <a:lnTo>
                  <a:pt x="200" y="296"/>
                </a:lnTo>
                <a:lnTo>
                  <a:pt x="200" y="296"/>
                </a:lnTo>
                <a:lnTo>
                  <a:pt x="200" y="296"/>
                </a:lnTo>
                <a:lnTo>
                  <a:pt x="192" y="304"/>
                </a:lnTo>
                <a:lnTo>
                  <a:pt x="192" y="304"/>
                </a:lnTo>
                <a:lnTo>
                  <a:pt x="200" y="312"/>
                </a:lnTo>
                <a:lnTo>
                  <a:pt x="200" y="312"/>
                </a:lnTo>
                <a:lnTo>
                  <a:pt x="184" y="320"/>
                </a:lnTo>
                <a:lnTo>
                  <a:pt x="184" y="320"/>
                </a:lnTo>
                <a:lnTo>
                  <a:pt x="184" y="320"/>
                </a:lnTo>
                <a:lnTo>
                  <a:pt x="168" y="320"/>
                </a:lnTo>
                <a:lnTo>
                  <a:pt x="168" y="328"/>
                </a:lnTo>
                <a:lnTo>
                  <a:pt x="168" y="328"/>
                </a:lnTo>
                <a:lnTo>
                  <a:pt x="160" y="328"/>
                </a:lnTo>
                <a:lnTo>
                  <a:pt x="152" y="328"/>
                </a:lnTo>
                <a:lnTo>
                  <a:pt x="152" y="336"/>
                </a:lnTo>
                <a:lnTo>
                  <a:pt x="152" y="336"/>
                </a:lnTo>
                <a:lnTo>
                  <a:pt x="152" y="336"/>
                </a:lnTo>
                <a:lnTo>
                  <a:pt x="144" y="344"/>
                </a:lnTo>
                <a:lnTo>
                  <a:pt x="136" y="344"/>
                </a:lnTo>
                <a:lnTo>
                  <a:pt x="128" y="344"/>
                </a:lnTo>
                <a:lnTo>
                  <a:pt x="120" y="344"/>
                </a:lnTo>
                <a:lnTo>
                  <a:pt x="120" y="344"/>
                </a:lnTo>
                <a:lnTo>
                  <a:pt x="120" y="344"/>
                </a:lnTo>
                <a:lnTo>
                  <a:pt x="112" y="344"/>
                </a:lnTo>
                <a:lnTo>
                  <a:pt x="104" y="360"/>
                </a:lnTo>
                <a:lnTo>
                  <a:pt x="96" y="360"/>
                </a:lnTo>
                <a:lnTo>
                  <a:pt x="88" y="352"/>
                </a:lnTo>
                <a:lnTo>
                  <a:pt x="88" y="352"/>
                </a:lnTo>
                <a:lnTo>
                  <a:pt x="72" y="352"/>
                </a:lnTo>
                <a:lnTo>
                  <a:pt x="64" y="336"/>
                </a:lnTo>
                <a:lnTo>
                  <a:pt x="64" y="328"/>
                </a:lnTo>
                <a:lnTo>
                  <a:pt x="64" y="328"/>
                </a:lnTo>
                <a:lnTo>
                  <a:pt x="56" y="328"/>
                </a:lnTo>
                <a:close/>
              </a:path>
            </a:pathLst>
          </a:custGeom>
          <a:solidFill>
            <a:srgbClr val="00B050"/>
          </a:solidFill>
          <a:ln w="6350" cmpd="sng">
            <a:solidFill>
              <a:srgbClr val="000000"/>
            </a:solidFill>
            <a:round/>
            <a:headEnd/>
            <a:tailEnd/>
          </a:ln>
        </p:spPr>
        <p:txBody>
          <a:bodyPr/>
          <a:lstStyle/>
          <a:p>
            <a:endParaRPr lang="en-US" dirty="0"/>
          </a:p>
        </p:txBody>
      </p:sp>
      <p:sp>
        <p:nvSpPr>
          <p:cNvPr id="42" name="Freeform 41"/>
          <p:cNvSpPr>
            <a:spLocks/>
          </p:cNvSpPr>
          <p:nvPr/>
        </p:nvSpPr>
        <p:spPr bwMode="auto">
          <a:xfrm>
            <a:off x="8140603" y="2084388"/>
            <a:ext cx="244475" cy="490537"/>
          </a:xfrm>
          <a:custGeom>
            <a:avLst/>
            <a:gdLst>
              <a:gd name="T0" fmla="*/ 104 w 136"/>
              <a:gd name="T1" fmla="*/ 240 h 272"/>
              <a:gd name="T2" fmla="*/ 128 w 136"/>
              <a:gd name="T3" fmla="*/ 232 h 272"/>
              <a:gd name="T4" fmla="*/ 128 w 136"/>
              <a:gd name="T5" fmla="*/ 224 h 272"/>
              <a:gd name="T6" fmla="*/ 136 w 136"/>
              <a:gd name="T7" fmla="*/ 216 h 272"/>
              <a:gd name="T8" fmla="*/ 136 w 136"/>
              <a:gd name="T9" fmla="*/ 208 h 272"/>
              <a:gd name="T10" fmla="*/ 128 w 136"/>
              <a:gd name="T11" fmla="*/ 200 h 272"/>
              <a:gd name="T12" fmla="*/ 128 w 136"/>
              <a:gd name="T13" fmla="*/ 192 h 272"/>
              <a:gd name="T14" fmla="*/ 112 w 136"/>
              <a:gd name="T15" fmla="*/ 184 h 272"/>
              <a:gd name="T16" fmla="*/ 56 w 136"/>
              <a:gd name="T17" fmla="*/ 0 h 272"/>
              <a:gd name="T18" fmla="*/ 48 w 136"/>
              <a:gd name="T19" fmla="*/ 0 h 272"/>
              <a:gd name="T20" fmla="*/ 32 w 136"/>
              <a:gd name="T21" fmla="*/ 8 h 272"/>
              <a:gd name="T22" fmla="*/ 32 w 136"/>
              <a:gd name="T23" fmla="*/ 8 h 272"/>
              <a:gd name="T24" fmla="*/ 32 w 136"/>
              <a:gd name="T25" fmla="*/ 16 h 272"/>
              <a:gd name="T26" fmla="*/ 32 w 136"/>
              <a:gd name="T27" fmla="*/ 16 h 272"/>
              <a:gd name="T28" fmla="*/ 32 w 136"/>
              <a:gd name="T29" fmla="*/ 24 h 272"/>
              <a:gd name="T30" fmla="*/ 24 w 136"/>
              <a:gd name="T31" fmla="*/ 32 h 272"/>
              <a:gd name="T32" fmla="*/ 32 w 136"/>
              <a:gd name="T33" fmla="*/ 40 h 272"/>
              <a:gd name="T34" fmla="*/ 32 w 136"/>
              <a:gd name="T35" fmla="*/ 48 h 272"/>
              <a:gd name="T36" fmla="*/ 24 w 136"/>
              <a:gd name="T37" fmla="*/ 56 h 272"/>
              <a:gd name="T38" fmla="*/ 32 w 136"/>
              <a:gd name="T39" fmla="*/ 88 h 272"/>
              <a:gd name="T40" fmla="*/ 16 w 136"/>
              <a:gd name="T41" fmla="*/ 104 h 272"/>
              <a:gd name="T42" fmla="*/ 16 w 136"/>
              <a:gd name="T43" fmla="*/ 104 h 272"/>
              <a:gd name="T44" fmla="*/ 8 w 136"/>
              <a:gd name="T45" fmla="*/ 112 h 272"/>
              <a:gd name="T46" fmla="*/ 16 w 136"/>
              <a:gd name="T47" fmla="*/ 120 h 272"/>
              <a:gd name="T48" fmla="*/ 16 w 136"/>
              <a:gd name="T49" fmla="*/ 160 h 272"/>
              <a:gd name="T50" fmla="*/ 8 w 136"/>
              <a:gd name="T51" fmla="*/ 176 h 272"/>
              <a:gd name="T52" fmla="*/ 0 w 136"/>
              <a:gd name="T53" fmla="*/ 192 h 272"/>
              <a:gd name="T54" fmla="*/ 8 w 136"/>
              <a:gd name="T55" fmla="*/ 216 h 272"/>
              <a:gd name="T56" fmla="*/ 16 w 136"/>
              <a:gd name="T57" fmla="*/ 240 h 272"/>
              <a:gd name="T58" fmla="*/ 8 w 136"/>
              <a:gd name="T59" fmla="*/ 256 h 272"/>
              <a:gd name="T60" fmla="*/ 16 w 136"/>
              <a:gd name="T61" fmla="*/ 272 h 272"/>
              <a:gd name="T62" fmla="*/ 96 w 136"/>
              <a:gd name="T63" fmla="*/ 256 h 272"/>
              <a:gd name="T64" fmla="*/ 104 w 136"/>
              <a:gd name="T65" fmla="*/ 2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272">
                <a:moveTo>
                  <a:pt x="104" y="248"/>
                </a:moveTo>
                <a:lnTo>
                  <a:pt x="104" y="240"/>
                </a:lnTo>
                <a:lnTo>
                  <a:pt x="112" y="232"/>
                </a:lnTo>
                <a:lnTo>
                  <a:pt x="128" y="232"/>
                </a:lnTo>
                <a:lnTo>
                  <a:pt x="128" y="232"/>
                </a:lnTo>
                <a:lnTo>
                  <a:pt x="128" y="224"/>
                </a:lnTo>
                <a:lnTo>
                  <a:pt x="128" y="224"/>
                </a:lnTo>
                <a:lnTo>
                  <a:pt x="136" y="216"/>
                </a:lnTo>
                <a:lnTo>
                  <a:pt x="136" y="208"/>
                </a:lnTo>
                <a:lnTo>
                  <a:pt x="136" y="208"/>
                </a:lnTo>
                <a:lnTo>
                  <a:pt x="128" y="208"/>
                </a:lnTo>
                <a:lnTo>
                  <a:pt x="128" y="200"/>
                </a:lnTo>
                <a:lnTo>
                  <a:pt x="128" y="200"/>
                </a:lnTo>
                <a:lnTo>
                  <a:pt x="128" y="192"/>
                </a:lnTo>
                <a:lnTo>
                  <a:pt x="120" y="184"/>
                </a:lnTo>
                <a:lnTo>
                  <a:pt x="112" y="184"/>
                </a:lnTo>
                <a:lnTo>
                  <a:pt x="104" y="176"/>
                </a:lnTo>
                <a:lnTo>
                  <a:pt x="56" y="0"/>
                </a:lnTo>
                <a:lnTo>
                  <a:pt x="56" y="0"/>
                </a:lnTo>
                <a:lnTo>
                  <a:pt x="48" y="0"/>
                </a:lnTo>
                <a:lnTo>
                  <a:pt x="32" y="0"/>
                </a:lnTo>
                <a:lnTo>
                  <a:pt x="32" y="8"/>
                </a:lnTo>
                <a:lnTo>
                  <a:pt x="32" y="8"/>
                </a:lnTo>
                <a:lnTo>
                  <a:pt x="32" y="8"/>
                </a:lnTo>
                <a:lnTo>
                  <a:pt x="32" y="16"/>
                </a:lnTo>
                <a:lnTo>
                  <a:pt x="32" y="16"/>
                </a:lnTo>
                <a:lnTo>
                  <a:pt x="32" y="16"/>
                </a:lnTo>
                <a:lnTo>
                  <a:pt x="32" y="16"/>
                </a:lnTo>
                <a:lnTo>
                  <a:pt x="32" y="24"/>
                </a:lnTo>
                <a:lnTo>
                  <a:pt x="32" y="24"/>
                </a:lnTo>
                <a:lnTo>
                  <a:pt x="24" y="24"/>
                </a:lnTo>
                <a:lnTo>
                  <a:pt x="24" y="32"/>
                </a:lnTo>
                <a:lnTo>
                  <a:pt x="32" y="32"/>
                </a:lnTo>
                <a:lnTo>
                  <a:pt x="32" y="40"/>
                </a:lnTo>
                <a:lnTo>
                  <a:pt x="32" y="40"/>
                </a:lnTo>
                <a:lnTo>
                  <a:pt x="32" y="48"/>
                </a:lnTo>
                <a:lnTo>
                  <a:pt x="24" y="56"/>
                </a:lnTo>
                <a:lnTo>
                  <a:pt x="24" y="56"/>
                </a:lnTo>
                <a:lnTo>
                  <a:pt x="32" y="64"/>
                </a:lnTo>
                <a:lnTo>
                  <a:pt x="32" y="88"/>
                </a:lnTo>
                <a:lnTo>
                  <a:pt x="32" y="96"/>
                </a:lnTo>
                <a:lnTo>
                  <a:pt x="16" y="104"/>
                </a:lnTo>
                <a:lnTo>
                  <a:pt x="16" y="104"/>
                </a:lnTo>
                <a:lnTo>
                  <a:pt x="16" y="104"/>
                </a:lnTo>
                <a:lnTo>
                  <a:pt x="16" y="104"/>
                </a:lnTo>
                <a:lnTo>
                  <a:pt x="8" y="112"/>
                </a:lnTo>
                <a:lnTo>
                  <a:pt x="8" y="112"/>
                </a:lnTo>
                <a:lnTo>
                  <a:pt x="16" y="120"/>
                </a:lnTo>
                <a:lnTo>
                  <a:pt x="16" y="136"/>
                </a:lnTo>
                <a:lnTo>
                  <a:pt x="16" y="160"/>
                </a:lnTo>
                <a:lnTo>
                  <a:pt x="8" y="168"/>
                </a:lnTo>
                <a:lnTo>
                  <a:pt x="8" y="176"/>
                </a:lnTo>
                <a:lnTo>
                  <a:pt x="8" y="184"/>
                </a:lnTo>
                <a:lnTo>
                  <a:pt x="0" y="192"/>
                </a:lnTo>
                <a:lnTo>
                  <a:pt x="0" y="208"/>
                </a:lnTo>
                <a:lnTo>
                  <a:pt x="8" y="216"/>
                </a:lnTo>
                <a:lnTo>
                  <a:pt x="8" y="224"/>
                </a:lnTo>
                <a:lnTo>
                  <a:pt x="16" y="240"/>
                </a:lnTo>
                <a:lnTo>
                  <a:pt x="16" y="248"/>
                </a:lnTo>
                <a:lnTo>
                  <a:pt x="8" y="256"/>
                </a:lnTo>
                <a:lnTo>
                  <a:pt x="8" y="272"/>
                </a:lnTo>
                <a:lnTo>
                  <a:pt x="16" y="272"/>
                </a:lnTo>
                <a:lnTo>
                  <a:pt x="16" y="272"/>
                </a:lnTo>
                <a:lnTo>
                  <a:pt x="96" y="256"/>
                </a:lnTo>
                <a:lnTo>
                  <a:pt x="96" y="256"/>
                </a:lnTo>
                <a:lnTo>
                  <a:pt x="104" y="248"/>
                </a:lnTo>
                <a:close/>
              </a:path>
            </a:pathLst>
          </a:custGeom>
          <a:solidFill>
            <a:schemeClr val="bg1"/>
          </a:solidFill>
          <a:ln w="6350" cmpd="sng">
            <a:solidFill>
              <a:srgbClr val="000000"/>
            </a:solidFill>
            <a:round/>
            <a:headEnd/>
            <a:tailEnd/>
          </a:ln>
        </p:spPr>
        <p:txBody>
          <a:bodyPr/>
          <a:lstStyle/>
          <a:p>
            <a:endParaRPr lang="en-US" dirty="0"/>
          </a:p>
        </p:txBody>
      </p:sp>
      <p:sp>
        <p:nvSpPr>
          <p:cNvPr id="43" name="Freeform 42"/>
          <p:cNvSpPr>
            <a:spLocks/>
          </p:cNvSpPr>
          <p:nvPr/>
        </p:nvSpPr>
        <p:spPr bwMode="auto">
          <a:xfrm>
            <a:off x="8226328" y="1609725"/>
            <a:ext cx="533400" cy="847725"/>
          </a:xfrm>
          <a:custGeom>
            <a:avLst/>
            <a:gdLst>
              <a:gd name="T0" fmla="*/ 80 w 296"/>
              <a:gd name="T1" fmla="*/ 456 h 472"/>
              <a:gd name="T2" fmla="*/ 56 w 296"/>
              <a:gd name="T3" fmla="*/ 440 h 472"/>
              <a:gd name="T4" fmla="*/ 0 w 296"/>
              <a:gd name="T5" fmla="*/ 264 h 472"/>
              <a:gd name="T6" fmla="*/ 16 w 296"/>
              <a:gd name="T7" fmla="*/ 256 h 472"/>
              <a:gd name="T8" fmla="*/ 16 w 296"/>
              <a:gd name="T9" fmla="*/ 256 h 472"/>
              <a:gd name="T10" fmla="*/ 24 w 296"/>
              <a:gd name="T11" fmla="*/ 240 h 472"/>
              <a:gd name="T12" fmla="*/ 24 w 296"/>
              <a:gd name="T13" fmla="*/ 240 h 472"/>
              <a:gd name="T14" fmla="*/ 24 w 296"/>
              <a:gd name="T15" fmla="*/ 216 h 472"/>
              <a:gd name="T16" fmla="*/ 32 w 296"/>
              <a:gd name="T17" fmla="*/ 200 h 472"/>
              <a:gd name="T18" fmla="*/ 40 w 296"/>
              <a:gd name="T19" fmla="*/ 184 h 472"/>
              <a:gd name="T20" fmla="*/ 32 w 296"/>
              <a:gd name="T21" fmla="*/ 136 h 472"/>
              <a:gd name="T22" fmla="*/ 40 w 296"/>
              <a:gd name="T23" fmla="*/ 120 h 472"/>
              <a:gd name="T24" fmla="*/ 48 w 296"/>
              <a:gd name="T25" fmla="*/ 80 h 472"/>
              <a:gd name="T26" fmla="*/ 72 w 296"/>
              <a:gd name="T27" fmla="*/ 8 h 472"/>
              <a:gd name="T28" fmla="*/ 96 w 296"/>
              <a:gd name="T29" fmla="*/ 32 h 472"/>
              <a:gd name="T30" fmla="*/ 120 w 296"/>
              <a:gd name="T31" fmla="*/ 8 h 472"/>
              <a:gd name="T32" fmla="*/ 128 w 296"/>
              <a:gd name="T33" fmla="*/ 0 h 472"/>
              <a:gd name="T34" fmla="*/ 168 w 296"/>
              <a:gd name="T35" fmla="*/ 16 h 472"/>
              <a:gd name="T36" fmla="*/ 208 w 296"/>
              <a:gd name="T37" fmla="*/ 136 h 472"/>
              <a:gd name="T38" fmla="*/ 224 w 296"/>
              <a:gd name="T39" fmla="*/ 160 h 472"/>
              <a:gd name="T40" fmla="*/ 240 w 296"/>
              <a:gd name="T41" fmla="*/ 160 h 472"/>
              <a:gd name="T42" fmla="*/ 248 w 296"/>
              <a:gd name="T43" fmla="*/ 184 h 472"/>
              <a:gd name="T44" fmla="*/ 264 w 296"/>
              <a:gd name="T45" fmla="*/ 200 h 472"/>
              <a:gd name="T46" fmla="*/ 280 w 296"/>
              <a:gd name="T47" fmla="*/ 208 h 472"/>
              <a:gd name="T48" fmla="*/ 280 w 296"/>
              <a:gd name="T49" fmla="*/ 216 h 472"/>
              <a:gd name="T50" fmla="*/ 288 w 296"/>
              <a:gd name="T51" fmla="*/ 224 h 472"/>
              <a:gd name="T52" fmla="*/ 296 w 296"/>
              <a:gd name="T53" fmla="*/ 224 h 472"/>
              <a:gd name="T54" fmla="*/ 280 w 296"/>
              <a:gd name="T55" fmla="*/ 248 h 472"/>
              <a:gd name="T56" fmla="*/ 272 w 296"/>
              <a:gd name="T57" fmla="*/ 240 h 472"/>
              <a:gd name="T58" fmla="*/ 272 w 296"/>
              <a:gd name="T59" fmla="*/ 248 h 472"/>
              <a:gd name="T60" fmla="*/ 264 w 296"/>
              <a:gd name="T61" fmla="*/ 248 h 472"/>
              <a:gd name="T62" fmla="*/ 264 w 296"/>
              <a:gd name="T63" fmla="*/ 256 h 472"/>
              <a:gd name="T64" fmla="*/ 248 w 296"/>
              <a:gd name="T65" fmla="*/ 264 h 472"/>
              <a:gd name="T66" fmla="*/ 248 w 296"/>
              <a:gd name="T67" fmla="*/ 264 h 472"/>
              <a:gd name="T68" fmla="*/ 248 w 296"/>
              <a:gd name="T69" fmla="*/ 280 h 472"/>
              <a:gd name="T70" fmla="*/ 232 w 296"/>
              <a:gd name="T71" fmla="*/ 296 h 472"/>
              <a:gd name="T72" fmla="*/ 232 w 296"/>
              <a:gd name="T73" fmla="*/ 280 h 472"/>
              <a:gd name="T74" fmla="*/ 216 w 296"/>
              <a:gd name="T75" fmla="*/ 272 h 472"/>
              <a:gd name="T76" fmla="*/ 216 w 296"/>
              <a:gd name="T77" fmla="*/ 280 h 472"/>
              <a:gd name="T78" fmla="*/ 200 w 296"/>
              <a:gd name="T79" fmla="*/ 296 h 472"/>
              <a:gd name="T80" fmla="*/ 200 w 296"/>
              <a:gd name="T81" fmla="*/ 304 h 472"/>
              <a:gd name="T82" fmla="*/ 192 w 296"/>
              <a:gd name="T83" fmla="*/ 296 h 472"/>
              <a:gd name="T84" fmla="*/ 184 w 296"/>
              <a:gd name="T85" fmla="*/ 296 h 472"/>
              <a:gd name="T86" fmla="*/ 176 w 296"/>
              <a:gd name="T87" fmla="*/ 288 h 472"/>
              <a:gd name="T88" fmla="*/ 176 w 296"/>
              <a:gd name="T89" fmla="*/ 336 h 472"/>
              <a:gd name="T90" fmla="*/ 168 w 296"/>
              <a:gd name="T91" fmla="*/ 360 h 472"/>
              <a:gd name="T92" fmla="*/ 160 w 296"/>
              <a:gd name="T93" fmla="*/ 352 h 472"/>
              <a:gd name="T94" fmla="*/ 152 w 296"/>
              <a:gd name="T95" fmla="*/ 368 h 472"/>
              <a:gd name="T96" fmla="*/ 144 w 296"/>
              <a:gd name="T97" fmla="*/ 368 h 472"/>
              <a:gd name="T98" fmla="*/ 136 w 296"/>
              <a:gd name="T99" fmla="*/ 368 h 472"/>
              <a:gd name="T100" fmla="*/ 128 w 296"/>
              <a:gd name="T101" fmla="*/ 360 h 472"/>
              <a:gd name="T102" fmla="*/ 128 w 296"/>
              <a:gd name="T103" fmla="*/ 392 h 472"/>
              <a:gd name="T104" fmla="*/ 128 w 296"/>
              <a:gd name="T105" fmla="*/ 376 h 472"/>
              <a:gd name="T106" fmla="*/ 120 w 296"/>
              <a:gd name="T107" fmla="*/ 376 h 472"/>
              <a:gd name="T108" fmla="*/ 104 w 296"/>
              <a:gd name="T109" fmla="*/ 392 h 472"/>
              <a:gd name="T110" fmla="*/ 104 w 296"/>
              <a:gd name="T111" fmla="*/ 408 h 472"/>
              <a:gd name="T112" fmla="*/ 104 w 296"/>
              <a:gd name="T113" fmla="*/ 416 h 472"/>
              <a:gd name="T114" fmla="*/ 104 w 296"/>
              <a:gd name="T115" fmla="*/ 432 h 472"/>
              <a:gd name="T116" fmla="*/ 88 w 296"/>
              <a:gd name="T117" fmla="*/ 440 h 472"/>
              <a:gd name="T118" fmla="*/ 80 w 296"/>
              <a:gd name="T119" fmla="*/ 47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472">
                <a:moveTo>
                  <a:pt x="80" y="464"/>
                </a:moveTo>
                <a:lnTo>
                  <a:pt x="80" y="464"/>
                </a:lnTo>
                <a:lnTo>
                  <a:pt x="80" y="456"/>
                </a:lnTo>
                <a:lnTo>
                  <a:pt x="72" y="448"/>
                </a:lnTo>
                <a:lnTo>
                  <a:pt x="64" y="448"/>
                </a:lnTo>
                <a:lnTo>
                  <a:pt x="56" y="440"/>
                </a:lnTo>
                <a:lnTo>
                  <a:pt x="8" y="264"/>
                </a:lnTo>
                <a:lnTo>
                  <a:pt x="0" y="264"/>
                </a:lnTo>
                <a:lnTo>
                  <a:pt x="0" y="264"/>
                </a:lnTo>
                <a:lnTo>
                  <a:pt x="0" y="248"/>
                </a:lnTo>
                <a:lnTo>
                  <a:pt x="8" y="248"/>
                </a:lnTo>
                <a:lnTo>
                  <a:pt x="16" y="256"/>
                </a:lnTo>
                <a:lnTo>
                  <a:pt x="16" y="256"/>
                </a:lnTo>
                <a:lnTo>
                  <a:pt x="16" y="256"/>
                </a:lnTo>
                <a:lnTo>
                  <a:pt x="16" y="256"/>
                </a:lnTo>
                <a:lnTo>
                  <a:pt x="16" y="240"/>
                </a:lnTo>
                <a:lnTo>
                  <a:pt x="16" y="240"/>
                </a:lnTo>
                <a:lnTo>
                  <a:pt x="24" y="240"/>
                </a:lnTo>
                <a:lnTo>
                  <a:pt x="24" y="240"/>
                </a:lnTo>
                <a:lnTo>
                  <a:pt x="24" y="240"/>
                </a:lnTo>
                <a:lnTo>
                  <a:pt x="24" y="240"/>
                </a:lnTo>
                <a:lnTo>
                  <a:pt x="24" y="232"/>
                </a:lnTo>
                <a:lnTo>
                  <a:pt x="24" y="216"/>
                </a:lnTo>
                <a:lnTo>
                  <a:pt x="24" y="216"/>
                </a:lnTo>
                <a:lnTo>
                  <a:pt x="40" y="200"/>
                </a:lnTo>
                <a:lnTo>
                  <a:pt x="40" y="200"/>
                </a:lnTo>
                <a:lnTo>
                  <a:pt x="32" y="200"/>
                </a:lnTo>
                <a:lnTo>
                  <a:pt x="32" y="192"/>
                </a:lnTo>
                <a:lnTo>
                  <a:pt x="40" y="184"/>
                </a:lnTo>
                <a:lnTo>
                  <a:pt x="40" y="184"/>
                </a:lnTo>
                <a:lnTo>
                  <a:pt x="40" y="176"/>
                </a:lnTo>
                <a:lnTo>
                  <a:pt x="32" y="160"/>
                </a:lnTo>
                <a:lnTo>
                  <a:pt x="32" y="136"/>
                </a:lnTo>
                <a:lnTo>
                  <a:pt x="40" y="136"/>
                </a:lnTo>
                <a:lnTo>
                  <a:pt x="40" y="136"/>
                </a:lnTo>
                <a:lnTo>
                  <a:pt x="40" y="120"/>
                </a:lnTo>
                <a:lnTo>
                  <a:pt x="40" y="88"/>
                </a:lnTo>
                <a:lnTo>
                  <a:pt x="48" y="80"/>
                </a:lnTo>
                <a:lnTo>
                  <a:pt x="48" y="80"/>
                </a:lnTo>
                <a:lnTo>
                  <a:pt x="64" y="16"/>
                </a:lnTo>
                <a:lnTo>
                  <a:pt x="64" y="16"/>
                </a:lnTo>
                <a:lnTo>
                  <a:pt x="72" y="8"/>
                </a:lnTo>
                <a:lnTo>
                  <a:pt x="80" y="8"/>
                </a:lnTo>
                <a:lnTo>
                  <a:pt x="88" y="32"/>
                </a:lnTo>
                <a:lnTo>
                  <a:pt x="96" y="32"/>
                </a:lnTo>
                <a:lnTo>
                  <a:pt x="104" y="24"/>
                </a:lnTo>
                <a:lnTo>
                  <a:pt x="120" y="8"/>
                </a:lnTo>
                <a:lnTo>
                  <a:pt x="120" y="8"/>
                </a:lnTo>
                <a:lnTo>
                  <a:pt x="128" y="8"/>
                </a:lnTo>
                <a:lnTo>
                  <a:pt x="128" y="8"/>
                </a:lnTo>
                <a:lnTo>
                  <a:pt x="128" y="0"/>
                </a:lnTo>
                <a:lnTo>
                  <a:pt x="136" y="0"/>
                </a:lnTo>
                <a:lnTo>
                  <a:pt x="144" y="8"/>
                </a:lnTo>
                <a:lnTo>
                  <a:pt x="168" y="16"/>
                </a:lnTo>
                <a:lnTo>
                  <a:pt x="176" y="24"/>
                </a:lnTo>
                <a:lnTo>
                  <a:pt x="176" y="24"/>
                </a:lnTo>
                <a:lnTo>
                  <a:pt x="208" y="136"/>
                </a:lnTo>
                <a:lnTo>
                  <a:pt x="208" y="136"/>
                </a:lnTo>
                <a:lnTo>
                  <a:pt x="208" y="144"/>
                </a:lnTo>
                <a:lnTo>
                  <a:pt x="224" y="160"/>
                </a:lnTo>
                <a:lnTo>
                  <a:pt x="240" y="160"/>
                </a:lnTo>
                <a:lnTo>
                  <a:pt x="240" y="160"/>
                </a:lnTo>
                <a:lnTo>
                  <a:pt x="240" y="160"/>
                </a:lnTo>
                <a:lnTo>
                  <a:pt x="240" y="176"/>
                </a:lnTo>
                <a:lnTo>
                  <a:pt x="240" y="176"/>
                </a:lnTo>
                <a:lnTo>
                  <a:pt x="248" y="184"/>
                </a:lnTo>
                <a:lnTo>
                  <a:pt x="248" y="184"/>
                </a:lnTo>
                <a:lnTo>
                  <a:pt x="256" y="200"/>
                </a:lnTo>
                <a:lnTo>
                  <a:pt x="264" y="200"/>
                </a:lnTo>
                <a:lnTo>
                  <a:pt x="264" y="192"/>
                </a:lnTo>
                <a:lnTo>
                  <a:pt x="264" y="192"/>
                </a:lnTo>
                <a:lnTo>
                  <a:pt x="280" y="208"/>
                </a:lnTo>
                <a:lnTo>
                  <a:pt x="288" y="208"/>
                </a:lnTo>
                <a:lnTo>
                  <a:pt x="288" y="208"/>
                </a:lnTo>
                <a:lnTo>
                  <a:pt x="280" y="216"/>
                </a:lnTo>
                <a:lnTo>
                  <a:pt x="280" y="216"/>
                </a:lnTo>
                <a:lnTo>
                  <a:pt x="288" y="224"/>
                </a:lnTo>
                <a:lnTo>
                  <a:pt x="288" y="224"/>
                </a:lnTo>
                <a:lnTo>
                  <a:pt x="296" y="216"/>
                </a:lnTo>
                <a:lnTo>
                  <a:pt x="296" y="224"/>
                </a:lnTo>
                <a:lnTo>
                  <a:pt x="296" y="224"/>
                </a:lnTo>
                <a:lnTo>
                  <a:pt x="288" y="240"/>
                </a:lnTo>
                <a:lnTo>
                  <a:pt x="288" y="240"/>
                </a:lnTo>
                <a:lnTo>
                  <a:pt x="280" y="248"/>
                </a:lnTo>
                <a:lnTo>
                  <a:pt x="280" y="248"/>
                </a:lnTo>
                <a:lnTo>
                  <a:pt x="272" y="240"/>
                </a:lnTo>
                <a:lnTo>
                  <a:pt x="272" y="240"/>
                </a:lnTo>
                <a:lnTo>
                  <a:pt x="272" y="240"/>
                </a:lnTo>
                <a:lnTo>
                  <a:pt x="272" y="240"/>
                </a:lnTo>
                <a:lnTo>
                  <a:pt x="272" y="248"/>
                </a:lnTo>
                <a:lnTo>
                  <a:pt x="272" y="248"/>
                </a:lnTo>
                <a:lnTo>
                  <a:pt x="272" y="256"/>
                </a:lnTo>
                <a:lnTo>
                  <a:pt x="264" y="248"/>
                </a:lnTo>
                <a:lnTo>
                  <a:pt x="264" y="256"/>
                </a:lnTo>
                <a:lnTo>
                  <a:pt x="264" y="256"/>
                </a:lnTo>
                <a:lnTo>
                  <a:pt x="264" y="256"/>
                </a:lnTo>
                <a:lnTo>
                  <a:pt x="264" y="264"/>
                </a:lnTo>
                <a:lnTo>
                  <a:pt x="248" y="264"/>
                </a:lnTo>
                <a:lnTo>
                  <a:pt x="248" y="264"/>
                </a:lnTo>
                <a:lnTo>
                  <a:pt x="248" y="264"/>
                </a:lnTo>
                <a:lnTo>
                  <a:pt x="248" y="264"/>
                </a:lnTo>
                <a:lnTo>
                  <a:pt x="248" y="264"/>
                </a:lnTo>
                <a:lnTo>
                  <a:pt x="248" y="264"/>
                </a:lnTo>
                <a:lnTo>
                  <a:pt x="248" y="272"/>
                </a:lnTo>
                <a:lnTo>
                  <a:pt x="248" y="280"/>
                </a:lnTo>
                <a:lnTo>
                  <a:pt x="240" y="288"/>
                </a:lnTo>
                <a:lnTo>
                  <a:pt x="232" y="296"/>
                </a:lnTo>
                <a:lnTo>
                  <a:pt x="232" y="296"/>
                </a:lnTo>
                <a:lnTo>
                  <a:pt x="232" y="288"/>
                </a:lnTo>
                <a:lnTo>
                  <a:pt x="232" y="288"/>
                </a:lnTo>
                <a:lnTo>
                  <a:pt x="232" y="280"/>
                </a:lnTo>
                <a:lnTo>
                  <a:pt x="232" y="280"/>
                </a:lnTo>
                <a:lnTo>
                  <a:pt x="224" y="272"/>
                </a:lnTo>
                <a:lnTo>
                  <a:pt x="216" y="272"/>
                </a:lnTo>
                <a:lnTo>
                  <a:pt x="216" y="280"/>
                </a:lnTo>
                <a:lnTo>
                  <a:pt x="216" y="280"/>
                </a:lnTo>
                <a:lnTo>
                  <a:pt x="216" y="280"/>
                </a:lnTo>
                <a:lnTo>
                  <a:pt x="216" y="288"/>
                </a:lnTo>
                <a:lnTo>
                  <a:pt x="208" y="288"/>
                </a:lnTo>
                <a:lnTo>
                  <a:pt x="200" y="296"/>
                </a:lnTo>
                <a:lnTo>
                  <a:pt x="200" y="296"/>
                </a:lnTo>
                <a:lnTo>
                  <a:pt x="200" y="304"/>
                </a:lnTo>
                <a:lnTo>
                  <a:pt x="200" y="304"/>
                </a:lnTo>
                <a:lnTo>
                  <a:pt x="184" y="304"/>
                </a:lnTo>
                <a:lnTo>
                  <a:pt x="184" y="304"/>
                </a:lnTo>
                <a:lnTo>
                  <a:pt x="192" y="296"/>
                </a:lnTo>
                <a:lnTo>
                  <a:pt x="192" y="296"/>
                </a:lnTo>
                <a:lnTo>
                  <a:pt x="184" y="296"/>
                </a:lnTo>
                <a:lnTo>
                  <a:pt x="184" y="296"/>
                </a:lnTo>
                <a:lnTo>
                  <a:pt x="176" y="288"/>
                </a:lnTo>
                <a:lnTo>
                  <a:pt x="176" y="288"/>
                </a:lnTo>
                <a:lnTo>
                  <a:pt x="176" y="288"/>
                </a:lnTo>
                <a:lnTo>
                  <a:pt x="176" y="296"/>
                </a:lnTo>
                <a:lnTo>
                  <a:pt x="176" y="312"/>
                </a:lnTo>
                <a:lnTo>
                  <a:pt x="176" y="336"/>
                </a:lnTo>
                <a:lnTo>
                  <a:pt x="176" y="336"/>
                </a:lnTo>
                <a:lnTo>
                  <a:pt x="168" y="344"/>
                </a:lnTo>
                <a:lnTo>
                  <a:pt x="168" y="360"/>
                </a:lnTo>
                <a:lnTo>
                  <a:pt x="168" y="360"/>
                </a:lnTo>
                <a:lnTo>
                  <a:pt x="160" y="352"/>
                </a:lnTo>
                <a:lnTo>
                  <a:pt x="160" y="352"/>
                </a:lnTo>
                <a:lnTo>
                  <a:pt x="152" y="352"/>
                </a:lnTo>
                <a:lnTo>
                  <a:pt x="152" y="352"/>
                </a:lnTo>
                <a:lnTo>
                  <a:pt x="152" y="368"/>
                </a:lnTo>
                <a:lnTo>
                  <a:pt x="152" y="368"/>
                </a:lnTo>
                <a:lnTo>
                  <a:pt x="144" y="368"/>
                </a:lnTo>
                <a:lnTo>
                  <a:pt x="144" y="368"/>
                </a:lnTo>
                <a:lnTo>
                  <a:pt x="144" y="368"/>
                </a:lnTo>
                <a:lnTo>
                  <a:pt x="144" y="368"/>
                </a:lnTo>
                <a:lnTo>
                  <a:pt x="136" y="368"/>
                </a:lnTo>
                <a:lnTo>
                  <a:pt x="136" y="368"/>
                </a:lnTo>
                <a:lnTo>
                  <a:pt x="136" y="368"/>
                </a:lnTo>
                <a:lnTo>
                  <a:pt x="128" y="360"/>
                </a:lnTo>
                <a:lnTo>
                  <a:pt x="128" y="368"/>
                </a:lnTo>
                <a:lnTo>
                  <a:pt x="128" y="384"/>
                </a:lnTo>
                <a:lnTo>
                  <a:pt x="128" y="392"/>
                </a:lnTo>
                <a:lnTo>
                  <a:pt x="128" y="392"/>
                </a:lnTo>
                <a:lnTo>
                  <a:pt x="128" y="384"/>
                </a:lnTo>
                <a:lnTo>
                  <a:pt x="128" y="376"/>
                </a:lnTo>
                <a:lnTo>
                  <a:pt x="120" y="376"/>
                </a:lnTo>
                <a:lnTo>
                  <a:pt x="120" y="376"/>
                </a:lnTo>
                <a:lnTo>
                  <a:pt x="120" y="376"/>
                </a:lnTo>
                <a:lnTo>
                  <a:pt x="112" y="384"/>
                </a:lnTo>
                <a:lnTo>
                  <a:pt x="104" y="392"/>
                </a:lnTo>
                <a:lnTo>
                  <a:pt x="104" y="392"/>
                </a:lnTo>
                <a:lnTo>
                  <a:pt x="104" y="408"/>
                </a:lnTo>
                <a:lnTo>
                  <a:pt x="104" y="408"/>
                </a:lnTo>
                <a:lnTo>
                  <a:pt x="104" y="408"/>
                </a:lnTo>
                <a:lnTo>
                  <a:pt x="104" y="408"/>
                </a:lnTo>
                <a:lnTo>
                  <a:pt x="104" y="416"/>
                </a:lnTo>
                <a:lnTo>
                  <a:pt x="104" y="416"/>
                </a:lnTo>
                <a:lnTo>
                  <a:pt x="96" y="416"/>
                </a:lnTo>
                <a:lnTo>
                  <a:pt x="96" y="424"/>
                </a:lnTo>
                <a:lnTo>
                  <a:pt x="104" y="432"/>
                </a:lnTo>
                <a:lnTo>
                  <a:pt x="104" y="432"/>
                </a:lnTo>
                <a:lnTo>
                  <a:pt x="88" y="440"/>
                </a:lnTo>
                <a:lnTo>
                  <a:pt x="88" y="440"/>
                </a:lnTo>
                <a:lnTo>
                  <a:pt x="88" y="464"/>
                </a:lnTo>
                <a:lnTo>
                  <a:pt x="88" y="464"/>
                </a:lnTo>
                <a:lnTo>
                  <a:pt x="80" y="472"/>
                </a:lnTo>
                <a:lnTo>
                  <a:pt x="80" y="472"/>
                </a:lnTo>
                <a:lnTo>
                  <a:pt x="80" y="464"/>
                </a:lnTo>
                <a:close/>
              </a:path>
            </a:pathLst>
          </a:custGeom>
          <a:solidFill>
            <a:srgbClr val="F79646"/>
          </a:solidFill>
          <a:ln w="6350" cmpd="sng">
            <a:solidFill>
              <a:srgbClr val="000000"/>
            </a:solidFill>
            <a:round/>
            <a:headEnd/>
            <a:tailEnd/>
          </a:ln>
        </p:spPr>
        <p:txBody>
          <a:bodyPr/>
          <a:lstStyle/>
          <a:p>
            <a:endParaRPr lang="en-US" dirty="0"/>
          </a:p>
        </p:txBody>
      </p:sp>
      <p:sp>
        <p:nvSpPr>
          <p:cNvPr id="44" name="Freeform 43"/>
          <p:cNvSpPr>
            <a:spLocks/>
          </p:cNvSpPr>
          <p:nvPr/>
        </p:nvSpPr>
        <p:spPr bwMode="auto">
          <a:xfrm>
            <a:off x="8067578" y="2501900"/>
            <a:ext cx="477838" cy="244475"/>
          </a:xfrm>
          <a:custGeom>
            <a:avLst/>
            <a:gdLst>
              <a:gd name="T0" fmla="*/ 0 w 264"/>
              <a:gd name="T1" fmla="*/ 128 h 136"/>
              <a:gd name="T2" fmla="*/ 0 w 264"/>
              <a:gd name="T3" fmla="*/ 56 h 136"/>
              <a:gd name="T4" fmla="*/ 136 w 264"/>
              <a:gd name="T5" fmla="*/ 24 h 136"/>
              <a:gd name="T6" fmla="*/ 144 w 264"/>
              <a:gd name="T7" fmla="*/ 16 h 136"/>
              <a:gd name="T8" fmla="*/ 152 w 264"/>
              <a:gd name="T9" fmla="*/ 0 h 136"/>
              <a:gd name="T10" fmla="*/ 168 w 264"/>
              <a:gd name="T11" fmla="*/ 0 h 136"/>
              <a:gd name="T12" fmla="*/ 168 w 264"/>
              <a:gd name="T13" fmla="*/ 8 h 136"/>
              <a:gd name="T14" fmla="*/ 184 w 264"/>
              <a:gd name="T15" fmla="*/ 16 h 136"/>
              <a:gd name="T16" fmla="*/ 184 w 264"/>
              <a:gd name="T17" fmla="*/ 24 h 136"/>
              <a:gd name="T18" fmla="*/ 176 w 264"/>
              <a:gd name="T19" fmla="*/ 32 h 136"/>
              <a:gd name="T20" fmla="*/ 176 w 264"/>
              <a:gd name="T21" fmla="*/ 32 h 136"/>
              <a:gd name="T22" fmla="*/ 176 w 264"/>
              <a:gd name="T23" fmla="*/ 40 h 136"/>
              <a:gd name="T24" fmla="*/ 168 w 264"/>
              <a:gd name="T25" fmla="*/ 56 h 136"/>
              <a:gd name="T26" fmla="*/ 184 w 264"/>
              <a:gd name="T27" fmla="*/ 56 h 136"/>
              <a:gd name="T28" fmla="*/ 200 w 264"/>
              <a:gd name="T29" fmla="*/ 64 h 136"/>
              <a:gd name="T30" fmla="*/ 208 w 264"/>
              <a:gd name="T31" fmla="*/ 64 h 136"/>
              <a:gd name="T32" fmla="*/ 208 w 264"/>
              <a:gd name="T33" fmla="*/ 72 h 136"/>
              <a:gd name="T34" fmla="*/ 216 w 264"/>
              <a:gd name="T35" fmla="*/ 80 h 136"/>
              <a:gd name="T36" fmla="*/ 216 w 264"/>
              <a:gd name="T37" fmla="*/ 88 h 136"/>
              <a:gd name="T38" fmla="*/ 224 w 264"/>
              <a:gd name="T39" fmla="*/ 96 h 136"/>
              <a:gd name="T40" fmla="*/ 256 w 264"/>
              <a:gd name="T41" fmla="*/ 88 h 136"/>
              <a:gd name="T42" fmla="*/ 248 w 264"/>
              <a:gd name="T43" fmla="*/ 72 h 136"/>
              <a:gd name="T44" fmla="*/ 240 w 264"/>
              <a:gd name="T45" fmla="*/ 64 h 136"/>
              <a:gd name="T46" fmla="*/ 232 w 264"/>
              <a:gd name="T47" fmla="*/ 64 h 136"/>
              <a:gd name="T48" fmla="*/ 240 w 264"/>
              <a:gd name="T49" fmla="*/ 56 h 136"/>
              <a:gd name="T50" fmla="*/ 264 w 264"/>
              <a:gd name="T51" fmla="*/ 72 h 136"/>
              <a:gd name="T52" fmla="*/ 264 w 264"/>
              <a:gd name="T53" fmla="*/ 96 h 136"/>
              <a:gd name="T54" fmla="*/ 256 w 264"/>
              <a:gd name="T55" fmla="*/ 96 h 136"/>
              <a:gd name="T56" fmla="*/ 240 w 264"/>
              <a:gd name="T57" fmla="*/ 104 h 136"/>
              <a:gd name="T58" fmla="*/ 232 w 264"/>
              <a:gd name="T59" fmla="*/ 120 h 136"/>
              <a:gd name="T60" fmla="*/ 224 w 264"/>
              <a:gd name="T61" fmla="*/ 128 h 136"/>
              <a:gd name="T62" fmla="*/ 216 w 264"/>
              <a:gd name="T63" fmla="*/ 120 h 136"/>
              <a:gd name="T64" fmla="*/ 216 w 264"/>
              <a:gd name="T65" fmla="*/ 112 h 136"/>
              <a:gd name="T66" fmla="*/ 208 w 264"/>
              <a:gd name="T67" fmla="*/ 104 h 136"/>
              <a:gd name="T68" fmla="*/ 208 w 264"/>
              <a:gd name="T69" fmla="*/ 120 h 136"/>
              <a:gd name="T70" fmla="*/ 208 w 264"/>
              <a:gd name="T71" fmla="*/ 112 h 136"/>
              <a:gd name="T72" fmla="*/ 200 w 264"/>
              <a:gd name="T73" fmla="*/ 120 h 136"/>
              <a:gd name="T74" fmla="*/ 200 w 264"/>
              <a:gd name="T75" fmla="*/ 136 h 136"/>
              <a:gd name="T76" fmla="*/ 184 w 264"/>
              <a:gd name="T77" fmla="*/ 136 h 136"/>
              <a:gd name="T78" fmla="*/ 176 w 264"/>
              <a:gd name="T79" fmla="*/ 120 h 136"/>
              <a:gd name="T80" fmla="*/ 168 w 264"/>
              <a:gd name="T81" fmla="*/ 112 h 136"/>
              <a:gd name="T82" fmla="*/ 160 w 264"/>
              <a:gd name="T83" fmla="*/ 104 h 136"/>
              <a:gd name="T84" fmla="*/ 160 w 264"/>
              <a:gd name="T85" fmla="*/ 104 h 136"/>
              <a:gd name="T86" fmla="*/ 152 w 264"/>
              <a:gd name="T87" fmla="*/ 88 h 136"/>
              <a:gd name="T88" fmla="*/ 128 w 264"/>
              <a:gd name="T89" fmla="*/ 96 h 136"/>
              <a:gd name="T90" fmla="*/ 128 w 264"/>
              <a:gd name="T91" fmla="*/ 96 h 136"/>
              <a:gd name="T92" fmla="*/ 56 w 264"/>
              <a:gd name="T93" fmla="*/ 112 h 136"/>
              <a:gd name="T94" fmla="*/ 56 w 264"/>
              <a:gd name="T95" fmla="*/ 120 h 136"/>
              <a:gd name="T96" fmla="*/ 56 w 264"/>
              <a:gd name="T97" fmla="*/ 112 h 136"/>
              <a:gd name="T98" fmla="*/ 0 w 264"/>
              <a:gd name="T9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136">
                <a:moveTo>
                  <a:pt x="0" y="128"/>
                </a:moveTo>
                <a:lnTo>
                  <a:pt x="0" y="128"/>
                </a:lnTo>
                <a:lnTo>
                  <a:pt x="0" y="56"/>
                </a:lnTo>
                <a:lnTo>
                  <a:pt x="0" y="56"/>
                </a:lnTo>
                <a:lnTo>
                  <a:pt x="56" y="40"/>
                </a:lnTo>
                <a:lnTo>
                  <a:pt x="136" y="24"/>
                </a:lnTo>
                <a:lnTo>
                  <a:pt x="136" y="24"/>
                </a:lnTo>
                <a:lnTo>
                  <a:pt x="144" y="16"/>
                </a:lnTo>
                <a:lnTo>
                  <a:pt x="144" y="8"/>
                </a:lnTo>
                <a:lnTo>
                  <a:pt x="152" y="0"/>
                </a:lnTo>
                <a:lnTo>
                  <a:pt x="168" y="0"/>
                </a:lnTo>
                <a:lnTo>
                  <a:pt x="168" y="0"/>
                </a:lnTo>
                <a:lnTo>
                  <a:pt x="168" y="0"/>
                </a:lnTo>
                <a:lnTo>
                  <a:pt x="168" y="8"/>
                </a:lnTo>
                <a:lnTo>
                  <a:pt x="184" y="16"/>
                </a:lnTo>
                <a:lnTo>
                  <a:pt x="184" y="16"/>
                </a:lnTo>
                <a:lnTo>
                  <a:pt x="192" y="16"/>
                </a:lnTo>
                <a:lnTo>
                  <a:pt x="184" y="24"/>
                </a:lnTo>
                <a:lnTo>
                  <a:pt x="176" y="24"/>
                </a:lnTo>
                <a:lnTo>
                  <a:pt x="176" y="32"/>
                </a:lnTo>
                <a:lnTo>
                  <a:pt x="176" y="32"/>
                </a:lnTo>
                <a:lnTo>
                  <a:pt x="176" y="32"/>
                </a:lnTo>
                <a:lnTo>
                  <a:pt x="176" y="32"/>
                </a:lnTo>
                <a:lnTo>
                  <a:pt x="176" y="40"/>
                </a:lnTo>
                <a:lnTo>
                  <a:pt x="168" y="48"/>
                </a:lnTo>
                <a:lnTo>
                  <a:pt x="168" y="56"/>
                </a:lnTo>
                <a:lnTo>
                  <a:pt x="184" y="56"/>
                </a:lnTo>
                <a:lnTo>
                  <a:pt x="184" y="56"/>
                </a:lnTo>
                <a:lnTo>
                  <a:pt x="192" y="56"/>
                </a:lnTo>
                <a:lnTo>
                  <a:pt x="200" y="64"/>
                </a:lnTo>
                <a:lnTo>
                  <a:pt x="200" y="64"/>
                </a:lnTo>
                <a:lnTo>
                  <a:pt x="208" y="64"/>
                </a:lnTo>
                <a:lnTo>
                  <a:pt x="208" y="64"/>
                </a:lnTo>
                <a:lnTo>
                  <a:pt x="208" y="72"/>
                </a:lnTo>
                <a:lnTo>
                  <a:pt x="208" y="80"/>
                </a:lnTo>
                <a:lnTo>
                  <a:pt x="216" y="80"/>
                </a:lnTo>
                <a:lnTo>
                  <a:pt x="216" y="80"/>
                </a:lnTo>
                <a:lnTo>
                  <a:pt x="216" y="88"/>
                </a:lnTo>
                <a:lnTo>
                  <a:pt x="216" y="88"/>
                </a:lnTo>
                <a:lnTo>
                  <a:pt x="224" y="96"/>
                </a:lnTo>
                <a:lnTo>
                  <a:pt x="248" y="96"/>
                </a:lnTo>
                <a:lnTo>
                  <a:pt x="256" y="88"/>
                </a:lnTo>
                <a:lnTo>
                  <a:pt x="256" y="80"/>
                </a:lnTo>
                <a:lnTo>
                  <a:pt x="248" y="72"/>
                </a:lnTo>
                <a:lnTo>
                  <a:pt x="248" y="64"/>
                </a:lnTo>
                <a:lnTo>
                  <a:pt x="240" y="64"/>
                </a:lnTo>
                <a:lnTo>
                  <a:pt x="240" y="64"/>
                </a:lnTo>
                <a:lnTo>
                  <a:pt x="232" y="64"/>
                </a:lnTo>
                <a:lnTo>
                  <a:pt x="232" y="64"/>
                </a:lnTo>
                <a:lnTo>
                  <a:pt x="240" y="56"/>
                </a:lnTo>
                <a:lnTo>
                  <a:pt x="248" y="56"/>
                </a:lnTo>
                <a:lnTo>
                  <a:pt x="264" y="72"/>
                </a:lnTo>
                <a:lnTo>
                  <a:pt x="264" y="88"/>
                </a:lnTo>
                <a:lnTo>
                  <a:pt x="264" y="96"/>
                </a:lnTo>
                <a:lnTo>
                  <a:pt x="264" y="96"/>
                </a:lnTo>
                <a:lnTo>
                  <a:pt x="256" y="96"/>
                </a:lnTo>
                <a:lnTo>
                  <a:pt x="248" y="104"/>
                </a:lnTo>
                <a:lnTo>
                  <a:pt x="240" y="104"/>
                </a:lnTo>
                <a:lnTo>
                  <a:pt x="232" y="112"/>
                </a:lnTo>
                <a:lnTo>
                  <a:pt x="232" y="120"/>
                </a:lnTo>
                <a:lnTo>
                  <a:pt x="224" y="128"/>
                </a:lnTo>
                <a:lnTo>
                  <a:pt x="224" y="128"/>
                </a:lnTo>
                <a:lnTo>
                  <a:pt x="216" y="120"/>
                </a:lnTo>
                <a:lnTo>
                  <a:pt x="216" y="120"/>
                </a:lnTo>
                <a:lnTo>
                  <a:pt x="216" y="112"/>
                </a:lnTo>
                <a:lnTo>
                  <a:pt x="216" y="112"/>
                </a:lnTo>
                <a:lnTo>
                  <a:pt x="216" y="104"/>
                </a:lnTo>
                <a:lnTo>
                  <a:pt x="208" y="104"/>
                </a:lnTo>
                <a:lnTo>
                  <a:pt x="208" y="120"/>
                </a:lnTo>
                <a:lnTo>
                  <a:pt x="208" y="120"/>
                </a:lnTo>
                <a:lnTo>
                  <a:pt x="208" y="112"/>
                </a:lnTo>
                <a:lnTo>
                  <a:pt x="208" y="112"/>
                </a:lnTo>
                <a:lnTo>
                  <a:pt x="200" y="120"/>
                </a:lnTo>
                <a:lnTo>
                  <a:pt x="200" y="120"/>
                </a:lnTo>
                <a:lnTo>
                  <a:pt x="200" y="120"/>
                </a:lnTo>
                <a:lnTo>
                  <a:pt x="200" y="136"/>
                </a:lnTo>
                <a:lnTo>
                  <a:pt x="184" y="136"/>
                </a:lnTo>
                <a:lnTo>
                  <a:pt x="184" y="136"/>
                </a:lnTo>
                <a:lnTo>
                  <a:pt x="184" y="120"/>
                </a:lnTo>
                <a:lnTo>
                  <a:pt x="176" y="120"/>
                </a:lnTo>
                <a:lnTo>
                  <a:pt x="168" y="112"/>
                </a:lnTo>
                <a:lnTo>
                  <a:pt x="168" y="112"/>
                </a:lnTo>
                <a:lnTo>
                  <a:pt x="168" y="112"/>
                </a:lnTo>
                <a:lnTo>
                  <a:pt x="160" y="104"/>
                </a:lnTo>
                <a:lnTo>
                  <a:pt x="160" y="104"/>
                </a:lnTo>
                <a:lnTo>
                  <a:pt x="160" y="104"/>
                </a:lnTo>
                <a:lnTo>
                  <a:pt x="160" y="104"/>
                </a:lnTo>
                <a:lnTo>
                  <a:pt x="152" y="88"/>
                </a:lnTo>
                <a:lnTo>
                  <a:pt x="152" y="88"/>
                </a:lnTo>
                <a:lnTo>
                  <a:pt x="128" y="96"/>
                </a:lnTo>
                <a:lnTo>
                  <a:pt x="128" y="96"/>
                </a:lnTo>
                <a:lnTo>
                  <a:pt x="128" y="96"/>
                </a:lnTo>
                <a:lnTo>
                  <a:pt x="128" y="96"/>
                </a:lnTo>
                <a:lnTo>
                  <a:pt x="56" y="112"/>
                </a:lnTo>
                <a:lnTo>
                  <a:pt x="56" y="112"/>
                </a:lnTo>
                <a:lnTo>
                  <a:pt x="56" y="120"/>
                </a:lnTo>
                <a:lnTo>
                  <a:pt x="56" y="120"/>
                </a:lnTo>
                <a:lnTo>
                  <a:pt x="56" y="112"/>
                </a:lnTo>
                <a:lnTo>
                  <a:pt x="56" y="112"/>
                </a:lnTo>
                <a:lnTo>
                  <a:pt x="0" y="128"/>
                </a:lnTo>
                <a:close/>
              </a:path>
            </a:pathLst>
          </a:custGeom>
          <a:solidFill>
            <a:srgbClr val="F79646"/>
          </a:solidFill>
          <a:ln w="6350" cmpd="sng">
            <a:solidFill>
              <a:srgbClr val="000000"/>
            </a:solidFill>
            <a:round/>
            <a:headEnd/>
            <a:tailEnd/>
          </a:ln>
        </p:spPr>
        <p:txBody>
          <a:bodyPr/>
          <a:lstStyle/>
          <a:p>
            <a:endParaRPr lang="en-US" dirty="0"/>
          </a:p>
        </p:txBody>
      </p:sp>
      <p:sp>
        <p:nvSpPr>
          <p:cNvPr id="45" name="Freeform 44"/>
          <p:cNvSpPr>
            <a:spLocks/>
          </p:cNvSpPr>
          <p:nvPr/>
        </p:nvSpPr>
        <p:spPr bwMode="auto">
          <a:xfrm>
            <a:off x="8067578" y="2676525"/>
            <a:ext cx="258763" cy="244475"/>
          </a:xfrm>
          <a:custGeom>
            <a:avLst/>
            <a:gdLst>
              <a:gd name="T0" fmla="*/ 104 w 144"/>
              <a:gd name="T1" fmla="*/ 88 h 136"/>
              <a:gd name="T2" fmla="*/ 88 w 144"/>
              <a:gd name="T3" fmla="*/ 96 h 136"/>
              <a:gd name="T4" fmla="*/ 64 w 144"/>
              <a:gd name="T5" fmla="*/ 96 h 136"/>
              <a:gd name="T6" fmla="*/ 64 w 144"/>
              <a:gd name="T7" fmla="*/ 96 h 136"/>
              <a:gd name="T8" fmla="*/ 40 w 144"/>
              <a:gd name="T9" fmla="*/ 112 h 136"/>
              <a:gd name="T10" fmla="*/ 40 w 144"/>
              <a:gd name="T11" fmla="*/ 112 h 136"/>
              <a:gd name="T12" fmla="*/ 24 w 144"/>
              <a:gd name="T13" fmla="*/ 136 h 136"/>
              <a:gd name="T14" fmla="*/ 16 w 144"/>
              <a:gd name="T15" fmla="*/ 136 h 136"/>
              <a:gd name="T16" fmla="*/ 16 w 144"/>
              <a:gd name="T17" fmla="*/ 136 h 136"/>
              <a:gd name="T18" fmla="*/ 8 w 144"/>
              <a:gd name="T19" fmla="*/ 128 h 136"/>
              <a:gd name="T20" fmla="*/ 8 w 144"/>
              <a:gd name="T21" fmla="*/ 128 h 136"/>
              <a:gd name="T22" fmla="*/ 24 w 144"/>
              <a:gd name="T23" fmla="*/ 112 h 136"/>
              <a:gd name="T24" fmla="*/ 24 w 144"/>
              <a:gd name="T25" fmla="*/ 112 h 136"/>
              <a:gd name="T26" fmla="*/ 16 w 144"/>
              <a:gd name="T27" fmla="*/ 104 h 136"/>
              <a:gd name="T28" fmla="*/ 16 w 144"/>
              <a:gd name="T29" fmla="*/ 104 h 136"/>
              <a:gd name="T30" fmla="*/ 0 w 144"/>
              <a:gd name="T31" fmla="*/ 32 h 136"/>
              <a:gd name="T32" fmla="*/ 0 w 144"/>
              <a:gd name="T33" fmla="*/ 32 h 136"/>
              <a:gd name="T34" fmla="*/ 56 w 144"/>
              <a:gd name="T35" fmla="*/ 16 h 136"/>
              <a:gd name="T36" fmla="*/ 56 w 144"/>
              <a:gd name="T37" fmla="*/ 16 h 136"/>
              <a:gd name="T38" fmla="*/ 56 w 144"/>
              <a:gd name="T39" fmla="*/ 24 h 136"/>
              <a:gd name="T40" fmla="*/ 56 w 144"/>
              <a:gd name="T41" fmla="*/ 24 h 136"/>
              <a:gd name="T42" fmla="*/ 56 w 144"/>
              <a:gd name="T43" fmla="*/ 16 h 136"/>
              <a:gd name="T44" fmla="*/ 56 w 144"/>
              <a:gd name="T45" fmla="*/ 16 h 136"/>
              <a:gd name="T46" fmla="*/ 128 w 144"/>
              <a:gd name="T47" fmla="*/ 0 h 136"/>
              <a:gd name="T48" fmla="*/ 128 w 144"/>
              <a:gd name="T49" fmla="*/ 0 h 136"/>
              <a:gd name="T50" fmla="*/ 128 w 144"/>
              <a:gd name="T51" fmla="*/ 0 h 136"/>
              <a:gd name="T52" fmla="*/ 144 w 144"/>
              <a:gd name="T53" fmla="*/ 56 h 136"/>
              <a:gd name="T54" fmla="*/ 144 w 144"/>
              <a:gd name="T55" fmla="*/ 56 h 136"/>
              <a:gd name="T56" fmla="*/ 136 w 144"/>
              <a:gd name="T57" fmla="*/ 64 h 136"/>
              <a:gd name="T58" fmla="*/ 136 w 144"/>
              <a:gd name="T59" fmla="*/ 64 h 136"/>
              <a:gd name="T60" fmla="*/ 136 w 144"/>
              <a:gd name="T61" fmla="*/ 72 h 136"/>
              <a:gd name="T62" fmla="*/ 136 w 144"/>
              <a:gd name="T63" fmla="*/ 72 h 136"/>
              <a:gd name="T64" fmla="*/ 136 w 144"/>
              <a:gd name="T65" fmla="*/ 72 h 136"/>
              <a:gd name="T66" fmla="*/ 104 w 144"/>
              <a:gd name="T67" fmla="*/ 8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36">
                <a:moveTo>
                  <a:pt x="104" y="88"/>
                </a:moveTo>
                <a:lnTo>
                  <a:pt x="88" y="96"/>
                </a:lnTo>
                <a:lnTo>
                  <a:pt x="64" y="96"/>
                </a:lnTo>
                <a:lnTo>
                  <a:pt x="64" y="96"/>
                </a:lnTo>
                <a:lnTo>
                  <a:pt x="40" y="112"/>
                </a:lnTo>
                <a:lnTo>
                  <a:pt x="40" y="112"/>
                </a:lnTo>
                <a:lnTo>
                  <a:pt x="24" y="136"/>
                </a:lnTo>
                <a:lnTo>
                  <a:pt x="16" y="136"/>
                </a:lnTo>
                <a:lnTo>
                  <a:pt x="16" y="136"/>
                </a:lnTo>
                <a:lnTo>
                  <a:pt x="8" y="128"/>
                </a:lnTo>
                <a:lnTo>
                  <a:pt x="8" y="128"/>
                </a:lnTo>
                <a:lnTo>
                  <a:pt x="24" y="112"/>
                </a:lnTo>
                <a:lnTo>
                  <a:pt x="24" y="112"/>
                </a:lnTo>
                <a:lnTo>
                  <a:pt x="16" y="104"/>
                </a:lnTo>
                <a:lnTo>
                  <a:pt x="16" y="104"/>
                </a:lnTo>
                <a:lnTo>
                  <a:pt x="0" y="32"/>
                </a:lnTo>
                <a:lnTo>
                  <a:pt x="0" y="32"/>
                </a:lnTo>
                <a:lnTo>
                  <a:pt x="56" y="16"/>
                </a:lnTo>
                <a:lnTo>
                  <a:pt x="56" y="16"/>
                </a:lnTo>
                <a:lnTo>
                  <a:pt x="56" y="24"/>
                </a:lnTo>
                <a:lnTo>
                  <a:pt x="56" y="24"/>
                </a:lnTo>
                <a:lnTo>
                  <a:pt x="56" y="16"/>
                </a:lnTo>
                <a:lnTo>
                  <a:pt x="56" y="16"/>
                </a:lnTo>
                <a:lnTo>
                  <a:pt x="128" y="0"/>
                </a:lnTo>
                <a:lnTo>
                  <a:pt x="128" y="0"/>
                </a:lnTo>
                <a:lnTo>
                  <a:pt x="128" y="0"/>
                </a:lnTo>
                <a:lnTo>
                  <a:pt x="144" y="56"/>
                </a:lnTo>
                <a:lnTo>
                  <a:pt x="144" y="56"/>
                </a:lnTo>
                <a:lnTo>
                  <a:pt x="136" y="64"/>
                </a:lnTo>
                <a:lnTo>
                  <a:pt x="136" y="64"/>
                </a:lnTo>
                <a:lnTo>
                  <a:pt x="136" y="72"/>
                </a:lnTo>
                <a:lnTo>
                  <a:pt x="136" y="72"/>
                </a:lnTo>
                <a:lnTo>
                  <a:pt x="136" y="72"/>
                </a:lnTo>
                <a:lnTo>
                  <a:pt x="104" y="88"/>
                </a:lnTo>
                <a:close/>
              </a:path>
            </a:pathLst>
          </a:custGeom>
          <a:solidFill>
            <a:schemeClr val="bg1"/>
          </a:solidFill>
          <a:ln w="6350" cmpd="sng">
            <a:solidFill>
              <a:srgbClr val="000000"/>
            </a:solidFill>
            <a:round/>
            <a:headEnd/>
            <a:tailEnd/>
          </a:ln>
        </p:spPr>
        <p:txBody>
          <a:bodyPr/>
          <a:lstStyle/>
          <a:p>
            <a:endParaRPr lang="en-US" dirty="0"/>
          </a:p>
        </p:txBody>
      </p:sp>
      <p:sp>
        <p:nvSpPr>
          <p:cNvPr id="46" name="Freeform 45"/>
          <p:cNvSpPr>
            <a:spLocks/>
          </p:cNvSpPr>
          <p:nvPr/>
        </p:nvSpPr>
        <p:spPr bwMode="auto">
          <a:xfrm>
            <a:off x="7896128" y="2890838"/>
            <a:ext cx="185738" cy="431800"/>
          </a:xfrm>
          <a:custGeom>
            <a:avLst/>
            <a:gdLst>
              <a:gd name="T0" fmla="*/ 24 w 104"/>
              <a:gd name="T1" fmla="*/ 152 h 240"/>
              <a:gd name="T2" fmla="*/ 40 w 104"/>
              <a:gd name="T3" fmla="*/ 128 h 240"/>
              <a:gd name="T4" fmla="*/ 48 w 104"/>
              <a:gd name="T5" fmla="*/ 120 h 240"/>
              <a:gd name="T6" fmla="*/ 48 w 104"/>
              <a:gd name="T7" fmla="*/ 112 h 240"/>
              <a:gd name="T8" fmla="*/ 0 w 104"/>
              <a:gd name="T9" fmla="*/ 80 h 240"/>
              <a:gd name="T10" fmla="*/ 8 w 104"/>
              <a:gd name="T11" fmla="*/ 64 h 240"/>
              <a:gd name="T12" fmla="*/ 8 w 104"/>
              <a:gd name="T13" fmla="*/ 56 h 240"/>
              <a:gd name="T14" fmla="*/ 0 w 104"/>
              <a:gd name="T15" fmla="*/ 40 h 240"/>
              <a:gd name="T16" fmla="*/ 16 w 104"/>
              <a:gd name="T17" fmla="*/ 24 h 240"/>
              <a:gd name="T18" fmla="*/ 24 w 104"/>
              <a:gd name="T19" fmla="*/ 0 h 240"/>
              <a:gd name="T20" fmla="*/ 96 w 104"/>
              <a:gd name="T21" fmla="*/ 24 h 240"/>
              <a:gd name="T22" fmla="*/ 96 w 104"/>
              <a:gd name="T23" fmla="*/ 48 h 240"/>
              <a:gd name="T24" fmla="*/ 88 w 104"/>
              <a:gd name="T25" fmla="*/ 56 h 240"/>
              <a:gd name="T26" fmla="*/ 88 w 104"/>
              <a:gd name="T27" fmla="*/ 72 h 240"/>
              <a:gd name="T28" fmla="*/ 80 w 104"/>
              <a:gd name="T29" fmla="*/ 80 h 240"/>
              <a:gd name="T30" fmla="*/ 96 w 104"/>
              <a:gd name="T31" fmla="*/ 80 h 240"/>
              <a:gd name="T32" fmla="*/ 96 w 104"/>
              <a:gd name="T33" fmla="*/ 80 h 240"/>
              <a:gd name="T34" fmla="*/ 96 w 104"/>
              <a:gd name="T35" fmla="*/ 80 h 240"/>
              <a:gd name="T36" fmla="*/ 104 w 104"/>
              <a:gd name="T37" fmla="*/ 80 h 240"/>
              <a:gd name="T38" fmla="*/ 104 w 104"/>
              <a:gd name="T39" fmla="*/ 112 h 240"/>
              <a:gd name="T40" fmla="*/ 104 w 104"/>
              <a:gd name="T41" fmla="*/ 128 h 240"/>
              <a:gd name="T42" fmla="*/ 104 w 104"/>
              <a:gd name="T43" fmla="*/ 144 h 240"/>
              <a:gd name="T44" fmla="*/ 104 w 104"/>
              <a:gd name="T45" fmla="*/ 144 h 240"/>
              <a:gd name="T46" fmla="*/ 104 w 104"/>
              <a:gd name="T47" fmla="*/ 120 h 240"/>
              <a:gd name="T48" fmla="*/ 96 w 104"/>
              <a:gd name="T49" fmla="*/ 120 h 240"/>
              <a:gd name="T50" fmla="*/ 96 w 104"/>
              <a:gd name="T51" fmla="*/ 136 h 240"/>
              <a:gd name="T52" fmla="*/ 96 w 104"/>
              <a:gd name="T53" fmla="*/ 152 h 240"/>
              <a:gd name="T54" fmla="*/ 96 w 104"/>
              <a:gd name="T55" fmla="*/ 168 h 240"/>
              <a:gd name="T56" fmla="*/ 88 w 104"/>
              <a:gd name="T57" fmla="*/ 176 h 240"/>
              <a:gd name="T58" fmla="*/ 88 w 104"/>
              <a:gd name="T59" fmla="*/ 184 h 240"/>
              <a:gd name="T60" fmla="*/ 80 w 104"/>
              <a:gd name="T61" fmla="*/ 200 h 240"/>
              <a:gd name="T62" fmla="*/ 80 w 104"/>
              <a:gd name="T63" fmla="*/ 200 h 240"/>
              <a:gd name="T64" fmla="*/ 72 w 104"/>
              <a:gd name="T65" fmla="*/ 224 h 240"/>
              <a:gd name="T66" fmla="*/ 64 w 104"/>
              <a:gd name="T67" fmla="*/ 240 h 240"/>
              <a:gd name="T68" fmla="*/ 56 w 104"/>
              <a:gd name="T69" fmla="*/ 232 h 240"/>
              <a:gd name="T70" fmla="*/ 56 w 104"/>
              <a:gd name="T71" fmla="*/ 216 h 240"/>
              <a:gd name="T72" fmla="*/ 48 w 104"/>
              <a:gd name="T73" fmla="*/ 224 h 240"/>
              <a:gd name="T74" fmla="*/ 40 w 104"/>
              <a:gd name="T75" fmla="*/ 224 h 240"/>
              <a:gd name="T76" fmla="*/ 32 w 104"/>
              <a:gd name="T77" fmla="*/ 216 h 240"/>
              <a:gd name="T78" fmla="*/ 24 w 104"/>
              <a:gd name="T79" fmla="*/ 216 h 240"/>
              <a:gd name="T80" fmla="*/ 8 w 104"/>
              <a:gd name="T81" fmla="*/ 200 h 240"/>
              <a:gd name="T82" fmla="*/ 8 w 104"/>
              <a:gd name="T83" fmla="*/ 192 h 240"/>
              <a:gd name="T84" fmla="*/ 0 w 104"/>
              <a:gd name="T85" fmla="*/ 184 h 240"/>
              <a:gd name="T86" fmla="*/ 8 w 104"/>
              <a:gd name="T87" fmla="*/ 176 h 240"/>
              <a:gd name="T88" fmla="*/ 8 w 104"/>
              <a:gd name="T89" fmla="*/ 168 h 240"/>
              <a:gd name="T90" fmla="*/ 8 w 104"/>
              <a:gd name="T91" fmla="*/ 168 h 240"/>
              <a:gd name="T92" fmla="*/ 8 w 104"/>
              <a:gd name="T93" fmla="*/ 16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240">
                <a:moveTo>
                  <a:pt x="24" y="152"/>
                </a:moveTo>
                <a:lnTo>
                  <a:pt x="24" y="152"/>
                </a:lnTo>
                <a:lnTo>
                  <a:pt x="24" y="144"/>
                </a:lnTo>
                <a:lnTo>
                  <a:pt x="40" y="128"/>
                </a:lnTo>
                <a:lnTo>
                  <a:pt x="48" y="120"/>
                </a:lnTo>
                <a:lnTo>
                  <a:pt x="48" y="120"/>
                </a:lnTo>
                <a:lnTo>
                  <a:pt x="48" y="112"/>
                </a:lnTo>
                <a:lnTo>
                  <a:pt x="48" y="112"/>
                </a:lnTo>
                <a:lnTo>
                  <a:pt x="16" y="88"/>
                </a:lnTo>
                <a:lnTo>
                  <a:pt x="0" y="80"/>
                </a:lnTo>
                <a:lnTo>
                  <a:pt x="0" y="64"/>
                </a:lnTo>
                <a:lnTo>
                  <a:pt x="8" y="64"/>
                </a:lnTo>
                <a:lnTo>
                  <a:pt x="8" y="56"/>
                </a:lnTo>
                <a:lnTo>
                  <a:pt x="8" y="56"/>
                </a:lnTo>
                <a:lnTo>
                  <a:pt x="0" y="40"/>
                </a:lnTo>
                <a:lnTo>
                  <a:pt x="0" y="40"/>
                </a:lnTo>
                <a:lnTo>
                  <a:pt x="16" y="24"/>
                </a:lnTo>
                <a:lnTo>
                  <a:pt x="16" y="24"/>
                </a:lnTo>
                <a:lnTo>
                  <a:pt x="16" y="8"/>
                </a:lnTo>
                <a:lnTo>
                  <a:pt x="24" y="0"/>
                </a:lnTo>
                <a:lnTo>
                  <a:pt x="24" y="0"/>
                </a:lnTo>
                <a:lnTo>
                  <a:pt x="96" y="24"/>
                </a:lnTo>
                <a:lnTo>
                  <a:pt x="96" y="24"/>
                </a:lnTo>
                <a:lnTo>
                  <a:pt x="96" y="48"/>
                </a:lnTo>
                <a:lnTo>
                  <a:pt x="96" y="48"/>
                </a:lnTo>
                <a:lnTo>
                  <a:pt x="88" y="56"/>
                </a:lnTo>
                <a:lnTo>
                  <a:pt x="88" y="64"/>
                </a:lnTo>
                <a:lnTo>
                  <a:pt x="88" y="72"/>
                </a:lnTo>
                <a:lnTo>
                  <a:pt x="80" y="80"/>
                </a:lnTo>
                <a:lnTo>
                  <a:pt x="80" y="80"/>
                </a:lnTo>
                <a:lnTo>
                  <a:pt x="80" y="80"/>
                </a:lnTo>
                <a:lnTo>
                  <a:pt x="96" y="80"/>
                </a:lnTo>
                <a:lnTo>
                  <a:pt x="96" y="80"/>
                </a:lnTo>
                <a:lnTo>
                  <a:pt x="96" y="80"/>
                </a:lnTo>
                <a:lnTo>
                  <a:pt x="96" y="80"/>
                </a:lnTo>
                <a:lnTo>
                  <a:pt x="96" y="80"/>
                </a:lnTo>
                <a:lnTo>
                  <a:pt x="96" y="72"/>
                </a:lnTo>
                <a:lnTo>
                  <a:pt x="104" y="80"/>
                </a:lnTo>
                <a:lnTo>
                  <a:pt x="104" y="104"/>
                </a:lnTo>
                <a:lnTo>
                  <a:pt x="104" y="112"/>
                </a:lnTo>
                <a:lnTo>
                  <a:pt x="104" y="120"/>
                </a:lnTo>
                <a:lnTo>
                  <a:pt x="104" y="128"/>
                </a:lnTo>
                <a:lnTo>
                  <a:pt x="104" y="144"/>
                </a:lnTo>
                <a:lnTo>
                  <a:pt x="104" y="144"/>
                </a:lnTo>
                <a:lnTo>
                  <a:pt x="104" y="144"/>
                </a:lnTo>
                <a:lnTo>
                  <a:pt x="104" y="144"/>
                </a:lnTo>
                <a:lnTo>
                  <a:pt x="104" y="128"/>
                </a:lnTo>
                <a:lnTo>
                  <a:pt x="104" y="120"/>
                </a:lnTo>
                <a:lnTo>
                  <a:pt x="96" y="120"/>
                </a:lnTo>
                <a:lnTo>
                  <a:pt x="96" y="120"/>
                </a:lnTo>
                <a:lnTo>
                  <a:pt x="96" y="128"/>
                </a:lnTo>
                <a:lnTo>
                  <a:pt x="96" y="136"/>
                </a:lnTo>
                <a:lnTo>
                  <a:pt x="96" y="152"/>
                </a:lnTo>
                <a:lnTo>
                  <a:pt x="96" y="152"/>
                </a:lnTo>
                <a:lnTo>
                  <a:pt x="104" y="160"/>
                </a:lnTo>
                <a:lnTo>
                  <a:pt x="96" y="168"/>
                </a:lnTo>
                <a:lnTo>
                  <a:pt x="96" y="168"/>
                </a:lnTo>
                <a:lnTo>
                  <a:pt x="88" y="176"/>
                </a:lnTo>
                <a:lnTo>
                  <a:pt x="88" y="176"/>
                </a:lnTo>
                <a:lnTo>
                  <a:pt x="88" y="184"/>
                </a:lnTo>
                <a:lnTo>
                  <a:pt x="88" y="184"/>
                </a:lnTo>
                <a:lnTo>
                  <a:pt x="80" y="200"/>
                </a:lnTo>
                <a:lnTo>
                  <a:pt x="80" y="200"/>
                </a:lnTo>
                <a:lnTo>
                  <a:pt x="80" y="200"/>
                </a:lnTo>
                <a:lnTo>
                  <a:pt x="80" y="208"/>
                </a:lnTo>
                <a:lnTo>
                  <a:pt x="72" y="224"/>
                </a:lnTo>
                <a:lnTo>
                  <a:pt x="72" y="232"/>
                </a:lnTo>
                <a:lnTo>
                  <a:pt x="64" y="240"/>
                </a:lnTo>
                <a:lnTo>
                  <a:pt x="56" y="240"/>
                </a:lnTo>
                <a:lnTo>
                  <a:pt x="56" y="232"/>
                </a:lnTo>
                <a:lnTo>
                  <a:pt x="64" y="224"/>
                </a:lnTo>
                <a:lnTo>
                  <a:pt x="56" y="216"/>
                </a:lnTo>
                <a:lnTo>
                  <a:pt x="56" y="216"/>
                </a:lnTo>
                <a:lnTo>
                  <a:pt x="48" y="224"/>
                </a:lnTo>
                <a:lnTo>
                  <a:pt x="40" y="224"/>
                </a:lnTo>
                <a:lnTo>
                  <a:pt x="40" y="224"/>
                </a:lnTo>
                <a:lnTo>
                  <a:pt x="40" y="224"/>
                </a:lnTo>
                <a:lnTo>
                  <a:pt x="32" y="216"/>
                </a:lnTo>
                <a:lnTo>
                  <a:pt x="24" y="216"/>
                </a:lnTo>
                <a:lnTo>
                  <a:pt x="24" y="216"/>
                </a:lnTo>
                <a:lnTo>
                  <a:pt x="16" y="208"/>
                </a:lnTo>
                <a:lnTo>
                  <a:pt x="8" y="200"/>
                </a:lnTo>
                <a:lnTo>
                  <a:pt x="8" y="200"/>
                </a:lnTo>
                <a:lnTo>
                  <a:pt x="8" y="192"/>
                </a:lnTo>
                <a:lnTo>
                  <a:pt x="0" y="192"/>
                </a:lnTo>
                <a:lnTo>
                  <a:pt x="0" y="184"/>
                </a:lnTo>
                <a:lnTo>
                  <a:pt x="0" y="176"/>
                </a:lnTo>
                <a:lnTo>
                  <a:pt x="8" y="176"/>
                </a:lnTo>
                <a:lnTo>
                  <a:pt x="8" y="176"/>
                </a:lnTo>
                <a:lnTo>
                  <a:pt x="8" y="168"/>
                </a:lnTo>
                <a:lnTo>
                  <a:pt x="8" y="168"/>
                </a:lnTo>
                <a:lnTo>
                  <a:pt x="8" y="168"/>
                </a:lnTo>
                <a:lnTo>
                  <a:pt x="8" y="168"/>
                </a:lnTo>
                <a:lnTo>
                  <a:pt x="8" y="168"/>
                </a:lnTo>
                <a:lnTo>
                  <a:pt x="24" y="152"/>
                </a:lnTo>
                <a:close/>
              </a:path>
            </a:pathLst>
          </a:custGeom>
          <a:solidFill>
            <a:srgbClr val="00B050"/>
          </a:solidFill>
          <a:ln w="6350" cmpd="sng">
            <a:solidFill>
              <a:srgbClr val="000000"/>
            </a:solidFill>
            <a:round/>
            <a:headEnd/>
            <a:tailEnd/>
          </a:ln>
        </p:spPr>
        <p:txBody>
          <a:bodyPr/>
          <a:lstStyle/>
          <a:p>
            <a:endParaRPr lang="en-US" dirty="0"/>
          </a:p>
        </p:txBody>
      </p:sp>
      <p:sp>
        <p:nvSpPr>
          <p:cNvPr id="47" name="Freeform 46"/>
          <p:cNvSpPr>
            <a:spLocks/>
          </p:cNvSpPr>
          <p:nvPr/>
        </p:nvSpPr>
        <p:spPr bwMode="auto">
          <a:xfrm>
            <a:off x="7867553" y="3179763"/>
            <a:ext cx="144463" cy="258762"/>
          </a:xfrm>
          <a:custGeom>
            <a:avLst/>
            <a:gdLst>
              <a:gd name="T0" fmla="*/ 16 w 80"/>
              <a:gd name="T1" fmla="*/ 16 h 144"/>
              <a:gd name="T2" fmla="*/ 16 w 80"/>
              <a:gd name="T3" fmla="*/ 24 h 144"/>
              <a:gd name="T4" fmla="*/ 16 w 80"/>
              <a:gd name="T5" fmla="*/ 24 h 144"/>
              <a:gd name="T6" fmla="*/ 16 w 80"/>
              <a:gd name="T7" fmla="*/ 32 h 144"/>
              <a:gd name="T8" fmla="*/ 16 w 80"/>
              <a:gd name="T9" fmla="*/ 40 h 144"/>
              <a:gd name="T10" fmla="*/ 24 w 80"/>
              <a:gd name="T11" fmla="*/ 56 h 144"/>
              <a:gd name="T12" fmla="*/ 40 w 80"/>
              <a:gd name="T13" fmla="*/ 56 h 144"/>
              <a:gd name="T14" fmla="*/ 40 w 80"/>
              <a:gd name="T15" fmla="*/ 72 h 144"/>
              <a:gd name="T16" fmla="*/ 40 w 80"/>
              <a:gd name="T17" fmla="*/ 72 h 144"/>
              <a:gd name="T18" fmla="*/ 40 w 80"/>
              <a:gd name="T19" fmla="*/ 72 h 144"/>
              <a:gd name="T20" fmla="*/ 40 w 80"/>
              <a:gd name="T21" fmla="*/ 80 h 144"/>
              <a:gd name="T22" fmla="*/ 48 w 80"/>
              <a:gd name="T23" fmla="*/ 88 h 144"/>
              <a:gd name="T24" fmla="*/ 48 w 80"/>
              <a:gd name="T25" fmla="*/ 88 h 144"/>
              <a:gd name="T26" fmla="*/ 48 w 80"/>
              <a:gd name="T27" fmla="*/ 96 h 144"/>
              <a:gd name="T28" fmla="*/ 56 w 80"/>
              <a:gd name="T29" fmla="*/ 96 h 144"/>
              <a:gd name="T30" fmla="*/ 64 w 80"/>
              <a:gd name="T31" fmla="*/ 104 h 144"/>
              <a:gd name="T32" fmla="*/ 72 w 80"/>
              <a:gd name="T33" fmla="*/ 104 h 144"/>
              <a:gd name="T34" fmla="*/ 72 w 80"/>
              <a:gd name="T35" fmla="*/ 104 h 144"/>
              <a:gd name="T36" fmla="*/ 72 w 80"/>
              <a:gd name="T37" fmla="*/ 104 h 144"/>
              <a:gd name="T38" fmla="*/ 72 w 80"/>
              <a:gd name="T39" fmla="*/ 112 h 144"/>
              <a:gd name="T40" fmla="*/ 72 w 80"/>
              <a:gd name="T41" fmla="*/ 112 h 144"/>
              <a:gd name="T42" fmla="*/ 64 w 80"/>
              <a:gd name="T43" fmla="*/ 112 h 144"/>
              <a:gd name="T44" fmla="*/ 64 w 80"/>
              <a:gd name="T45" fmla="*/ 112 h 144"/>
              <a:gd name="T46" fmla="*/ 64 w 80"/>
              <a:gd name="T47" fmla="*/ 120 h 144"/>
              <a:gd name="T48" fmla="*/ 64 w 80"/>
              <a:gd name="T49" fmla="*/ 120 h 144"/>
              <a:gd name="T50" fmla="*/ 64 w 80"/>
              <a:gd name="T51" fmla="*/ 120 h 144"/>
              <a:gd name="T52" fmla="*/ 64 w 80"/>
              <a:gd name="T53" fmla="*/ 120 h 144"/>
              <a:gd name="T54" fmla="*/ 64 w 80"/>
              <a:gd name="T55" fmla="*/ 120 h 144"/>
              <a:gd name="T56" fmla="*/ 64 w 80"/>
              <a:gd name="T57" fmla="*/ 128 h 144"/>
              <a:gd name="T58" fmla="*/ 64 w 80"/>
              <a:gd name="T59" fmla="*/ 128 h 144"/>
              <a:gd name="T60" fmla="*/ 72 w 80"/>
              <a:gd name="T61" fmla="*/ 120 h 144"/>
              <a:gd name="T62" fmla="*/ 72 w 80"/>
              <a:gd name="T63" fmla="*/ 120 h 144"/>
              <a:gd name="T64" fmla="*/ 72 w 80"/>
              <a:gd name="T65" fmla="*/ 120 h 144"/>
              <a:gd name="T66" fmla="*/ 80 w 80"/>
              <a:gd name="T67" fmla="*/ 120 h 144"/>
              <a:gd name="T68" fmla="*/ 80 w 80"/>
              <a:gd name="T69" fmla="*/ 120 h 144"/>
              <a:gd name="T70" fmla="*/ 80 w 80"/>
              <a:gd name="T71" fmla="*/ 128 h 144"/>
              <a:gd name="T72" fmla="*/ 80 w 80"/>
              <a:gd name="T73" fmla="*/ 128 h 144"/>
              <a:gd name="T74" fmla="*/ 80 w 80"/>
              <a:gd name="T75" fmla="*/ 136 h 144"/>
              <a:gd name="T76" fmla="*/ 80 w 80"/>
              <a:gd name="T77" fmla="*/ 136 h 144"/>
              <a:gd name="T78" fmla="*/ 32 w 80"/>
              <a:gd name="T79" fmla="*/ 144 h 144"/>
              <a:gd name="T80" fmla="*/ 32 w 80"/>
              <a:gd name="T81" fmla="*/ 144 h 144"/>
              <a:gd name="T82" fmla="*/ 0 w 80"/>
              <a:gd name="T83" fmla="*/ 16 h 144"/>
              <a:gd name="T84" fmla="*/ 0 w 80"/>
              <a:gd name="T85" fmla="*/ 24 h 144"/>
              <a:gd name="T86" fmla="*/ 0 w 80"/>
              <a:gd name="T87" fmla="*/ 0 h 144"/>
              <a:gd name="T88" fmla="*/ 16 w 80"/>
              <a:gd name="T89" fmla="*/ 0 h 144"/>
              <a:gd name="T90" fmla="*/ 24 w 80"/>
              <a:gd name="T91" fmla="*/ 8 h 144"/>
              <a:gd name="T92" fmla="*/ 24 w 80"/>
              <a:gd name="T93" fmla="*/ 8 h 144"/>
              <a:gd name="T94" fmla="*/ 16 w 80"/>
              <a:gd name="T95" fmla="*/ 8 h 144"/>
              <a:gd name="T96" fmla="*/ 16 w 80"/>
              <a:gd name="T97"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 h="144">
                <a:moveTo>
                  <a:pt x="16" y="16"/>
                </a:moveTo>
                <a:lnTo>
                  <a:pt x="16" y="24"/>
                </a:lnTo>
                <a:lnTo>
                  <a:pt x="16" y="24"/>
                </a:lnTo>
                <a:lnTo>
                  <a:pt x="16" y="32"/>
                </a:lnTo>
                <a:lnTo>
                  <a:pt x="16" y="40"/>
                </a:lnTo>
                <a:lnTo>
                  <a:pt x="24" y="56"/>
                </a:lnTo>
                <a:lnTo>
                  <a:pt x="40" y="56"/>
                </a:lnTo>
                <a:lnTo>
                  <a:pt x="40" y="72"/>
                </a:lnTo>
                <a:lnTo>
                  <a:pt x="40" y="72"/>
                </a:lnTo>
                <a:lnTo>
                  <a:pt x="40" y="72"/>
                </a:lnTo>
                <a:lnTo>
                  <a:pt x="40" y="80"/>
                </a:lnTo>
                <a:lnTo>
                  <a:pt x="48" y="88"/>
                </a:lnTo>
                <a:lnTo>
                  <a:pt x="48" y="88"/>
                </a:lnTo>
                <a:lnTo>
                  <a:pt x="48" y="96"/>
                </a:lnTo>
                <a:lnTo>
                  <a:pt x="56" y="96"/>
                </a:lnTo>
                <a:lnTo>
                  <a:pt x="64" y="104"/>
                </a:lnTo>
                <a:lnTo>
                  <a:pt x="72" y="104"/>
                </a:lnTo>
                <a:lnTo>
                  <a:pt x="72" y="104"/>
                </a:lnTo>
                <a:lnTo>
                  <a:pt x="72" y="104"/>
                </a:lnTo>
                <a:lnTo>
                  <a:pt x="72" y="112"/>
                </a:lnTo>
                <a:lnTo>
                  <a:pt x="72" y="112"/>
                </a:lnTo>
                <a:lnTo>
                  <a:pt x="64" y="112"/>
                </a:lnTo>
                <a:lnTo>
                  <a:pt x="64" y="112"/>
                </a:lnTo>
                <a:lnTo>
                  <a:pt x="64" y="120"/>
                </a:lnTo>
                <a:lnTo>
                  <a:pt x="64" y="120"/>
                </a:lnTo>
                <a:lnTo>
                  <a:pt x="64" y="120"/>
                </a:lnTo>
                <a:lnTo>
                  <a:pt x="64" y="120"/>
                </a:lnTo>
                <a:lnTo>
                  <a:pt x="64" y="120"/>
                </a:lnTo>
                <a:lnTo>
                  <a:pt x="64" y="128"/>
                </a:lnTo>
                <a:lnTo>
                  <a:pt x="64" y="128"/>
                </a:lnTo>
                <a:lnTo>
                  <a:pt x="72" y="120"/>
                </a:lnTo>
                <a:lnTo>
                  <a:pt x="72" y="120"/>
                </a:lnTo>
                <a:lnTo>
                  <a:pt x="72" y="120"/>
                </a:lnTo>
                <a:lnTo>
                  <a:pt x="80" y="120"/>
                </a:lnTo>
                <a:lnTo>
                  <a:pt x="80" y="120"/>
                </a:lnTo>
                <a:lnTo>
                  <a:pt x="80" y="128"/>
                </a:lnTo>
                <a:lnTo>
                  <a:pt x="80" y="128"/>
                </a:lnTo>
                <a:lnTo>
                  <a:pt x="80" y="136"/>
                </a:lnTo>
                <a:lnTo>
                  <a:pt x="80" y="136"/>
                </a:lnTo>
                <a:lnTo>
                  <a:pt x="32" y="144"/>
                </a:lnTo>
                <a:lnTo>
                  <a:pt x="32" y="144"/>
                </a:lnTo>
                <a:lnTo>
                  <a:pt x="0" y="16"/>
                </a:lnTo>
                <a:lnTo>
                  <a:pt x="0" y="24"/>
                </a:lnTo>
                <a:lnTo>
                  <a:pt x="0" y="0"/>
                </a:lnTo>
                <a:lnTo>
                  <a:pt x="16" y="0"/>
                </a:lnTo>
                <a:lnTo>
                  <a:pt x="24" y="8"/>
                </a:lnTo>
                <a:lnTo>
                  <a:pt x="24" y="8"/>
                </a:lnTo>
                <a:lnTo>
                  <a:pt x="16" y="8"/>
                </a:lnTo>
                <a:lnTo>
                  <a:pt x="16" y="16"/>
                </a:lnTo>
                <a:close/>
              </a:path>
            </a:pathLst>
          </a:custGeom>
          <a:solidFill>
            <a:srgbClr val="F79646"/>
          </a:solidFill>
          <a:ln w="6350" cmpd="sng">
            <a:solidFill>
              <a:srgbClr val="000000"/>
            </a:solidFill>
            <a:round/>
            <a:headEnd/>
            <a:tailEnd/>
          </a:ln>
        </p:spPr>
        <p:txBody>
          <a:bodyPr/>
          <a:lstStyle/>
          <a:p>
            <a:endParaRPr lang="en-US" dirty="0"/>
          </a:p>
        </p:txBody>
      </p:sp>
      <p:sp>
        <p:nvSpPr>
          <p:cNvPr id="48" name="Freeform 47"/>
          <p:cNvSpPr>
            <a:spLocks/>
          </p:cNvSpPr>
          <p:nvPr/>
        </p:nvSpPr>
        <p:spPr bwMode="auto">
          <a:xfrm>
            <a:off x="5922866" y="3927475"/>
            <a:ext cx="1223962" cy="431800"/>
          </a:xfrm>
          <a:custGeom>
            <a:avLst/>
            <a:gdLst>
              <a:gd name="T0" fmla="*/ 664 w 680"/>
              <a:gd name="T1" fmla="*/ 0 h 240"/>
              <a:gd name="T2" fmla="*/ 672 w 680"/>
              <a:gd name="T3" fmla="*/ 0 h 240"/>
              <a:gd name="T4" fmla="*/ 672 w 680"/>
              <a:gd name="T5" fmla="*/ 16 h 240"/>
              <a:gd name="T6" fmla="*/ 672 w 680"/>
              <a:gd name="T7" fmla="*/ 32 h 240"/>
              <a:gd name="T8" fmla="*/ 664 w 680"/>
              <a:gd name="T9" fmla="*/ 32 h 240"/>
              <a:gd name="T10" fmla="*/ 656 w 680"/>
              <a:gd name="T11" fmla="*/ 56 h 240"/>
              <a:gd name="T12" fmla="*/ 648 w 680"/>
              <a:gd name="T13" fmla="*/ 56 h 240"/>
              <a:gd name="T14" fmla="*/ 616 w 680"/>
              <a:gd name="T15" fmla="*/ 80 h 240"/>
              <a:gd name="T16" fmla="*/ 608 w 680"/>
              <a:gd name="T17" fmla="*/ 72 h 240"/>
              <a:gd name="T18" fmla="*/ 584 w 680"/>
              <a:gd name="T19" fmla="*/ 96 h 240"/>
              <a:gd name="T20" fmla="*/ 584 w 680"/>
              <a:gd name="T21" fmla="*/ 104 h 240"/>
              <a:gd name="T22" fmla="*/ 552 w 680"/>
              <a:gd name="T23" fmla="*/ 120 h 240"/>
              <a:gd name="T24" fmla="*/ 544 w 680"/>
              <a:gd name="T25" fmla="*/ 128 h 240"/>
              <a:gd name="T26" fmla="*/ 512 w 680"/>
              <a:gd name="T27" fmla="*/ 144 h 240"/>
              <a:gd name="T28" fmla="*/ 488 w 680"/>
              <a:gd name="T29" fmla="*/ 168 h 240"/>
              <a:gd name="T30" fmla="*/ 488 w 680"/>
              <a:gd name="T31" fmla="*/ 200 h 240"/>
              <a:gd name="T32" fmla="*/ 384 w 680"/>
              <a:gd name="T33" fmla="*/ 208 h 240"/>
              <a:gd name="T34" fmla="*/ 8 w 680"/>
              <a:gd name="T35" fmla="*/ 240 h 240"/>
              <a:gd name="T36" fmla="*/ 0 w 680"/>
              <a:gd name="T37" fmla="*/ 240 h 240"/>
              <a:gd name="T38" fmla="*/ 0 w 680"/>
              <a:gd name="T39" fmla="*/ 240 h 240"/>
              <a:gd name="T40" fmla="*/ 16 w 680"/>
              <a:gd name="T41" fmla="*/ 232 h 240"/>
              <a:gd name="T42" fmla="*/ 16 w 680"/>
              <a:gd name="T43" fmla="*/ 216 h 240"/>
              <a:gd name="T44" fmla="*/ 16 w 680"/>
              <a:gd name="T45" fmla="*/ 208 h 240"/>
              <a:gd name="T46" fmla="*/ 24 w 680"/>
              <a:gd name="T47" fmla="*/ 184 h 240"/>
              <a:gd name="T48" fmla="*/ 32 w 680"/>
              <a:gd name="T49" fmla="*/ 168 h 240"/>
              <a:gd name="T50" fmla="*/ 24 w 680"/>
              <a:gd name="T51" fmla="*/ 168 h 240"/>
              <a:gd name="T52" fmla="*/ 32 w 680"/>
              <a:gd name="T53" fmla="*/ 160 h 240"/>
              <a:gd name="T54" fmla="*/ 48 w 680"/>
              <a:gd name="T55" fmla="*/ 144 h 240"/>
              <a:gd name="T56" fmla="*/ 40 w 680"/>
              <a:gd name="T57" fmla="*/ 136 h 240"/>
              <a:gd name="T58" fmla="*/ 56 w 680"/>
              <a:gd name="T59" fmla="*/ 120 h 240"/>
              <a:gd name="T60" fmla="*/ 48 w 680"/>
              <a:gd name="T61" fmla="*/ 120 h 240"/>
              <a:gd name="T62" fmla="*/ 40 w 680"/>
              <a:gd name="T63" fmla="*/ 112 h 240"/>
              <a:gd name="T64" fmla="*/ 48 w 680"/>
              <a:gd name="T65" fmla="*/ 112 h 240"/>
              <a:gd name="T66" fmla="*/ 48 w 680"/>
              <a:gd name="T67" fmla="*/ 104 h 240"/>
              <a:gd name="T68" fmla="*/ 56 w 680"/>
              <a:gd name="T69" fmla="*/ 80 h 240"/>
              <a:gd name="T70" fmla="*/ 176 w 680"/>
              <a:gd name="T71" fmla="*/ 72 h 240"/>
              <a:gd name="T72" fmla="*/ 168 w 680"/>
              <a:gd name="T73" fmla="*/ 56 h 240"/>
              <a:gd name="T74" fmla="*/ 192 w 680"/>
              <a:gd name="T75" fmla="*/ 56 h 240"/>
              <a:gd name="T76" fmla="*/ 504 w 680"/>
              <a:gd name="T77" fmla="*/ 32 h 240"/>
              <a:gd name="T78" fmla="*/ 664 w 680"/>
              <a:gd name="T7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0" h="240">
                <a:moveTo>
                  <a:pt x="664" y="0"/>
                </a:moveTo>
                <a:lnTo>
                  <a:pt x="664" y="0"/>
                </a:lnTo>
                <a:lnTo>
                  <a:pt x="672" y="0"/>
                </a:lnTo>
                <a:lnTo>
                  <a:pt x="672" y="0"/>
                </a:lnTo>
                <a:lnTo>
                  <a:pt x="672" y="8"/>
                </a:lnTo>
                <a:lnTo>
                  <a:pt x="672" y="16"/>
                </a:lnTo>
                <a:lnTo>
                  <a:pt x="680" y="24"/>
                </a:lnTo>
                <a:lnTo>
                  <a:pt x="672" y="32"/>
                </a:lnTo>
                <a:lnTo>
                  <a:pt x="672" y="32"/>
                </a:lnTo>
                <a:lnTo>
                  <a:pt x="664" y="32"/>
                </a:lnTo>
                <a:lnTo>
                  <a:pt x="656" y="48"/>
                </a:lnTo>
                <a:lnTo>
                  <a:pt x="656" y="56"/>
                </a:lnTo>
                <a:lnTo>
                  <a:pt x="656" y="56"/>
                </a:lnTo>
                <a:lnTo>
                  <a:pt x="648" y="56"/>
                </a:lnTo>
                <a:lnTo>
                  <a:pt x="640" y="56"/>
                </a:lnTo>
                <a:lnTo>
                  <a:pt x="616" y="80"/>
                </a:lnTo>
                <a:lnTo>
                  <a:pt x="616" y="80"/>
                </a:lnTo>
                <a:lnTo>
                  <a:pt x="608" y="72"/>
                </a:lnTo>
                <a:lnTo>
                  <a:pt x="600" y="72"/>
                </a:lnTo>
                <a:lnTo>
                  <a:pt x="584" y="96"/>
                </a:lnTo>
                <a:lnTo>
                  <a:pt x="584" y="104"/>
                </a:lnTo>
                <a:lnTo>
                  <a:pt x="584" y="104"/>
                </a:lnTo>
                <a:lnTo>
                  <a:pt x="568" y="104"/>
                </a:lnTo>
                <a:lnTo>
                  <a:pt x="552" y="120"/>
                </a:lnTo>
                <a:lnTo>
                  <a:pt x="544" y="128"/>
                </a:lnTo>
                <a:lnTo>
                  <a:pt x="544" y="128"/>
                </a:lnTo>
                <a:lnTo>
                  <a:pt x="520" y="128"/>
                </a:lnTo>
                <a:lnTo>
                  <a:pt x="512" y="144"/>
                </a:lnTo>
                <a:lnTo>
                  <a:pt x="504" y="168"/>
                </a:lnTo>
                <a:lnTo>
                  <a:pt x="488" y="168"/>
                </a:lnTo>
                <a:lnTo>
                  <a:pt x="488" y="168"/>
                </a:lnTo>
                <a:lnTo>
                  <a:pt x="488" y="200"/>
                </a:lnTo>
                <a:lnTo>
                  <a:pt x="488" y="200"/>
                </a:lnTo>
                <a:lnTo>
                  <a:pt x="384" y="208"/>
                </a:lnTo>
                <a:lnTo>
                  <a:pt x="176" y="224"/>
                </a:lnTo>
                <a:lnTo>
                  <a:pt x="8" y="240"/>
                </a:lnTo>
                <a:lnTo>
                  <a:pt x="8" y="240"/>
                </a:lnTo>
                <a:lnTo>
                  <a:pt x="0" y="240"/>
                </a:lnTo>
                <a:lnTo>
                  <a:pt x="0" y="240"/>
                </a:lnTo>
                <a:lnTo>
                  <a:pt x="0" y="240"/>
                </a:lnTo>
                <a:lnTo>
                  <a:pt x="8" y="232"/>
                </a:lnTo>
                <a:lnTo>
                  <a:pt x="16" y="232"/>
                </a:lnTo>
                <a:lnTo>
                  <a:pt x="16" y="224"/>
                </a:lnTo>
                <a:lnTo>
                  <a:pt x="16" y="216"/>
                </a:lnTo>
                <a:lnTo>
                  <a:pt x="16" y="208"/>
                </a:lnTo>
                <a:lnTo>
                  <a:pt x="16" y="208"/>
                </a:lnTo>
                <a:lnTo>
                  <a:pt x="16" y="200"/>
                </a:lnTo>
                <a:lnTo>
                  <a:pt x="24" y="184"/>
                </a:lnTo>
                <a:lnTo>
                  <a:pt x="32" y="176"/>
                </a:lnTo>
                <a:lnTo>
                  <a:pt x="32" y="168"/>
                </a:lnTo>
                <a:lnTo>
                  <a:pt x="24" y="168"/>
                </a:lnTo>
                <a:lnTo>
                  <a:pt x="24" y="168"/>
                </a:lnTo>
                <a:lnTo>
                  <a:pt x="32" y="168"/>
                </a:lnTo>
                <a:lnTo>
                  <a:pt x="32" y="160"/>
                </a:lnTo>
                <a:lnTo>
                  <a:pt x="48" y="152"/>
                </a:lnTo>
                <a:lnTo>
                  <a:pt x="48" y="144"/>
                </a:lnTo>
                <a:lnTo>
                  <a:pt x="40" y="136"/>
                </a:lnTo>
                <a:lnTo>
                  <a:pt x="40" y="136"/>
                </a:lnTo>
                <a:lnTo>
                  <a:pt x="48" y="120"/>
                </a:lnTo>
                <a:lnTo>
                  <a:pt x="56" y="120"/>
                </a:lnTo>
                <a:lnTo>
                  <a:pt x="56" y="120"/>
                </a:lnTo>
                <a:lnTo>
                  <a:pt x="48" y="120"/>
                </a:lnTo>
                <a:lnTo>
                  <a:pt x="48" y="112"/>
                </a:lnTo>
                <a:lnTo>
                  <a:pt x="40" y="112"/>
                </a:lnTo>
                <a:lnTo>
                  <a:pt x="40" y="112"/>
                </a:lnTo>
                <a:lnTo>
                  <a:pt x="48" y="112"/>
                </a:lnTo>
                <a:lnTo>
                  <a:pt x="48" y="104"/>
                </a:lnTo>
                <a:lnTo>
                  <a:pt x="48" y="104"/>
                </a:lnTo>
                <a:lnTo>
                  <a:pt x="56" y="80"/>
                </a:lnTo>
                <a:lnTo>
                  <a:pt x="56" y="80"/>
                </a:lnTo>
                <a:lnTo>
                  <a:pt x="176" y="72"/>
                </a:lnTo>
                <a:lnTo>
                  <a:pt x="176" y="72"/>
                </a:lnTo>
                <a:lnTo>
                  <a:pt x="168" y="56"/>
                </a:lnTo>
                <a:lnTo>
                  <a:pt x="168" y="56"/>
                </a:lnTo>
                <a:lnTo>
                  <a:pt x="176" y="56"/>
                </a:lnTo>
                <a:lnTo>
                  <a:pt x="192" y="56"/>
                </a:lnTo>
                <a:lnTo>
                  <a:pt x="200" y="56"/>
                </a:lnTo>
                <a:lnTo>
                  <a:pt x="504" y="32"/>
                </a:lnTo>
                <a:lnTo>
                  <a:pt x="656" y="8"/>
                </a:lnTo>
                <a:lnTo>
                  <a:pt x="664" y="0"/>
                </a:lnTo>
                <a:close/>
              </a:path>
            </a:pathLst>
          </a:custGeom>
          <a:solidFill>
            <a:srgbClr val="F79646"/>
          </a:solidFill>
          <a:ln w="6350" cmpd="sng">
            <a:solidFill>
              <a:srgbClr val="FFC000"/>
            </a:solidFill>
            <a:round/>
            <a:headEnd/>
            <a:tailEnd/>
          </a:ln>
        </p:spPr>
        <p:txBody>
          <a:bodyPr/>
          <a:lstStyle/>
          <a:p>
            <a:endParaRPr lang="en-US" dirty="0"/>
          </a:p>
        </p:txBody>
      </p:sp>
      <p:sp>
        <p:nvSpPr>
          <p:cNvPr id="49" name="Freeform 48"/>
          <p:cNvSpPr>
            <a:spLocks/>
          </p:cNvSpPr>
          <p:nvPr/>
        </p:nvSpPr>
        <p:spPr bwMode="auto">
          <a:xfrm>
            <a:off x="5751416" y="4330700"/>
            <a:ext cx="515937" cy="893763"/>
          </a:xfrm>
          <a:custGeom>
            <a:avLst/>
            <a:gdLst>
              <a:gd name="T0" fmla="*/ 208 w 288"/>
              <a:gd name="T1" fmla="*/ 480 h 496"/>
              <a:gd name="T2" fmla="*/ 216 w 288"/>
              <a:gd name="T3" fmla="*/ 488 h 496"/>
              <a:gd name="T4" fmla="*/ 248 w 288"/>
              <a:gd name="T5" fmla="*/ 480 h 496"/>
              <a:gd name="T6" fmla="*/ 240 w 288"/>
              <a:gd name="T7" fmla="*/ 472 h 496"/>
              <a:gd name="T8" fmla="*/ 256 w 288"/>
              <a:gd name="T9" fmla="*/ 480 h 496"/>
              <a:gd name="T10" fmla="*/ 264 w 288"/>
              <a:gd name="T11" fmla="*/ 480 h 496"/>
              <a:gd name="T12" fmla="*/ 272 w 288"/>
              <a:gd name="T13" fmla="*/ 472 h 496"/>
              <a:gd name="T14" fmla="*/ 288 w 288"/>
              <a:gd name="T15" fmla="*/ 472 h 496"/>
              <a:gd name="T16" fmla="*/ 272 w 288"/>
              <a:gd name="T17" fmla="*/ 0 h 496"/>
              <a:gd name="T18" fmla="*/ 104 w 288"/>
              <a:gd name="T19" fmla="*/ 16 h 496"/>
              <a:gd name="T20" fmla="*/ 88 w 288"/>
              <a:gd name="T21" fmla="*/ 40 h 496"/>
              <a:gd name="T22" fmla="*/ 80 w 288"/>
              <a:gd name="T23" fmla="*/ 48 h 496"/>
              <a:gd name="T24" fmla="*/ 72 w 288"/>
              <a:gd name="T25" fmla="*/ 80 h 496"/>
              <a:gd name="T26" fmla="*/ 72 w 288"/>
              <a:gd name="T27" fmla="*/ 80 h 496"/>
              <a:gd name="T28" fmla="*/ 56 w 288"/>
              <a:gd name="T29" fmla="*/ 104 h 496"/>
              <a:gd name="T30" fmla="*/ 48 w 288"/>
              <a:gd name="T31" fmla="*/ 112 h 496"/>
              <a:gd name="T32" fmla="*/ 40 w 288"/>
              <a:gd name="T33" fmla="*/ 120 h 496"/>
              <a:gd name="T34" fmla="*/ 40 w 288"/>
              <a:gd name="T35" fmla="*/ 136 h 496"/>
              <a:gd name="T36" fmla="*/ 32 w 288"/>
              <a:gd name="T37" fmla="*/ 144 h 496"/>
              <a:gd name="T38" fmla="*/ 40 w 288"/>
              <a:gd name="T39" fmla="*/ 152 h 496"/>
              <a:gd name="T40" fmla="*/ 32 w 288"/>
              <a:gd name="T41" fmla="*/ 160 h 496"/>
              <a:gd name="T42" fmla="*/ 24 w 288"/>
              <a:gd name="T43" fmla="*/ 168 h 496"/>
              <a:gd name="T44" fmla="*/ 40 w 288"/>
              <a:gd name="T45" fmla="*/ 200 h 496"/>
              <a:gd name="T46" fmla="*/ 40 w 288"/>
              <a:gd name="T47" fmla="*/ 208 h 496"/>
              <a:gd name="T48" fmla="*/ 32 w 288"/>
              <a:gd name="T49" fmla="*/ 224 h 496"/>
              <a:gd name="T50" fmla="*/ 32 w 288"/>
              <a:gd name="T51" fmla="*/ 232 h 496"/>
              <a:gd name="T52" fmla="*/ 40 w 288"/>
              <a:gd name="T53" fmla="*/ 232 h 496"/>
              <a:gd name="T54" fmla="*/ 40 w 288"/>
              <a:gd name="T55" fmla="*/ 248 h 496"/>
              <a:gd name="T56" fmla="*/ 40 w 288"/>
              <a:gd name="T57" fmla="*/ 256 h 496"/>
              <a:gd name="T58" fmla="*/ 40 w 288"/>
              <a:gd name="T59" fmla="*/ 264 h 496"/>
              <a:gd name="T60" fmla="*/ 48 w 288"/>
              <a:gd name="T61" fmla="*/ 272 h 496"/>
              <a:gd name="T62" fmla="*/ 48 w 288"/>
              <a:gd name="T63" fmla="*/ 280 h 496"/>
              <a:gd name="T64" fmla="*/ 48 w 288"/>
              <a:gd name="T65" fmla="*/ 280 h 496"/>
              <a:gd name="T66" fmla="*/ 56 w 288"/>
              <a:gd name="T67" fmla="*/ 288 h 496"/>
              <a:gd name="T68" fmla="*/ 56 w 288"/>
              <a:gd name="T69" fmla="*/ 304 h 496"/>
              <a:gd name="T70" fmla="*/ 40 w 288"/>
              <a:gd name="T71" fmla="*/ 312 h 496"/>
              <a:gd name="T72" fmla="*/ 40 w 288"/>
              <a:gd name="T73" fmla="*/ 320 h 496"/>
              <a:gd name="T74" fmla="*/ 40 w 288"/>
              <a:gd name="T75" fmla="*/ 344 h 496"/>
              <a:gd name="T76" fmla="*/ 24 w 288"/>
              <a:gd name="T77" fmla="*/ 360 h 496"/>
              <a:gd name="T78" fmla="*/ 16 w 288"/>
              <a:gd name="T79" fmla="*/ 368 h 496"/>
              <a:gd name="T80" fmla="*/ 24 w 288"/>
              <a:gd name="T81" fmla="*/ 368 h 496"/>
              <a:gd name="T82" fmla="*/ 16 w 288"/>
              <a:gd name="T83" fmla="*/ 384 h 496"/>
              <a:gd name="T84" fmla="*/ 16 w 288"/>
              <a:gd name="T85" fmla="*/ 392 h 496"/>
              <a:gd name="T86" fmla="*/ 16 w 288"/>
              <a:gd name="T87" fmla="*/ 400 h 496"/>
              <a:gd name="T88" fmla="*/ 8 w 288"/>
              <a:gd name="T89" fmla="*/ 416 h 496"/>
              <a:gd name="T90" fmla="*/ 8 w 288"/>
              <a:gd name="T91" fmla="*/ 424 h 496"/>
              <a:gd name="T92" fmla="*/ 168 w 288"/>
              <a:gd name="T93" fmla="*/ 416 h 496"/>
              <a:gd name="T94" fmla="*/ 160 w 288"/>
              <a:gd name="T95" fmla="*/ 448 h 496"/>
              <a:gd name="T96" fmla="*/ 184 w 288"/>
              <a:gd name="T97" fmla="*/ 488 h 496"/>
              <a:gd name="T98" fmla="*/ 200 w 288"/>
              <a:gd name="T99"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 h="496">
                <a:moveTo>
                  <a:pt x="208" y="488"/>
                </a:moveTo>
                <a:lnTo>
                  <a:pt x="208" y="488"/>
                </a:lnTo>
                <a:lnTo>
                  <a:pt x="208" y="480"/>
                </a:lnTo>
                <a:lnTo>
                  <a:pt x="208" y="480"/>
                </a:lnTo>
                <a:lnTo>
                  <a:pt x="216" y="488"/>
                </a:lnTo>
                <a:lnTo>
                  <a:pt x="216" y="488"/>
                </a:lnTo>
                <a:lnTo>
                  <a:pt x="240" y="480"/>
                </a:lnTo>
                <a:lnTo>
                  <a:pt x="240" y="480"/>
                </a:lnTo>
                <a:lnTo>
                  <a:pt x="248" y="480"/>
                </a:lnTo>
                <a:lnTo>
                  <a:pt x="248" y="472"/>
                </a:lnTo>
                <a:lnTo>
                  <a:pt x="240" y="472"/>
                </a:lnTo>
                <a:lnTo>
                  <a:pt x="240" y="472"/>
                </a:lnTo>
                <a:lnTo>
                  <a:pt x="248" y="472"/>
                </a:lnTo>
                <a:lnTo>
                  <a:pt x="256" y="472"/>
                </a:lnTo>
                <a:lnTo>
                  <a:pt x="256" y="480"/>
                </a:lnTo>
                <a:lnTo>
                  <a:pt x="256" y="480"/>
                </a:lnTo>
                <a:lnTo>
                  <a:pt x="264" y="480"/>
                </a:lnTo>
                <a:lnTo>
                  <a:pt x="264" y="480"/>
                </a:lnTo>
                <a:lnTo>
                  <a:pt x="272" y="472"/>
                </a:lnTo>
                <a:lnTo>
                  <a:pt x="272" y="472"/>
                </a:lnTo>
                <a:lnTo>
                  <a:pt x="272" y="472"/>
                </a:lnTo>
                <a:lnTo>
                  <a:pt x="280" y="480"/>
                </a:lnTo>
                <a:lnTo>
                  <a:pt x="288" y="480"/>
                </a:lnTo>
                <a:lnTo>
                  <a:pt x="288" y="472"/>
                </a:lnTo>
                <a:lnTo>
                  <a:pt x="272" y="320"/>
                </a:lnTo>
                <a:lnTo>
                  <a:pt x="272" y="320"/>
                </a:lnTo>
                <a:lnTo>
                  <a:pt x="272" y="0"/>
                </a:lnTo>
                <a:lnTo>
                  <a:pt x="272" y="0"/>
                </a:lnTo>
                <a:lnTo>
                  <a:pt x="104" y="16"/>
                </a:lnTo>
                <a:lnTo>
                  <a:pt x="104" y="16"/>
                </a:lnTo>
                <a:lnTo>
                  <a:pt x="104" y="24"/>
                </a:lnTo>
                <a:lnTo>
                  <a:pt x="96" y="32"/>
                </a:lnTo>
                <a:lnTo>
                  <a:pt x="88" y="40"/>
                </a:lnTo>
                <a:lnTo>
                  <a:pt x="88" y="40"/>
                </a:lnTo>
                <a:lnTo>
                  <a:pt x="80" y="48"/>
                </a:lnTo>
                <a:lnTo>
                  <a:pt x="80" y="48"/>
                </a:lnTo>
                <a:lnTo>
                  <a:pt x="80" y="72"/>
                </a:lnTo>
                <a:lnTo>
                  <a:pt x="80" y="72"/>
                </a:lnTo>
                <a:lnTo>
                  <a:pt x="72" y="80"/>
                </a:lnTo>
                <a:lnTo>
                  <a:pt x="72" y="80"/>
                </a:lnTo>
                <a:lnTo>
                  <a:pt x="72" y="80"/>
                </a:lnTo>
                <a:lnTo>
                  <a:pt x="72" y="80"/>
                </a:lnTo>
                <a:lnTo>
                  <a:pt x="56" y="96"/>
                </a:lnTo>
                <a:lnTo>
                  <a:pt x="56" y="96"/>
                </a:lnTo>
                <a:lnTo>
                  <a:pt x="56" y="104"/>
                </a:lnTo>
                <a:lnTo>
                  <a:pt x="56" y="104"/>
                </a:lnTo>
                <a:lnTo>
                  <a:pt x="48" y="112"/>
                </a:lnTo>
                <a:lnTo>
                  <a:pt x="48" y="112"/>
                </a:lnTo>
                <a:lnTo>
                  <a:pt x="48" y="112"/>
                </a:lnTo>
                <a:lnTo>
                  <a:pt x="48" y="120"/>
                </a:lnTo>
                <a:lnTo>
                  <a:pt x="40" y="120"/>
                </a:lnTo>
                <a:lnTo>
                  <a:pt x="40" y="128"/>
                </a:lnTo>
                <a:lnTo>
                  <a:pt x="40" y="136"/>
                </a:lnTo>
                <a:lnTo>
                  <a:pt x="40" y="136"/>
                </a:lnTo>
                <a:lnTo>
                  <a:pt x="40" y="144"/>
                </a:lnTo>
                <a:lnTo>
                  <a:pt x="32" y="144"/>
                </a:lnTo>
                <a:lnTo>
                  <a:pt x="32" y="144"/>
                </a:lnTo>
                <a:lnTo>
                  <a:pt x="40" y="152"/>
                </a:lnTo>
                <a:lnTo>
                  <a:pt x="40" y="152"/>
                </a:lnTo>
                <a:lnTo>
                  <a:pt x="40" y="152"/>
                </a:lnTo>
                <a:lnTo>
                  <a:pt x="32" y="152"/>
                </a:lnTo>
                <a:lnTo>
                  <a:pt x="32" y="160"/>
                </a:lnTo>
                <a:lnTo>
                  <a:pt x="32" y="160"/>
                </a:lnTo>
                <a:lnTo>
                  <a:pt x="32" y="160"/>
                </a:lnTo>
                <a:lnTo>
                  <a:pt x="24" y="168"/>
                </a:lnTo>
                <a:lnTo>
                  <a:pt x="24" y="168"/>
                </a:lnTo>
                <a:lnTo>
                  <a:pt x="32" y="176"/>
                </a:lnTo>
                <a:lnTo>
                  <a:pt x="32" y="184"/>
                </a:lnTo>
                <a:lnTo>
                  <a:pt x="40" y="200"/>
                </a:lnTo>
                <a:lnTo>
                  <a:pt x="40" y="200"/>
                </a:lnTo>
                <a:lnTo>
                  <a:pt x="40" y="208"/>
                </a:lnTo>
                <a:lnTo>
                  <a:pt x="40" y="208"/>
                </a:lnTo>
                <a:lnTo>
                  <a:pt x="40" y="208"/>
                </a:lnTo>
                <a:lnTo>
                  <a:pt x="32" y="224"/>
                </a:lnTo>
                <a:lnTo>
                  <a:pt x="32" y="224"/>
                </a:lnTo>
                <a:lnTo>
                  <a:pt x="32" y="224"/>
                </a:lnTo>
                <a:lnTo>
                  <a:pt x="32" y="232"/>
                </a:lnTo>
                <a:lnTo>
                  <a:pt x="32" y="232"/>
                </a:lnTo>
                <a:lnTo>
                  <a:pt x="32" y="232"/>
                </a:lnTo>
                <a:lnTo>
                  <a:pt x="40" y="232"/>
                </a:lnTo>
                <a:lnTo>
                  <a:pt x="40" y="232"/>
                </a:lnTo>
                <a:lnTo>
                  <a:pt x="40" y="240"/>
                </a:lnTo>
                <a:lnTo>
                  <a:pt x="40" y="248"/>
                </a:lnTo>
                <a:lnTo>
                  <a:pt x="40" y="248"/>
                </a:lnTo>
                <a:lnTo>
                  <a:pt x="48" y="248"/>
                </a:lnTo>
                <a:lnTo>
                  <a:pt x="48" y="248"/>
                </a:lnTo>
                <a:lnTo>
                  <a:pt x="40" y="256"/>
                </a:lnTo>
                <a:lnTo>
                  <a:pt x="40" y="256"/>
                </a:lnTo>
                <a:lnTo>
                  <a:pt x="40" y="264"/>
                </a:lnTo>
                <a:lnTo>
                  <a:pt x="40" y="264"/>
                </a:lnTo>
                <a:lnTo>
                  <a:pt x="48" y="264"/>
                </a:lnTo>
                <a:lnTo>
                  <a:pt x="48" y="264"/>
                </a:lnTo>
                <a:lnTo>
                  <a:pt x="48" y="272"/>
                </a:lnTo>
                <a:lnTo>
                  <a:pt x="48" y="272"/>
                </a:lnTo>
                <a:lnTo>
                  <a:pt x="48" y="272"/>
                </a:lnTo>
                <a:lnTo>
                  <a:pt x="48" y="280"/>
                </a:lnTo>
                <a:lnTo>
                  <a:pt x="48" y="280"/>
                </a:lnTo>
                <a:lnTo>
                  <a:pt x="48" y="280"/>
                </a:lnTo>
                <a:lnTo>
                  <a:pt x="48" y="280"/>
                </a:lnTo>
                <a:lnTo>
                  <a:pt x="48" y="288"/>
                </a:lnTo>
                <a:lnTo>
                  <a:pt x="56" y="288"/>
                </a:lnTo>
                <a:lnTo>
                  <a:pt x="56" y="288"/>
                </a:lnTo>
                <a:lnTo>
                  <a:pt x="56" y="296"/>
                </a:lnTo>
                <a:lnTo>
                  <a:pt x="56" y="304"/>
                </a:lnTo>
                <a:lnTo>
                  <a:pt x="56" y="304"/>
                </a:lnTo>
                <a:lnTo>
                  <a:pt x="48" y="304"/>
                </a:lnTo>
                <a:lnTo>
                  <a:pt x="40" y="304"/>
                </a:lnTo>
                <a:lnTo>
                  <a:pt x="40" y="312"/>
                </a:lnTo>
                <a:lnTo>
                  <a:pt x="48" y="312"/>
                </a:lnTo>
                <a:lnTo>
                  <a:pt x="48" y="312"/>
                </a:lnTo>
                <a:lnTo>
                  <a:pt x="40" y="320"/>
                </a:lnTo>
                <a:lnTo>
                  <a:pt x="40" y="328"/>
                </a:lnTo>
                <a:lnTo>
                  <a:pt x="40" y="344"/>
                </a:lnTo>
                <a:lnTo>
                  <a:pt x="40" y="344"/>
                </a:lnTo>
                <a:lnTo>
                  <a:pt x="32" y="336"/>
                </a:lnTo>
                <a:lnTo>
                  <a:pt x="32" y="336"/>
                </a:lnTo>
                <a:lnTo>
                  <a:pt x="24" y="360"/>
                </a:lnTo>
                <a:lnTo>
                  <a:pt x="24" y="360"/>
                </a:lnTo>
                <a:lnTo>
                  <a:pt x="16" y="368"/>
                </a:lnTo>
                <a:lnTo>
                  <a:pt x="16" y="368"/>
                </a:lnTo>
                <a:lnTo>
                  <a:pt x="24" y="368"/>
                </a:lnTo>
                <a:lnTo>
                  <a:pt x="24" y="368"/>
                </a:lnTo>
                <a:lnTo>
                  <a:pt x="24" y="368"/>
                </a:lnTo>
                <a:lnTo>
                  <a:pt x="16" y="376"/>
                </a:lnTo>
                <a:lnTo>
                  <a:pt x="16" y="376"/>
                </a:lnTo>
                <a:lnTo>
                  <a:pt x="16" y="384"/>
                </a:lnTo>
                <a:lnTo>
                  <a:pt x="16" y="384"/>
                </a:lnTo>
                <a:lnTo>
                  <a:pt x="8" y="392"/>
                </a:lnTo>
                <a:lnTo>
                  <a:pt x="16" y="392"/>
                </a:lnTo>
                <a:lnTo>
                  <a:pt x="16" y="392"/>
                </a:lnTo>
                <a:lnTo>
                  <a:pt x="16" y="392"/>
                </a:lnTo>
                <a:lnTo>
                  <a:pt x="16" y="400"/>
                </a:lnTo>
                <a:lnTo>
                  <a:pt x="0" y="408"/>
                </a:lnTo>
                <a:lnTo>
                  <a:pt x="0" y="416"/>
                </a:lnTo>
                <a:lnTo>
                  <a:pt x="8" y="416"/>
                </a:lnTo>
                <a:lnTo>
                  <a:pt x="8" y="416"/>
                </a:lnTo>
                <a:lnTo>
                  <a:pt x="8" y="416"/>
                </a:lnTo>
                <a:lnTo>
                  <a:pt x="8" y="424"/>
                </a:lnTo>
                <a:lnTo>
                  <a:pt x="8" y="432"/>
                </a:lnTo>
                <a:lnTo>
                  <a:pt x="168" y="416"/>
                </a:lnTo>
                <a:lnTo>
                  <a:pt x="168" y="416"/>
                </a:lnTo>
                <a:lnTo>
                  <a:pt x="168" y="440"/>
                </a:lnTo>
                <a:lnTo>
                  <a:pt x="168" y="440"/>
                </a:lnTo>
                <a:lnTo>
                  <a:pt x="160" y="448"/>
                </a:lnTo>
                <a:lnTo>
                  <a:pt x="160" y="464"/>
                </a:lnTo>
                <a:lnTo>
                  <a:pt x="168" y="464"/>
                </a:lnTo>
                <a:lnTo>
                  <a:pt x="184" y="488"/>
                </a:lnTo>
                <a:lnTo>
                  <a:pt x="184" y="496"/>
                </a:lnTo>
                <a:lnTo>
                  <a:pt x="184" y="496"/>
                </a:lnTo>
                <a:lnTo>
                  <a:pt x="200" y="496"/>
                </a:lnTo>
                <a:lnTo>
                  <a:pt x="200" y="496"/>
                </a:lnTo>
                <a:lnTo>
                  <a:pt x="208" y="488"/>
                </a:lnTo>
                <a:close/>
              </a:path>
            </a:pathLst>
          </a:custGeom>
          <a:solidFill>
            <a:schemeClr val="bg1"/>
          </a:solidFill>
          <a:ln w="6350" cmpd="sng">
            <a:solidFill>
              <a:srgbClr val="000000"/>
            </a:solidFill>
            <a:round/>
            <a:headEnd/>
            <a:tailEnd/>
          </a:ln>
        </p:spPr>
        <p:txBody>
          <a:bodyPr/>
          <a:lstStyle/>
          <a:p>
            <a:endParaRPr lang="en-US" dirty="0"/>
          </a:p>
        </p:txBody>
      </p:sp>
      <p:sp>
        <p:nvSpPr>
          <p:cNvPr id="50" name="Freeform 49"/>
          <p:cNvSpPr>
            <a:spLocks/>
          </p:cNvSpPr>
          <p:nvPr/>
        </p:nvSpPr>
        <p:spPr bwMode="auto">
          <a:xfrm>
            <a:off x="6240366" y="4302125"/>
            <a:ext cx="546100" cy="906463"/>
          </a:xfrm>
          <a:custGeom>
            <a:avLst/>
            <a:gdLst>
              <a:gd name="T0" fmla="*/ 40 w 304"/>
              <a:gd name="T1" fmla="*/ 496 h 504"/>
              <a:gd name="T2" fmla="*/ 40 w 304"/>
              <a:gd name="T3" fmla="*/ 496 h 504"/>
              <a:gd name="T4" fmla="*/ 48 w 304"/>
              <a:gd name="T5" fmla="*/ 488 h 504"/>
              <a:gd name="T6" fmla="*/ 48 w 304"/>
              <a:gd name="T7" fmla="*/ 488 h 504"/>
              <a:gd name="T8" fmla="*/ 40 w 304"/>
              <a:gd name="T9" fmla="*/ 480 h 504"/>
              <a:gd name="T10" fmla="*/ 40 w 304"/>
              <a:gd name="T11" fmla="*/ 480 h 504"/>
              <a:gd name="T12" fmla="*/ 48 w 304"/>
              <a:gd name="T13" fmla="*/ 448 h 504"/>
              <a:gd name="T14" fmla="*/ 48 w 304"/>
              <a:gd name="T15" fmla="*/ 448 h 504"/>
              <a:gd name="T16" fmla="*/ 56 w 304"/>
              <a:gd name="T17" fmla="*/ 448 h 504"/>
              <a:gd name="T18" fmla="*/ 56 w 304"/>
              <a:gd name="T19" fmla="*/ 448 h 504"/>
              <a:gd name="T20" fmla="*/ 56 w 304"/>
              <a:gd name="T21" fmla="*/ 480 h 504"/>
              <a:gd name="T22" fmla="*/ 56 w 304"/>
              <a:gd name="T23" fmla="*/ 480 h 504"/>
              <a:gd name="T24" fmla="*/ 72 w 304"/>
              <a:gd name="T25" fmla="*/ 496 h 504"/>
              <a:gd name="T26" fmla="*/ 72 w 304"/>
              <a:gd name="T27" fmla="*/ 496 h 504"/>
              <a:gd name="T28" fmla="*/ 56 w 304"/>
              <a:gd name="T29" fmla="*/ 504 h 504"/>
              <a:gd name="T30" fmla="*/ 56 w 304"/>
              <a:gd name="T31" fmla="*/ 504 h 504"/>
              <a:gd name="T32" fmla="*/ 64 w 304"/>
              <a:gd name="T33" fmla="*/ 504 h 504"/>
              <a:gd name="T34" fmla="*/ 80 w 304"/>
              <a:gd name="T35" fmla="*/ 496 h 504"/>
              <a:gd name="T36" fmla="*/ 88 w 304"/>
              <a:gd name="T37" fmla="*/ 496 h 504"/>
              <a:gd name="T38" fmla="*/ 88 w 304"/>
              <a:gd name="T39" fmla="*/ 496 h 504"/>
              <a:gd name="T40" fmla="*/ 88 w 304"/>
              <a:gd name="T41" fmla="*/ 488 h 504"/>
              <a:gd name="T42" fmla="*/ 88 w 304"/>
              <a:gd name="T43" fmla="*/ 488 h 504"/>
              <a:gd name="T44" fmla="*/ 96 w 304"/>
              <a:gd name="T45" fmla="*/ 480 h 504"/>
              <a:gd name="T46" fmla="*/ 96 w 304"/>
              <a:gd name="T47" fmla="*/ 480 h 504"/>
              <a:gd name="T48" fmla="*/ 104 w 304"/>
              <a:gd name="T49" fmla="*/ 472 h 504"/>
              <a:gd name="T50" fmla="*/ 96 w 304"/>
              <a:gd name="T51" fmla="*/ 464 h 504"/>
              <a:gd name="T52" fmla="*/ 96 w 304"/>
              <a:gd name="T53" fmla="*/ 464 h 504"/>
              <a:gd name="T54" fmla="*/ 104 w 304"/>
              <a:gd name="T55" fmla="*/ 464 h 504"/>
              <a:gd name="T56" fmla="*/ 104 w 304"/>
              <a:gd name="T57" fmla="*/ 448 h 504"/>
              <a:gd name="T58" fmla="*/ 88 w 304"/>
              <a:gd name="T59" fmla="*/ 440 h 504"/>
              <a:gd name="T60" fmla="*/ 80 w 304"/>
              <a:gd name="T61" fmla="*/ 440 h 504"/>
              <a:gd name="T62" fmla="*/ 80 w 304"/>
              <a:gd name="T63" fmla="*/ 440 h 504"/>
              <a:gd name="T64" fmla="*/ 80 w 304"/>
              <a:gd name="T65" fmla="*/ 424 h 504"/>
              <a:gd name="T66" fmla="*/ 80 w 304"/>
              <a:gd name="T67" fmla="*/ 424 h 504"/>
              <a:gd name="T68" fmla="*/ 304 w 304"/>
              <a:gd name="T69" fmla="*/ 400 h 504"/>
              <a:gd name="T70" fmla="*/ 304 w 304"/>
              <a:gd name="T71" fmla="*/ 400 h 504"/>
              <a:gd name="T72" fmla="*/ 288 w 304"/>
              <a:gd name="T73" fmla="*/ 368 h 504"/>
              <a:gd name="T74" fmla="*/ 288 w 304"/>
              <a:gd name="T75" fmla="*/ 368 h 504"/>
              <a:gd name="T76" fmla="*/ 288 w 304"/>
              <a:gd name="T77" fmla="*/ 360 h 504"/>
              <a:gd name="T78" fmla="*/ 288 w 304"/>
              <a:gd name="T79" fmla="*/ 344 h 504"/>
              <a:gd name="T80" fmla="*/ 280 w 304"/>
              <a:gd name="T81" fmla="*/ 336 h 504"/>
              <a:gd name="T82" fmla="*/ 280 w 304"/>
              <a:gd name="T83" fmla="*/ 312 h 504"/>
              <a:gd name="T84" fmla="*/ 280 w 304"/>
              <a:gd name="T85" fmla="*/ 304 h 504"/>
              <a:gd name="T86" fmla="*/ 280 w 304"/>
              <a:gd name="T87" fmla="*/ 280 h 504"/>
              <a:gd name="T88" fmla="*/ 296 w 304"/>
              <a:gd name="T89" fmla="*/ 272 h 504"/>
              <a:gd name="T90" fmla="*/ 288 w 304"/>
              <a:gd name="T91" fmla="*/ 264 h 504"/>
              <a:gd name="T92" fmla="*/ 288 w 304"/>
              <a:gd name="T93" fmla="*/ 248 h 504"/>
              <a:gd name="T94" fmla="*/ 280 w 304"/>
              <a:gd name="T95" fmla="*/ 240 h 504"/>
              <a:gd name="T96" fmla="*/ 280 w 304"/>
              <a:gd name="T97" fmla="*/ 240 h 504"/>
              <a:gd name="T98" fmla="*/ 264 w 304"/>
              <a:gd name="T99" fmla="*/ 208 h 504"/>
              <a:gd name="T100" fmla="*/ 208 w 304"/>
              <a:gd name="T101" fmla="*/ 0 h 504"/>
              <a:gd name="T102" fmla="*/ 208 w 304"/>
              <a:gd name="T103" fmla="*/ 0 h 504"/>
              <a:gd name="T104" fmla="*/ 0 w 304"/>
              <a:gd name="T105" fmla="*/ 16 h 504"/>
              <a:gd name="T106" fmla="*/ 0 w 304"/>
              <a:gd name="T107" fmla="*/ 16 h 504"/>
              <a:gd name="T108" fmla="*/ 0 w 304"/>
              <a:gd name="T109" fmla="*/ 336 h 504"/>
              <a:gd name="T110" fmla="*/ 0 w 304"/>
              <a:gd name="T111" fmla="*/ 336 h 504"/>
              <a:gd name="T112" fmla="*/ 16 w 304"/>
              <a:gd name="T113" fmla="*/ 488 h 504"/>
              <a:gd name="T114" fmla="*/ 16 w 304"/>
              <a:gd name="T115" fmla="*/ 488 h 504"/>
              <a:gd name="T116" fmla="*/ 32 w 304"/>
              <a:gd name="T117" fmla="*/ 488 h 504"/>
              <a:gd name="T118" fmla="*/ 32 w 304"/>
              <a:gd name="T119" fmla="*/ 488 h 504"/>
              <a:gd name="T120" fmla="*/ 40 w 304"/>
              <a:gd name="T121"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4" h="504">
                <a:moveTo>
                  <a:pt x="40" y="496"/>
                </a:moveTo>
                <a:lnTo>
                  <a:pt x="40" y="496"/>
                </a:lnTo>
                <a:lnTo>
                  <a:pt x="48" y="488"/>
                </a:lnTo>
                <a:lnTo>
                  <a:pt x="48" y="488"/>
                </a:lnTo>
                <a:lnTo>
                  <a:pt x="40" y="480"/>
                </a:lnTo>
                <a:lnTo>
                  <a:pt x="40" y="480"/>
                </a:lnTo>
                <a:lnTo>
                  <a:pt x="48" y="448"/>
                </a:lnTo>
                <a:lnTo>
                  <a:pt x="48" y="448"/>
                </a:lnTo>
                <a:lnTo>
                  <a:pt x="56" y="448"/>
                </a:lnTo>
                <a:lnTo>
                  <a:pt x="56" y="448"/>
                </a:lnTo>
                <a:lnTo>
                  <a:pt x="56" y="480"/>
                </a:lnTo>
                <a:lnTo>
                  <a:pt x="56" y="480"/>
                </a:lnTo>
                <a:lnTo>
                  <a:pt x="72" y="496"/>
                </a:lnTo>
                <a:lnTo>
                  <a:pt x="72" y="496"/>
                </a:lnTo>
                <a:lnTo>
                  <a:pt x="56" y="504"/>
                </a:lnTo>
                <a:lnTo>
                  <a:pt x="56" y="504"/>
                </a:lnTo>
                <a:lnTo>
                  <a:pt x="64" y="504"/>
                </a:lnTo>
                <a:lnTo>
                  <a:pt x="80" y="496"/>
                </a:lnTo>
                <a:lnTo>
                  <a:pt x="88" y="496"/>
                </a:lnTo>
                <a:lnTo>
                  <a:pt x="88" y="496"/>
                </a:lnTo>
                <a:lnTo>
                  <a:pt x="88" y="488"/>
                </a:lnTo>
                <a:lnTo>
                  <a:pt x="88" y="488"/>
                </a:lnTo>
                <a:lnTo>
                  <a:pt x="96" y="480"/>
                </a:lnTo>
                <a:lnTo>
                  <a:pt x="96" y="480"/>
                </a:lnTo>
                <a:lnTo>
                  <a:pt x="104" y="472"/>
                </a:lnTo>
                <a:lnTo>
                  <a:pt x="96" y="464"/>
                </a:lnTo>
                <a:lnTo>
                  <a:pt x="96" y="464"/>
                </a:lnTo>
                <a:lnTo>
                  <a:pt x="104" y="464"/>
                </a:lnTo>
                <a:lnTo>
                  <a:pt x="104" y="448"/>
                </a:lnTo>
                <a:lnTo>
                  <a:pt x="88" y="440"/>
                </a:lnTo>
                <a:lnTo>
                  <a:pt x="80" y="440"/>
                </a:lnTo>
                <a:lnTo>
                  <a:pt x="80" y="440"/>
                </a:lnTo>
                <a:lnTo>
                  <a:pt x="80" y="424"/>
                </a:lnTo>
                <a:lnTo>
                  <a:pt x="80" y="424"/>
                </a:lnTo>
                <a:lnTo>
                  <a:pt x="304" y="400"/>
                </a:lnTo>
                <a:lnTo>
                  <a:pt x="304" y="400"/>
                </a:lnTo>
                <a:lnTo>
                  <a:pt x="288" y="368"/>
                </a:lnTo>
                <a:lnTo>
                  <a:pt x="288" y="368"/>
                </a:lnTo>
                <a:lnTo>
                  <a:pt x="288" y="360"/>
                </a:lnTo>
                <a:lnTo>
                  <a:pt x="288" y="344"/>
                </a:lnTo>
                <a:lnTo>
                  <a:pt x="280" y="336"/>
                </a:lnTo>
                <a:lnTo>
                  <a:pt x="280" y="312"/>
                </a:lnTo>
                <a:lnTo>
                  <a:pt x="280" y="304"/>
                </a:lnTo>
                <a:lnTo>
                  <a:pt x="280" y="280"/>
                </a:lnTo>
                <a:lnTo>
                  <a:pt x="296" y="272"/>
                </a:lnTo>
                <a:lnTo>
                  <a:pt x="288" y="264"/>
                </a:lnTo>
                <a:lnTo>
                  <a:pt x="288" y="248"/>
                </a:lnTo>
                <a:lnTo>
                  <a:pt x="280" y="240"/>
                </a:lnTo>
                <a:lnTo>
                  <a:pt x="280" y="240"/>
                </a:lnTo>
                <a:lnTo>
                  <a:pt x="264" y="208"/>
                </a:lnTo>
                <a:lnTo>
                  <a:pt x="208" y="0"/>
                </a:lnTo>
                <a:lnTo>
                  <a:pt x="208" y="0"/>
                </a:lnTo>
                <a:lnTo>
                  <a:pt x="0" y="16"/>
                </a:lnTo>
                <a:lnTo>
                  <a:pt x="0" y="16"/>
                </a:lnTo>
                <a:lnTo>
                  <a:pt x="0" y="336"/>
                </a:lnTo>
                <a:lnTo>
                  <a:pt x="0" y="336"/>
                </a:lnTo>
                <a:lnTo>
                  <a:pt x="16" y="488"/>
                </a:lnTo>
                <a:lnTo>
                  <a:pt x="16" y="488"/>
                </a:lnTo>
                <a:lnTo>
                  <a:pt x="32" y="488"/>
                </a:lnTo>
                <a:lnTo>
                  <a:pt x="32" y="488"/>
                </a:lnTo>
                <a:lnTo>
                  <a:pt x="40" y="496"/>
                </a:lnTo>
                <a:close/>
              </a:path>
            </a:pathLst>
          </a:custGeom>
          <a:solidFill>
            <a:schemeClr val="bg1"/>
          </a:solidFill>
          <a:ln w="6350" cmpd="sng">
            <a:solidFill>
              <a:srgbClr val="000000"/>
            </a:solidFill>
            <a:round/>
            <a:headEnd/>
            <a:tailEnd/>
          </a:ln>
        </p:spPr>
        <p:txBody>
          <a:bodyPr/>
          <a:lstStyle/>
          <a:p>
            <a:endParaRPr lang="en-US" dirty="0"/>
          </a:p>
        </p:txBody>
      </p:sp>
      <p:sp>
        <p:nvSpPr>
          <p:cNvPr id="51" name="Freeform 50"/>
          <p:cNvSpPr>
            <a:spLocks/>
          </p:cNvSpPr>
          <p:nvPr/>
        </p:nvSpPr>
        <p:spPr bwMode="auto">
          <a:xfrm>
            <a:off x="6945216" y="4186238"/>
            <a:ext cx="736600" cy="549275"/>
          </a:xfrm>
          <a:custGeom>
            <a:avLst/>
            <a:gdLst>
              <a:gd name="T0" fmla="*/ 224 w 408"/>
              <a:gd name="T1" fmla="*/ 280 h 304"/>
              <a:gd name="T2" fmla="*/ 192 w 408"/>
              <a:gd name="T3" fmla="*/ 248 h 304"/>
              <a:gd name="T4" fmla="*/ 192 w 408"/>
              <a:gd name="T5" fmla="*/ 224 h 304"/>
              <a:gd name="T6" fmla="*/ 160 w 408"/>
              <a:gd name="T7" fmla="*/ 208 h 304"/>
              <a:gd name="T8" fmla="*/ 152 w 408"/>
              <a:gd name="T9" fmla="*/ 200 h 304"/>
              <a:gd name="T10" fmla="*/ 136 w 408"/>
              <a:gd name="T11" fmla="*/ 176 h 304"/>
              <a:gd name="T12" fmla="*/ 120 w 408"/>
              <a:gd name="T13" fmla="*/ 168 h 304"/>
              <a:gd name="T14" fmla="*/ 112 w 408"/>
              <a:gd name="T15" fmla="*/ 160 h 304"/>
              <a:gd name="T16" fmla="*/ 96 w 408"/>
              <a:gd name="T17" fmla="*/ 144 h 304"/>
              <a:gd name="T18" fmla="*/ 80 w 408"/>
              <a:gd name="T19" fmla="*/ 144 h 304"/>
              <a:gd name="T20" fmla="*/ 64 w 408"/>
              <a:gd name="T21" fmla="*/ 120 h 304"/>
              <a:gd name="T22" fmla="*/ 48 w 408"/>
              <a:gd name="T23" fmla="*/ 88 h 304"/>
              <a:gd name="T24" fmla="*/ 40 w 408"/>
              <a:gd name="T25" fmla="*/ 88 h 304"/>
              <a:gd name="T26" fmla="*/ 24 w 408"/>
              <a:gd name="T27" fmla="*/ 80 h 304"/>
              <a:gd name="T28" fmla="*/ 16 w 408"/>
              <a:gd name="T29" fmla="*/ 80 h 304"/>
              <a:gd name="T30" fmla="*/ 0 w 408"/>
              <a:gd name="T31" fmla="*/ 56 h 304"/>
              <a:gd name="T32" fmla="*/ 16 w 408"/>
              <a:gd name="T33" fmla="*/ 40 h 304"/>
              <a:gd name="T34" fmla="*/ 32 w 408"/>
              <a:gd name="T35" fmla="*/ 32 h 304"/>
              <a:gd name="T36" fmla="*/ 96 w 408"/>
              <a:gd name="T37" fmla="*/ 8 h 304"/>
              <a:gd name="T38" fmla="*/ 176 w 408"/>
              <a:gd name="T39" fmla="*/ 0 h 304"/>
              <a:gd name="T40" fmla="*/ 200 w 408"/>
              <a:gd name="T41" fmla="*/ 8 h 304"/>
              <a:gd name="T42" fmla="*/ 208 w 408"/>
              <a:gd name="T43" fmla="*/ 24 h 304"/>
              <a:gd name="T44" fmla="*/ 296 w 408"/>
              <a:gd name="T45" fmla="*/ 16 h 304"/>
              <a:gd name="T46" fmla="*/ 408 w 408"/>
              <a:gd name="T47" fmla="*/ 88 h 304"/>
              <a:gd name="T48" fmla="*/ 400 w 408"/>
              <a:gd name="T49" fmla="*/ 96 h 304"/>
              <a:gd name="T50" fmla="*/ 360 w 408"/>
              <a:gd name="T51" fmla="*/ 152 h 304"/>
              <a:gd name="T52" fmla="*/ 360 w 408"/>
              <a:gd name="T53" fmla="*/ 152 h 304"/>
              <a:gd name="T54" fmla="*/ 352 w 408"/>
              <a:gd name="T55" fmla="*/ 152 h 304"/>
              <a:gd name="T56" fmla="*/ 368 w 408"/>
              <a:gd name="T57" fmla="*/ 168 h 304"/>
              <a:gd name="T58" fmla="*/ 352 w 408"/>
              <a:gd name="T59" fmla="*/ 184 h 304"/>
              <a:gd name="T60" fmla="*/ 328 w 408"/>
              <a:gd name="T61" fmla="*/ 208 h 304"/>
              <a:gd name="T62" fmla="*/ 320 w 408"/>
              <a:gd name="T63" fmla="*/ 216 h 304"/>
              <a:gd name="T64" fmla="*/ 312 w 408"/>
              <a:gd name="T65" fmla="*/ 216 h 304"/>
              <a:gd name="T66" fmla="*/ 312 w 408"/>
              <a:gd name="T67" fmla="*/ 224 h 304"/>
              <a:gd name="T68" fmla="*/ 320 w 408"/>
              <a:gd name="T69" fmla="*/ 224 h 304"/>
              <a:gd name="T70" fmla="*/ 296 w 408"/>
              <a:gd name="T71" fmla="*/ 240 h 304"/>
              <a:gd name="T72" fmla="*/ 296 w 408"/>
              <a:gd name="T73" fmla="*/ 232 h 304"/>
              <a:gd name="T74" fmla="*/ 288 w 408"/>
              <a:gd name="T75" fmla="*/ 240 h 304"/>
              <a:gd name="T76" fmla="*/ 296 w 408"/>
              <a:gd name="T77" fmla="*/ 248 h 304"/>
              <a:gd name="T78" fmla="*/ 288 w 408"/>
              <a:gd name="T79" fmla="*/ 256 h 304"/>
              <a:gd name="T80" fmla="*/ 280 w 408"/>
              <a:gd name="T81" fmla="*/ 256 h 304"/>
              <a:gd name="T82" fmla="*/ 256 w 408"/>
              <a:gd name="T83" fmla="*/ 256 h 304"/>
              <a:gd name="T84" fmla="*/ 248 w 408"/>
              <a:gd name="T85" fmla="*/ 256 h 304"/>
              <a:gd name="T86" fmla="*/ 240 w 408"/>
              <a:gd name="T87" fmla="*/ 272 h 304"/>
              <a:gd name="T88" fmla="*/ 248 w 408"/>
              <a:gd name="T89" fmla="*/ 280 h 304"/>
              <a:gd name="T90" fmla="*/ 240 w 408"/>
              <a:gd name="T91" fmla="*/ 304 h 304"/>
              <a:gd name="T92" fmla="*/ 224 w 408"/>
              <a:gd name="T93"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8" h="304">
                <a:moveTo>
                  <a:pt x="224" y="296"/>
                </a:moveTo>
                <a:lnTo>
                  <a:pt x="224" y="280"/>
                </a:lnTo>
                <a:lnTo>
                  <a:pt x="200" y="256"/>
                </a:lnTo>
                <a:lnTo>
                  <a:pt x="192" y="248"/>
                </a:lnTo>
                <a:lnTo>
                  <a:pt x="192" y="248"/>
                </a:lnTo>
                <a:lnTo>
                  <a:pt x="192" y="224"/>
                </a:lnTo>
                <a:lnTo>
                  <a:pt x="168" y="216"/>
                </a:lnTo>
                <a:lnTo>
                  <a:pt x="160" y="208"/>
                </a:lnTo>
                <a:lnTo>
                  <a:pt x="160" y="208"/>
                </a:lnTo>
                <a:lnTo>
                  <a:pt x="152" y="200"/>
                </a:lnTo>
                <a:lnTo>
                  <a:pt x="136" y="192"/>
                </a:lnTo>
                <a:lnTo>
                  <a:pt x="136" y="176"/>
                </a:lnTo>
                <a:lnTo>
                  <a:pt x="128" y="168"/>
                </a:lnTo>
                <a:lnTo>
                  <a:pt x="120" y="168"/>
                </a:lnTo>
                <a:lnTo>
                  <a:pt x="120" y="168"/>
                </a:lnTo>
                <a:lnTo>
                  <a:pt x="112" y="160"/>
                </a:lnTo>
                <a:lnTo>
                  <a:pt x="104" y="144"/>
                </a:lnTo>
                <a:lnTo>
                  <a:pt x="96" y="144"/>
                </a:lnTo>
                <a:lnTo>
                  <a:pt x="96" y="144"/>
                </a:lnTo>
                <a:lnTo>
                  <a:pt x="80" y="144"/>
                </a:lnTo>
                <a:lnTo>
                  <a:pt x="72" y="128"/>
                </a:lnTo>
                <a:lnTo>
                  <a:pt x="64" y="120"/>
                </a:lnTo>
                <a:lnTo>
                  <a:pt x="56" y="96"/>
                </a:lnTo>
                <a:lnTo>
                  <a:pt x="48" y="88"/>
                </a:lnTo>
                <a:lnTo>
                  <a:pt x="48" y="88"/>
                </a:lnTo>
                <a:lnTo>
                  <a:pt x="40" y="88"/>
                </a:lnTo>
                <a:lnTo>
                  <a:pt x="32" y="88"/>
                </a:lnTo>
                <a:lnTo>
                  <a:pt x="24" y="80"/>
                </a:lnTo>
                <a:lnTo>
                  <a:pt x="16" y="80"/>
                </a:lnTo>
                <a:lnTo>
                  <a:pt x="16" y="80"/>
                </a:lnTo>
                <a:lnTo>
                  <a:pt x="0" y="80"/>
                </a:lnTo>
                <a:lnTo>
                  <a:pt x="0" y="56"/>
                </a:lnTo>
                <a:lnTo>
                  <a:pt x="16" y="40"/>
                </a:lnTo>
                <a:lnTo>
                  <a:pt x="16" y="40"/>
                </a:lnTo>
                <a:lnTo>
                  <a:pt x="24" y="40"/>
                </a:lnTo>
                <a:lnTo>
                  <a:pt x="32" y="32"/>
                </a:lnTo>
                <a:lnTo>
                  <a:pt x="72" y="8"/>
                </a:lnTo>
                <a:lnTo>
                  <a:pt x="96" y="8"/>
                </a:lnTo>
                <a:lnTo>
                  <a:pt x="176" y="0"/>
                </a:lnTo>
                <a:lnTo>
                  <a:pt x="176" y="0"/>
                </a:lnTo>
                <a:lnTo>
                  <a:pt x="192" y="0"/>
                </a:lnTo>
                <a:lnTo>
                  <a:pt x="200" y="8"/>
                </a:lnTo>
                <a:lnTo>
                  <a:pt x="208" y="16"/>
                </a:lnTo>
                <a:lnTo>
                  <a:pt x="208" y="24"/>
                </a:lnTo>
                <a:lnTo>
                  <a:pt x="208" y="24"/>
                </a:lnTo>
                <a:lnTo>
                  <a:pt x="296" y="16"/>
                </a:lnTo>
                <a:lnTo>
                  <a:pt x="296" y="16"/>
                </a:lnTo>
                <a:lnTo>
                  <a:pt x="408" y="88"/>
                </a:lnTo>
                <a:lnTo>
                  <a:pt x="408" y="88"/>
                </a:lnTo>
                <a:lnTo>
                  <a:pt x="400" y="96"/>
                </a:lnTo>
                <a:lnTo>
                  <a:pt x="368" y="120"/>
                </a:lnTo>
                <a:lnTo>
                  <a:pt x="360" y="152"/>
                </a:lnTo>
                <a:lnTo>
                  <a:pt x="360" y="152"/>
                </a:lnTo>
                <a:lnTo>
                  <a:pt x="360" y="152"/>
                </a:lnTo>
                <a:lnTo>
                  <a:pt x="360" y="152"/>
                </a:lnTo>
                <a:lnTo>
                  <a:pt x="352" y="152"/>
                </a:lnTo>
                <a:lnTo>
                  <a:pt x="352" y="160"/>
                </a:lnTo>
                <a:lnTo>
                  <a:pt x="368" y="168"/>
                </a:lnTo>
                <a:lnTo>
                  <a:pt x="368" y="176"/>
                </a:lnTo>
                <a:lnTo>
                  <a:pt x="352" y="184"/>
                </a:lnTo>
                <a:lnTo>
                  <a:pt x="336" y="184"/>
                </a:lnTo>
                <a:lnTo>
                  <a:pt x="328" y="208"/>
                </a:lnTo>
                <a:lnTo>
                  <a:pt x="328" y="208"/>
                </a:lnTo>
                <a:lnTo>
                  <a:pt x="320" y="216"/>
                </a:lnTo>
                <a:lnTo>
                  <a:pt x="320" y="216"/>
                </a:lnTo>
                <a:lnTo>
                  <a:pt x="312" y="216"/>
                </a:lnTo>
                <a:lnTo>
                  <a:pt x="312" y="216"/>
                </a:lnTo>
                <a:lnTo>
                  <a:pt x="312" y="224"/>
                </a:lnTo>
                <a:lnTo>
                  <a:pt x="312" y="224"/>
                </a:lnTo>
                <a:lnTo>
                  <a:pt x="320" y="224"/>
                </a:lnTo>
                <a:lnTo>
                  <a:pt x="320" y="224"/>
                </a:lnTo>
                <a:lnTo>
                  <a:pt x="296" y="240"/>
                </a:lnTo>
                <a:lnTo>
                  <a:pt x="296" y="240"/>
                </a:lnTo>
                <a:lnTo>
                  <a:pt x="296" y="232"/>
                </a:lnTo>
                <a:lnTo>
                  <a:pt x="296" y="232"/>
                </a:lnTo>
                <a:lnTo>
                  <a:pt x="288" y="240"/>
                </a:lnTo>
                <a:lnTo>
                  <a:pt x="288" y="240"/>
                </a:lnTo>
                <a:lnTo>
                  <a:pt x="296" y="248"/>
                </a:lnTo>
                <a:lnTo>
                  <a:pt x="296" y="248"/>
                </a:lnTo>
                <a:lnTo>
                  <a:pt x="288" y="256"/>
                </a:lnTo>
                <a:lnTo>
                  <a:pt x="288" y="256"/>
                </a:lnTo>
                <a:lnTo>
                  <a:pt x="280" y="256"/>
                </a:lnTo>
                <a:lnTo>
                  <a:pt x="264" y="256"/>
                </a:lnTo>
                <a:lnTo>
                  <a:pt x="256" y="256"/>
                </a:lnTo>
                <a:lnTo>
                  <a:pt x="248" y="256"/>
                </a:lnTo>
                <a:lnTo>
                  <a:pt x="248" y="256"/>
                </a:lnTo>
                <a:lnTo>
                  <a:pt x="240" y="272"/>
                </a:lnTo>
                <a:lnTo>
                  <a:pt x="240" y="272"/>
                </a:lnTo>
                <a:lnTo>
                  <a:pt x="248" y="280"/>
                </a:lnTo>
                <a:lnTo>
                  <a:pt x="248" y="280"/>
                </a:lnTo>
                <a:lnTo>
                  <a:pt x="240" y="304"/>
                </a:lnTo>
                <a:lnTo>
                  <a:pt x="240" y="304"/>
                </a:lnTo>
                <a:lnTo>
                  <a:pt x="232" y="304"/>
                </a:lnTo>
                <a:lnTo>
                  <a:pt x="224" y="304"/>
                </a:lnTo>
                <a:lnTo>
                  <a:pt x="224" y="296"/>
                </a:lnTo>
                <a:close/>
              </a:path>
            </a:pathLst>
          </a:custGeom>
          <a:solidFill>
            <a:schemeClr val="bg1"/>
          </a:solidFill>
          <a:ln w="6350" cmpd="sng">
            <a:solidFill>
              <a:srgbClr val="000000"/>
            </a:solidFill>
            <a:round/>
            <a:headEnd/>
            <a:tailEnd/>
          </a:ln>
        </p:spPr>
        <p:txBody>
          <a:bodyPr/>
          <a:lstStyle/>
          <a:p>
            <a:endParaRPr lang="en-US" dirty="0"/>
          </a:p>
        </p:txBody>
      </p:sp>
      <p:sp>
        <p:nvSpPr>
          <p:cNvPr id="52" name="Freeform 51"/>
          <p:cNvSpPr>
            <a:spLocks/>
          </p:cNvSpPr>
          <p:nvPr/>
        </p:nvSpPr>
        <p:spPr bwMode="auto">
          <a:xfrm>
            <a:off x="6802341" y="3798888"/>
            <a:ext cx="1223962" cy="547687"/>
          </a:xfrm>
          <a:custGeom>
            <a:avLst/>
            <a:gdLst>
              <a:gd name="T0" fmla="*/ 528 w 680"/>
              <a:gd name="T1" fmla="*/ 296 h 304"/>
              <a:gd name="T2" fmla="*/ 536 w 680"/>
              <a:gd name="T3" fmla="*/ 272 h 304"/>
              <a:gd name="T4" fmla="*/ 536 w 680"/>
              <a:gd name="T5" fmla="*/ 264 h 304"/>
              <a:gd name="T6" fmla="*/ 568 w 680"/>
              <a:gd name="T7" fmla="*/ 216 h 304"/>
              <a:gd name="T8" fmla="*/ 576 w 680"/>
              <a:gd name="T9" fmla="*/ 216 h 304"/>
              <a:gd name="T10" fmla="*/ 616 w 680"/>
              <a:gd name="T11" fmla="*/ 192 h 304"/>
              <a:gd name="T12" fmla="*/ 624 w 680"/>
              <a:gd name="T13" fmla="*/ 184 h 304"/>
              <a:gd name="T14" fmla="*/ 632 w 680"/>
              <a:gd name="T15" fmla="*/ 184 h 304"/>
              <a:gd name="T16" fmla="*/ 648 w 680"/>
              <a:gd name="T17" fmla="*/ 152 h 304"/>
              <a:gd name="T18" fmla="*/ 640 w 680"/>
              <a:gd name="T19" fmla="*/ 160 h 304"/>
              <a:gd name="T20" fmla="*/ 632 w 680"/>
              <a:gd name="T21" fmla="*/ 152 h 304"/>
              <a:gd name="T22" fmla="*/ 608 w 680"/>
              <a:gd name="T23" fmla="*/ 176 h 304"/>
              <a:gd name="T24" fmla="*/ 592 w 680"/>
              <a:gd name="T25" fmla="*/ 160 h 304"/>
              <a:gd name="T26" fmla="*/ 616 w 680"/>
              <a:gd name="T27" fmla="*/ 168 h 304"/>
              <a:gd name="T28" fmla="*/ 616 w 680"/>
              <a:gd name="T29" fmla="*/ 144 h 304"/>
              <a:gd name="T30" fmla="*/ 624 w 680"/>
              <a:gd name="T31" fmla="*/ 144 h 304"/>
              <a:gd name="T32" fmla="*/ 584 w 680"/>
              <a:gd name="T33" fmla="*/ 120 h 304"/>
              <a:gd name="T34" fmla="*/ 608 w 680"/>
              <a:gd name="T35" fmla="*/ 120 h 304"/>
              <a:gd name="T36" fmla="*/ 616 w 680"/>
              <a:gd name="T37" fmla="*/ 112 h 304"/>
              <a:gd name="T38" fmla="*/ 624 w 680"/>
              <a:gd name="T39" fmla="*/ 120 h 304"/>
              <a:gd name="T40" fmla="*/ 632 w 680"/>
              <a:gd name="T41" fmla="*/ 112 h 304"/>
              <a:gd name="T42" fmla="*/ 672 w 680"/>
              <a:gd name="T43" fmla="*/ 88 h 304"/>
              <a:gd name="T44" fmla="*/ 680 w 680"/>
              <a:gd name="T45" fmla="*/ 80 h 304"/>
              <a:gd name="T46" fmla="*/ 672 w 680"/>
              <a:gd name="T47" fmla="*/ 56 h 304"/>
              <a:gd name="T48" fmla="*/ 656 w 680"/>
              <a:gd name="T49" fmla="*/ 72 h 304"/>
              <a:gd name="T50" fmla="*/ 656 w 680"/>
              <a:gd name="T51" fmla="*/ 72 h 304"/>
              <a:gd name="T52" fmla="*/ 632 w 680"/>
              <a:gd name="T53" fmla="*/ 56 h 304"/>
              <a:gd name="T54" fmla="*/ 600 w 680"/>
              <a:gd name="T55" fmla="*/ 72 h 304"/>
              <a:gd name="T56" fmla="*/ 584 w 680"/>
              <a:gd name="T57" fmla="*/ 72 h 304"/>
              <a:gd name="T58" fmla="*/ 592 w 680"/>
              <a:gd name="T59" fmla="*/ 48 h 304"/>
              <a:gd name="T60" fmla="*/ 600 w 680"/>
              <a:gd name="T61" fmla="*/ 56 h 304"/>
              <a:gd name="T62" fmla="*/ 624 w 680"/>
              <a:gd name="T63" fmla="*/ 48 h 304"/>
              <a:gd name="T64" fmla="*/ 608 w 680"/>
              <a:gd name="T65" fmla="*/ 40 h 304"/>
              <a:gd name="T66" fmla="*/ 632 w 680"/>
              <a:gd name="T67" fmla="*/ 48 h 304"/>
              <a:gd name="T68" fmla="*/ 640 w 680"/>
              <a:gd name="T69" fmla="*/ 32 h 304"/>
              <a:gd name="T70" fmla="*/ 640 w 680"/>
              <a:gd name="T71" fmla="*/ 32 h 304"/>
              <a:gd name="T72" fmla="*/ 656 w 680"/>
              <a:gd name="T73" fmla="*/ 32 h 304"/>
              <a:gd name="T74" fmla="*/ 656 w 680"/>
              <a:gd name="T75" fmla="*/ 32 h 304"/>
              <a:gd name="T76" fmla="*/ 640 w 680"/>
              <a:gd name="T77" fmla="*/ 8 h 304"/>
              <a:gd name="T78" fmla="*/ 520 w 680"/>
              <a:gd name="T79" fmla="*/ 24 h 304"/>
              <a:gd name="T80" fmla="*/ 184 w 680"/>
              <a:gd name="T81" fmla="*/ 72 h 304"/>
              <a:gd name="T82" fmla="*/ 184 w 680"/>
              <a:gd name="T83" fmla="*/ 104 h 304"/>
              <a:gd name="T84" fmla="*/ 168 w 680"/>
              <a:gd name="T85" fmla="*/ 128 h 304"/>
              <a:gd name="T86" fmla="*/ 128 w 680"/>
              <a:gd name="T87" fmla="*/ 152 h 304"/>
              <a:gd name="T88" fmla="*/ 96 w 680"/>
              <a:gd name="T89" fmla="*/ 168 h 304"/>
              <a:gd name="T90" fmla="*/ 64 w 680"/>
              <a:gd name="T91" fmla="*/ 192 h 304"/>
              <a:gd name="T92" fmla="*/ 24 w 680"/>
              <a:gd name="T93" fmla="*/ 216 h 304"/>
              <a:gd name="T94" fmla="*/ 0 w 680"/>
              <a:gd name="T95" fmla="*/ 272 h 304"/>
              <a:gd name="T96" fmla="*/ 112 w 680"/>
              <a:gd name="T97" fmla="*/ 248 h 304"/>
              <a:gd name="T98" fmla="*/ 256 w 680"/>
              <a:gd name="T99" fmla="*/ 216 h 304"/>
              <a:gd name="T100" fmla="*/ 288 w 680"/>
              <a:gd name="T101" fmla="*/ 240 h 304"/>
              <a:gd name="T102" fmla="*/ 488 w 680"/>
              <a:gd name="T103"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0" h="304">
                <a:moveTo>
                  <a:pt x="496" y="296"/>
                </a:moveTo>
                <a:lnTo>
                  <a:pt x="512" y="288"/>
                </a:lnTo>
                <a:lnTo>
                  <a:pt x="528" y="288"/>
                </a:lnTo>
                <a:lnTo>
                  <a:pt x="528" y="296"/>
                </a:lnTo>
                <a:lnTo>
                  <a:pt x="528" y="296"/>
                </a:lnTo>
                <a:lnTo>
                  <a:pt x="528" y="272"/>
                </a:lnTo>
                <a:lnTo>
                  <a:pt x="528" y="272"/>
                </a:lnTo>
                <a:lnTo>
                  <a:pt x="536" y="272"/>
                </a:lnTo>
                <a:lnTo>
                  <a:pt x="536" y="272"/>
                </a:lnTo>
                <a:lnTo>
                  <a:pt x="536" y="288"/>
                </a:lnTo>
                <a:lnTo>
                  <a:pt x="536" y="288"/>
                </a:lnTo>
                <a:lnTo>
                  <a:pt x="536" y="264"/>
                </a:lnTo>
                <a:lnTo>
                  <a:pt x="560" y="232"/>
                </a:lnTo>
                <a:lnTo>
                  <a:pt x="568" y="224"/>
                </a:lnTo>
                <a:lnTo>
                  <a:pt x="568" y="224"/>
                </a:lnTo>
                <a:lnTo>
                  <a:pt x="568" y="216"/>
                </a:lnTo>
                <a:lnTo>
                  <a:pt x="568" y="216"/>
                </a:lnTo>
                <a:lnTo>
                  <a:pt x="568" y="216"/>
                </a:lnTo>
                <a:lnTo>
                  <a:pt x="568" y="216"/>
                </a:lnTo>
                <a:lnTo>
                  <a:pt x="576" y="216"/>
                </a:lnTo>
                <a:lnTo>
                  <a:pt x="576" y="216"/>
                </a:lnTo>
                <a:lnTo>
                  <a:pt x="584" y="208"/>
                </a:lnTo>
                <a:lnTo>
                  <a:pt x="600" y="192"/>
                </a:lnTo>
                <a:lnTo>
                  <a:pt x="616" y="192"/>
                </a:lnTo>
                <a:lnTo>
                  <a:pt x="616" y="192"/>
                </a:lnTo>
                <a:lnTo>
                  <a:pt x="616" y="184"/>
                </a:lnTo>
                <a:lnTo>
                  <a:pt x="616" y="184"/>
                </a:lnTo>
                <a:lnTo>
                  <a:pt x="624" y="184"/>
                </a:lnTo>
                <a:lnTo>
                  <a:pt x="624" y="184"/>
                </a:lnTo>
                <a:lnTo>
                  <a:pt x="624" y="184"/>
                </a:lnTo>
                <a:lnTo>
                  <a:pt x="632" y="184"/>
                </a:lnTo>
                <a:lnTo>
                  <a:pt x="632" y="184"/>
                </a:lnTo>
                <a:lnTo>
                  <a:pt x="632" y="184"/>
                </a:lnTo>
                <a:lnTo>
                  <a:pt x="648" y="168"/>
                </a:lnTo>
                <a:lnTo>
                  <a:pt x="648" y="160"/>
                </a:lnTo>
                <a:lnTo>
                  <a:pt x="648" y="152"/>
                </a:lnTo>
                <a:lnTo>
                  <a:pt x="648" y="152"/>
                </a:lnTo>
                <a:lnTo>
                  <a:pt x="640" y="160"/>
                </a:lnTo>
                <a:lnTo>
                  <a:pt x="640" y="160"/>
                </a:lnTo>
                <a:lnTo>
                  <a:pt x="640" y="160"/>
                </a:lnTo>
                <a:lnTo>
                  <a:pt x="640" y="160"/>
                </a:lnTo>
                <a:lnTo>
                  <a:pt x="640" y="152"/>
                </a:lnTo>
                <a:lnTo>
                  <a:pt x="632" y="152"/>
                </a:lnTo>
                <a:lnTo>
                  <a:pt x="632" y="152"/>
                </a:lnTo>
                <a:lnTo>
                  <a:pt x="632" y="160"/>
                </a:lnTo>
                <a:lnTo>
                  <a:pt x="632" y="160"/>
                </a:lnTo>
                <a:lnTo>
                  <a:pt x="624" y="160"/>
                </a:lnTo>
                <a:lnTo>
                  <a:pt x="608" y="176"/>
                </a:lnTo>
                <a:lnTo>
                  <a:pt x="608" y="176"/>
                </a:lnTo>
                <a:lnTo>
                  <a:pt x="600" y="168"/>
                </a:lnTo>
                <a:lnTo>
                  <a:pt x="600" y="168"/>
                </a:lnTo>
                <a:lnTo>
                  <a:pt x="592" y="160"/>
                </a:lnTo>
                <a:lnTo>
                  <a:pt x="592" y="160"/>
                </a:lnTo>
                <a:lnTo>
                  <a:pt x="600" y="160"/>
                </a:lnTo>
                <a:lnTo>
                  <a:pt x="600" y="168"/>
                </a:lnTo>
                <a:lnTo>
                  <a:pt x="616" y="168"/>
                </a:lnTo>
                <a:lnTo>
                  <a:pt x="624" y="152"/>
                </a:lnTo>
                <a:lnTo>
                  <a:pt x="624" y="152"/>
                </a:lnTo>
                <a:lnTo>
                  <a:pt x="624" y="152"/>
                </a:lnTo>
                <a:lnTo>
                  <a:pt x="616" y="144"/>
                </a:lnTo>
                <a:lnTo>
                  <a:pt x="616" y="144"/>
                </a:lnTo>
                <a:lnTo>
                  <a:pt x="616" y="144"/>
                </a:lnTo>
                <a:lnTo>
                  <a:pt x="624" y="144"/>
                </a:lnTo>
                <a:lnTo>
                  <a:pt x="624" y="144"/>
                </a:lnTo>
                <a:lnTo>
                  <a:pt x="624" y="136"/>
                </a:lnTo>
                <a:lnTo>
                  <a:pt x="624" y="136"/>
                </a:lnTo>
                <a:lnTo>
                  <a:pt x="624" y="128"/>
                </a:lnTo>
                <a:lnTo>
                  <a:pt x="584" y="120"/>
                </a:lnTo>
                <a:lnTo>
                  <a:pt x="592" y="120"/>
                </a:lnTo>
                <a:lnTo>
                  <a:pt x="600" y="120"/>
                </a:lnTo>
                <a:lnTo>
                  <a:pt x="608" y="120"/>
                </a:lnTo>
                <a:lnTo>
                  <a:pt x="608" y="120"/>
                </a:lnTo>
                <a:lnTo>
                  <a:pt x="608" y="120"/>
                </a:lnTo>
                <a:lnTo>
                  <a:pt x="608" y="112"/>
                </a:lnTo>
                <a:lnTo>
                  <a:pt x="608" y="112"/>
                </a:lnTo>
                <a:lnTo>
                  <a:pt x="616" y="112"/>
                </a:lnTo>
                <a:lnTo>
                  <a:pt x="616" y="112"/>
                </a:lnTo>
                <a:lnTo>
                  <a:pt x="616" y="112"/>
                </a:lnTo>
                <a:lnTo>
                  <a:pt x="616" y="112"/>
                </a:lnTo>
                <a:lnTo>
                  <a:pt x="624" y="120"/>
                </a:lnTo>
                <a:lnTo>
                  <a:pt x="624" y="112"/>
                </a:lnTo>
                <a:lnTo>
                  <a:pt x="624" y="112"/>
                </a:lnTo>
                <a:lnTo>
                  <a:pt x="632" y="112"/>
                </a:lnTo>
                <a:lnTo>
                  <a:pt x="632" y="112"/>
                </a:lnTo>
                <a:lnTo>
                  <a:pt x="640" y="120"/>
                </a:lnTo>
                <a:lnTo>
                  <a:pt x="656" y="120"/>
                </a:lnTo>
                <a:lnTo>
                  <a:pt x="664" y="104"/>
                </a:lnTo>
                <a:lnTo>
                  <a:pt x="672" y="88"/>
                </a:lnTo>
                <a:lnTo>
                  <a:pt x="672" y="88"/>
                </a:lnTo>
                <a:lnTo>
                  <a:pt x="672" y="88"/>
                </a:lnTo>
                <a:lnTo>
                  <a:pt x="672" y="88"/>
                </a:lnTo>
                <a:lnTo>
                  <a:pt x="680" y="80"/>
                </a:lnTo>
                <a:lnTo>
                  <a:pt x="680" y="72"/>
                </a:lnTo>
                <a:lnTo>
                  <a:pt x="672" y="56"/>
                </a:lnTo>
                <a:lnTo>
                  <a:pt x="672" y="56"/>
                </a:lnTo>
                <a:lnTo>
                  <a:pt x="672" y="56"/>
                </a:lnTo>
                <a:lnTo>
                  <a:pt x="664" y="56"/>
                </a:lnTo>
                <a:lnTo>
                  <a:pt x="656" y="64"/>
                </a:lnTo>
                <a:lnTo>
                  <a:pt x="656" y="64"/>
                </a:lnTo>
                <a:lnTo>
                  <a:pt x="656" y="72"/>
                </a:lnTo>
                <a:lnTo>
                  <a:pt x="656" y="80"/>
                </a:lnTo>
                <a:lnTo>
                  <a:pt x="656" y="88"/>
                </a:lnTo>
                <a:lnTo>
                  <a:pt x="656" y="88"/>
                </a:lnTo>
                <a:lnTo>
                  <a:pt x="656" y="72"/>
                </a:lnTo>
                <a:lnTo>
                  <a:pt x="648" y="64"/>
                </a:lnTo>
                <a:lnTo>
                  <a:pt x="648" y="56"/>
                </a:lnTo>
                <a:lnTo>
                  <a:pt x="640" y="56"/>
                </a:lnTo>
                <a:lnTo>
                  <a:pt x="632" y="56"/>
                </a:lnTo>
                <a:lnTo>
                  <a:pt x="632" y="64"/>
                </a:lnTo>
                <a:lnTo>
                  <a:pt x="616" y="64"/>
                </a:lnTo>
                <a:lnTo>
                  <a:pt x="616" y="64"/>
                </a:lnTo>
                <a:lnTo>
                  <a:pt x="600" y="72"/>
                </a:lnTo>
                <a:lnTo>
                  <a:pt x="592" y="80"/>
                </a:lnTo>
                <a:lnTo>
                  <a:pt x="592" y="80"/>
                </a:lnTo>
                <a:lnTo>
                  <a:pt x="584" y="80"/>
                </a:lnTo>
                <a:lnTo>
                  <a:pt x="584" y="72"/>
                </a:lnTo>
                <a:lnTo>
                  <a:pt x="592" y="72"/>
                </a:lnTo>
                <a:lnTo>
                  <a:pt x="592" y="64"/>
                </a:lnTo>
                <a:lnTo>
                  <a:pt x="592" y="64"/>
                </a:lnTo>
                <a:lnTo>
                  <a:pt x="592" y="48"/>
                </a:lnTo>
                <a:lnTo>
                  <a:pt x="592" y="48"/>
                </a:lnTo>
                <a:lnTo>
                  <a:pt x="592" y="48"/>
                </a:lnTo>
                <a:lnTo>
                  <a:pt x="592" y="48"/>
                </a:lnTo>
                <a:lnTo>
                  <a:pt x="600" y="56"/>
                </a:lnTo>
                <a:lnTo>
                  <a:pt x="608" y="64"/>
                </a:lnTo>
                <a:lnTo>
                  <a:pt x="608" y="64"/>
                </a:lnTo>
                <a:lnTo>
                  <a:pt x="616" y="56"/>
                </a:lnTo>
                <a:lnTo>
                  <a:pt x="624" y="48"/>
                </a:lnTo>
                <a:lnTo>
                  <a:pt x="624" y="48"/>
                </a:lnTo>
                <a:lnTo>
                  <a:pt x="616" y="48"/>
                </a:lnTo>
                <a:lnTo>
                  <a:pt x="608" y="40"/>
                </a:lnTo>
                <a:lnTo>
                  <a:pt x="608" y="40"/>
                </a:lnTo>
                <a:lnTo>
                  <a:pt x="616" y="40"/>
                </a:lnTo>
                <a:lnTo>
                  <a:pt x="616" y="40"/>
                </a:lnTo>
                <a:lnTo>
                  <a:pt x="624" y="40"/>
                </a:lnTo>
                <a:lnTo>
                  <a:pt x="632" y="48"/>
                </a:lnTo>
                <a:lnTo>
                  <a:pt x="632" y="48"/>
                </a:lnTo>
                <a:lnTo>
                  <a:pt x="640" y="40"/>
                </a:lnTo>
                <a:lnTo>
                  <a:pt x="640" y="40"/>
                </a:lnTo>
                <a:lnTo>
                  <a:pt x="640" y="32"/>
                </a:lnTo>
                <a:lnTo>
                  <a:pt x="632" y="32"/>
                </a:lnTo>
                <a:lnTo>
                  <a:pt x="632" y="24"/>
                </a:lnTo>
                <a:lnTo>
                  <a:pt x="632" y="24"/>
                </a:lnTo>
                <a:lnTo>
                  <a:pt x="640" y="32"/>
                </a:lnTo>
                <a:lnTo>
                  <a:pt x="648" y="32"/>
                </a:lnTo>
                <a:lnTo>
                  <a:pt x="648" y="32"/>
                </a:lnTo>
                <a:lnTo>
                  <a:pt x="648" y="32"/>
                </a:lnTo>
                <a:lnTo>
                  <a:pt x="656" y="32"/>
                </a:lnTo>
                <a:lnTo>
                  <a:pt x="664" y="40"/>
                </a:lnTo>
                <a:lnTo>
                  <a:pt x="664" y="40"/>
                </a:lnTo>
                <a:lnTo>
                  <a:pt x="664" y="40"/>
                </a:lnTo>
                <a:lnTo>
                  <a:pt x="656" y="32"/>
                </a:lnTo>
                <a:lnTo>
                  <a:pt x="656" y="24"/>
                </a:lnTo>
                <a:lnTo>
                  <a:pt x="648" y="8"/>
                </a:lnTo>
                <a:lnTo>
                  <a:pt x="648" y="8"/>
                </a:lnTo>
                <a:lnTo>
                  <a:pt x="640" y="8"/>
                </a:lnTo>
                <a:lnTo>
                  <a:pt x="640" y="8"/>
                </a:lnTo>
                <a:lnTo>
                  <a:pt x="632" y="0"/>
                </a:lnTo>
                <a:lnTo>
                  <a:pt x="632" y="0"/>
                </a:lnTo>
                <a:lnTo>
                  <a:pt x="520" y="24"/>
                </a:lnTo>
                <a:lnTo>
                  <a:pt x="320" y="64"/>
                </a:lnTo>
                <a:lnTo>
                  <a:pt x="192" y="72"/>
                </a:lnTo>
                <a:lnTo>
                  <a:pt x="184" y="72"/>
                </a:lnTo>
                <a:lnTo>
                  <a:pt x="184" y="72"/>
                </a:lnTo>
                <a:lnTo>
                  <a:pt x="184" y="80"/>
                </a:lnTo>
                <a:lnTo>
                  <a:pt x="184" y="88"/>
                </a:lnTo>
                <a:lnTo>
                  <a:pt x="192" y="96"/>
                </a:lnTo>
                <a:lnTo>
                  <a:pt x="184" y="104"/>
                </a:lnTo>
                <a:lnTo>
                  <a:pt x="184" y="104"/>
                </a:lnTo>
                <a:lnTo>
                  <a:pt x="176" y="104"/>
                </a:lnTo>
                <a:lnTo>
                  <a:pt x="168" y="120"/>
                </a:lnTo>
                <a:lnTo>
                  <a:pt x="168" y="128"/>
                </a:lnTo>
                <a:lnTo>
                  <a:pt x="168" y="128"/>
                </a:lnTo>
                <a:lnTo>
                  <a:pt x="160" y="128"/>
                </a:lnTo>
                <a:lnTo>
                  <a:pt x="152" y="128"/>
                </a:lnTo>
                <a:lnTo>
                  <a:pt x="128" y="152"/>
                </a:lnTo>
                <a:lnTo>
                  <a:pt x="128" y="152"/>
                </a:lnTo>
                <a:lnTo>
                  <a:pt x="120" y="144"/>
                </a:lnTo>
                <a:lnTo>
                  <a:pt x="112" y="144"/>
                </a:lnTo>
                <a:lnTo>
                  <a:pt x="96" y="168"/>
                </a:lnTo>
                <a:lnTo>
                  <a:pt x="96" y="176"/>
                </a:lnTo>
                <a:lnTo>
                  <a:pt x="96" y="176"/>
                </a:lnTo>
                <a:lnTo>
                  <a:pt x="80" y="176"/>
                </a:lnTo>
                <a:lnTo>
                  <a:pt x="64" y="192"/>
                </a:lnTo>
                <a:lnTo>
                  <a:pt x="56" y="200"/>
                </a:lnTo>
                <a:lnTo>
                  <a:pt x="56" y="200"/>
                </a:lnTo>
                <a:lnTo>
                  <a:pt x="32" y="200"/>
                </a:lnTo>
                <a:lnTo>
                  <a:pt x="24" y="216"/>
                </a:lnTo>
                <a:lnTo>
                  <a:pt x="16" y="240"/>
                </a:lnTo>
                <a:lnTo>
                  <a:pt x="0" y="240"/>
                </a:lnTo>
                <a:lnTo>
                  <a:pt x="0" y="240"/>
                </a:lnTo>
                <a:lnTo>
                  <a:pt x="0" y="272"/>
                </a:lnTo>
                <a:lnTo>
                  <a:pt x="0" y="272"/>
                </a:lnTo>
                <a:lnTo>
                  <a:pt x="96" y="256"/>
                </a:lnTo>
                <a:lnTo>
                  <a:pt x="104" y="256"/>
                </a:lnTo>
                <a:lnTo>
                  <a:pt x="112" y="248"/>
                </a:lnTo>
                <a:lnTo>
                  <a:pt x="152" y="224"/>
                </a:lnTo>
                <a:lnTo>
                  <a:pt x="176" y="224"/>
                </a:lnTo>
                <a:lnTo>
                  <a:pt x="256" y="216"/>
                </a:lnTo>
                <a:lnTo>
                  <a:pt x="256" y="216"/>
                </a:lnTo>
                <a:lnTo>
                  <a:pt x="272" y="216"/>
                </a:lnTo>
                <a:lnTo>
                  <a:pt x="280" y="224"/>
                </a:lnTo>
                <a:lnTo>
                  <a:pt x="288" y="232"/>
                </a:lnTo>
                <a:lnTo>
                  <a:pt x="288" y="240"/>
                </a:lnTo>
                <a:lnTo>
                  <a:pt x="288" y="240"/>
                </a:lnTo>
                <a:lnTo>
                  <a:pt x="376" y="232"/>
                </a:lnTo>
                <a:lnTo>
                  <a:pt x="376" y="232"/>
                </a:lnTo>
                <a:lnTo>
                  <a:pt x="488" y="304"/>
                </a:lnTo>
                <a:lnTo>
                  <a:pt x="488" y="304"/>
                </a:lnTo>
                <a:lnTo>
                  <a:pt x="488" y="304"/>
                </a:lnTo>
                <a:lnTo>
                  <a:pt x="496" y="296"/>
                </a:lnTo>
                <a:close/>
              </a:path>
            </a:pathLst>
          </a:custGeom>
          <a:solidFill>
            <a:schemeClr val="bg1"/>
          </a:solidFill>
          <a:ln w="6350" cmpd="sng">
            <a:solidFill>
              <a:srgbClr val="000000"/>
            </a:solidFill>
            <a:round/>
            <a:headEnd/>
            <a:tailEnd/>
          </a:ln>
        </p:spPr>
        <p:txBody>
          <a:bodyPr/>
          <a:lstStyle/>
          <a:p>
            <a:endParaRPr lang="en-US" dirty="0"/>
          </a:p>
        </p:txBody>
      </p:sp>
      <p:sp>
        <p:nvSpPr>
          <p:cNvPr id="53" name="Freeform 52"/>
          <p:cNvSpPr>
            <a:spLocks/>
          </p:cNvSpPr>
          <p:nvPr/>
        </p:nvSpPr>
        <p:spPr bwMode="auto">
          <a:xfrm>
            <a:off x="6830916" y="3335338"/>
            <a:ext cx="1136650" cy="649287"/>
          </a:xfrm>
          <a:custGeom>
            <a:avLst/>
            <a:gdLst>
              <a:gd name="T0" fmla="*/ 624 w 632"/>
              <a:gd name="T1" fmla="*/ 240 h 360"/>
              <a:gd name="T2" fmla="*/ 632 w 632"/>
              <a:gd name="T3" fmla="*/ 248 h 360"/>
              <a:gd name="T4" fmla="*/ 608 w 632"/>
              <a:gd name="T5" fmla="*/ 216 h 360"/>
              <a:gd name="T6" fmla="*/ 600 w 632"/>
              <a:gd name="T7" fmla="*/ 216 h 360"/>
              <a:gd name="T8" fmla="*/ 592 w 632"/>
              <a:gd name="T9" fmla="*/ 224 h 360"/>
              <a:gd name="T10" fmla="*/ 576 w 632"/>
              <a:gd name="T11" fmla="*/ 224 h 360"/>
              <a:gd name="T12" fmla="*/ 568 w 632"/>
              <a:gd name="T13" fmla="*/ 216 h 360"/>
              <a:gd name="T14" fmla="*/ 536 w 632"/>
              <a:gd name="T15" fmla="*/ 200 h 360"/>
              <a:gd name="T16" fmla="*/ 560 w 632"/>
              <a:gd name="T17" fmla="*/ 200 h 360"/>
              <a:gd name="T18" fmla="*/ 592 w 632"/>
              <a:gd name="T19" fmla="*/ 208 h 360"/>
              <a:gd name="T20" fmla="*/ 560 w 632"/>
              <a:gd name="T21" fmla="*/ 192 h 360"/>
              <a:gd name="T22" fmla="*/ 560 w 632"/>
              <a:gd name="T23" fmla="*/ 184 h 360"/>
              <a:gd name="T24" fmla="*/ 576 w 632"/>
              <a:gd name="T25" fmla="*/ 184 h 360"/>
              <a:gd name="T26" fmla="*/ 568 w 632"/>
              <a:gd name="T27" fmla="*/ 176 h 360"/>
              <a:gd name="T28" fmla="*/ 584 w 632"/>
              <a:gd name="T29" fmla="*/ 168 h 360"/>
              <a:gd name="T30" fmla="*/ 560 w 632"/>
              <a:gd name="T31" fmla="*/ 152 h 360"/>
              <a:gd name="T32" fmla="*/ 520 w 632"/>
              <a:gd name="T33" fmla="*/ 120 h 360"/>
              <a:gd name="T34" fmla="*/ 560 w 632"/>
              <a:gd name="T35" fmla="*/ 152 h 360"/>
              <a:gd name="T36" fmla="*/ 576 w 632"/>
              <a:gd name="T37" fmla="*/ 136 h 360"/>
              <a:gd name="T38" fmla="*/ 568 w 632"/>
              <a:gd name="T39" fmla="*/ 120 h 360"/>
              <a:gd name="T40" fmla="*/ 520 w 632"/>
              <a:gd name="T41" fmla="*/ 104 h 360"/>
              <a:gd name="T42" fmla="*/ 488 w 632"/>
              <a:gd name="T43" fmla="*/ 96 h 360"/>
              <a:gd name="T44" fmla="*/ 488 w 632"/>
              <a:gd name="T45" fmla="*/ 64 h 360"/>
              <a:gd name="T46" fmla="*/ 456 w 632"/>
              <a:gd name="T47" fmla="*/ 24 h 360"/>
              <a:gd name="T48" fmla="*/ 440 w 632"/>
              <a:gd name="T49" fmla="*/ 0 h 360"/>
              <a:gd name="T50" fmla="*/ 432 w 632"/>
              <a:gd name="T51" fmla="*/ 16 h 360"/>
              <a:gd name="T52" fmla="*/ 392 w 632"/>
              <a:gd name="T53" fmla="*/ 8 h 360"/>
              <a:gd name="T54" fmla="*/ 384 w 632"/>
              <a:gd name="T55" fmla="*/ 24 h 360"/>
              <a:gd name="T56" fmla="*/ 368 w 632"/>
              <a:gd name="T57" fmla="*/ 56 h 360"/>
              <a:gd name="T58" fmla="*/ 352 w 632"/>
              <a:gd name="T59" fmla="*/ 72 h 360"/>
              <a:gd name="T60" fmla="*/ 336 w 632"/>
              <a:gd name="T61" fmla="*/ 96 h 360"/>
              <a:gd name="T62" fmla="*/ 304 w 632"/>
              <a:gd name="T63" fmla="*/ 104 h 360"/>
              <a:gd name="T64" fmla="*/ 296 w 632"/>
              <a:gd name="T65" fmla="*/ 128 h 360"/>
              <a:gd name="T66" fmla="*/ 288 w 632"/>
              <a:gd name="T67" fmla="*/ 144 h 360"/>
              <a:gd name="T68" fmla="*/ 280 w 632"/>
              <a:gd name="T69" fmla="*/ 176 h 360"/>
              <a:gd name="T70" fmla="*/ 272 w 632"/>
              <a:gd name="T71" fmla="*/ 208 h 360"/>
              <a:gd name="T72" fmla="*/ 272 w 632"/>
              <a:gd name="T73" fmla="*/ 224 h 360"/>
              <a:gd name="T74" fmla="*/ 256 w 632"/>
              <a:gd name="T75" fmla="*/ 232 h 360"/>
              <a:gd name="T76" fmla="*/ 232 w 632"/>
              <a:gd name="T77" fmla="*/ 240 h 360"/>
              <a:gd name="T78" fmla="*/ 224 w 632"/>
              <a:gd name="T79" fmla="*/ 248 h 360"/>
              <a:gd name="T80" fmla="*/ 192 w 632"/>
              <a:gd name="T81" fmla="*/ 256 h 360"/>
              <a:gd name="T82" fmla="*/ 176 w 632"/>
              <a:gd name="T83" fmla="*/ 272 h 360"/>
              <a:gd name="T84" fmla="*/ 144 w 632"/>
              <a:gd name="T85" fmla="*/ 264 h 360"/>
              <a:gd name="T86" fmla="*/ 120 w 632"/>
              <a:gd name="T87" fmla="*/ 264 h 360"/>
              <a:gd name="T88" fmla="*/ 88 w 632"/>
              <a:gd name="T89" fmla="*/ 288 h 360"/>
              <a:gd name="T90" fmla="*/ 56 w 632"/>
              <a:gd name="T91" fmla="*/ 320 h 360"/>
              <a:gd name="T92" fmla="*/ 0 w 632"/>
              <a:gd name="T93" fmla="*/ 360 h 360"/>
              <a:gd name="T94" fmla="*/ 160 w 632"/>
              <a:gd name="T95" fmla="*/ 328 h 360"/>
              <a:gd name="T96" fmla="*/ 616 w 632"/>
              <a:gd name="T97" fmla="*/ 25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2" h="360">
                <a:moveTo>
                  <a:pt x="624" y="256"/>
                </a:moveTo>
                <a:lnTo>
                  <a:pt x="624" y="256"/>
                </a:lnTo>
                <a:lnTo>
                  <a:pt x="624" y="240"/>
                </a:lnTo>
                <a:lnTo>
                  <a:pt x="624" y="240"/>
                </a:lnTo>
                <a:lnTo>
                  <a:pt x="624" y="240"/>
                </a:lnTo>
                <a:lnTo>
                  <a:pt x="632" y="256"/>
                </a:lnTo>
                <a:lnTo>
                  <a:pt x="632" y="256"/>
                </a:lnTo>
                <a:lnTo>
                  <a:pt x="632" y="248"/>
                </a:lnTo>
                <a:lnTo>
                  <a:pt x="632" y="248"/>
                </a:lnTo>
                <a:lnTo>
                  <a:pt x="616" y="216"/>
                </a:lnTo>
                <a:lnTo>
                  <a:pt x="616" y="216"/>
                </a:lnTo>
                <a:lnTo>
                  <a:pt x="608" y="216"/>
                </a:lnTo>
                <a:lnTo>
                  <a:pt x="608" y="216"/>
                </a:lnTo>
                <a:lnTo>
                  <a:pt x="608" y="216"/>
                </a:lnTo>
                <a:lnTo>
                  <a:pt x="608" y="216"/>
                </a:lnTo>
                <a:lnTo>
                  <a:pt x="600" y="216"/>
                </a:lnTo>
                <a:lnTo>
                  <a:pt x="600" y="216"/>
                </a:lnTo>
                <a:lnTo>
                  <a:pt x="592" y="216"/>
                </a:lnTo>
                <a:lnTo>
                  <a:pt x="592" y="224"/>
                </a:lnTo>
                <a:lnTo>
                  <a:pt x="592" y="224"/>
                </a:lnTo>
                <a:lnTo>
                  <a:pt x="592" y="224"/>
                </a:lnTo>
                <a:lnTo>
                  <a:pt x="592" y="224"/>
                </a:lnTo>
                <a:lnTo>
                  <a:pt x="584" y="224"/>
                </a:lnTo>
                <a:lnTo>
                  <a:pt x="576" y="224"/>
                </a:lnTo>
                <a:lnTo>
                  <a:pt x="576" y="224"/>
                </a:lnTo>
                <a:lnTo>
                  <a:pt x="576" y="216"/>
                </a:lnTo>
                <a:lnTo>
                  <a:pt x="568" y="216"/>
                </a:lnTo>
                <a:lnTo>
                  <a:pt x="568" y="216"/>
                </a:lnTo>
                <a:lnTo>
                  <a:pt x="560" y="208"/>
                </a:lnTo>
                <a:lnTo>
                  <a:pt x="560" y="208"/>
                </a:lnTo>
                <a:lnTo>
                  <a:pt x="544" y="200"/>
                </a:lnTo>
                <a:lnTo>
                  <a:pt x="536" y="200"/>
                </a:lnTo>
                <a:lnTo>
                  <a:pt x="520" y="200"/>
                </a:lnTo>
                <a:lnTo>
                  <a:pt x="520" y="200"/>
                </a:lnTo>
                <a:lnTo>
                  <a:pt x="528" y="192"/>
                </a:lnTo>
                <a:lnTo>
                  <a:pt x="560" y="200"/>
                </a:lnTo>
                <a:lnTo>
                  <a:pt x="560" y="200"/>
                </a:lnTo>
                <a:lnTo>
                  <a:pt x="584" y="216"/>
                </a:lnTo>
                <a:lnTo>
                  <a:pt x="584" y="216"/>
                </a:lnTo>
                <a:lnTo>
                  <a:pt x="592" y="208"/>
                </a:lnTo>
                <a:lnTo>
                  <a:pt x="592" y="208"/>
                </a:lnTo>
                <a:lnTo>
                  <a:pt x="576" y="192"/>
                </a:lnTo>
                <a:lnTo>
                  <a:pt x="560" y="192"/>
                </a:lnTo>
                <a:lnTo>
                  <a:pt x="560" y="192"/>
                </a:lnTo>
                <a:lnTo>
                  <a:pt x="544" y="176"/>
                </a:lnTo>
                <a:lnTo>
                  <a:pt x="544" y="176"/>
                </a:lnTo>
                <a:lnTo>
                  <a:pt x="544" y="176"/>
                </a:lnTo>
                <a:lnTo>
                  <a:pt x="560" y="184"/>
                </a:lnTo>
                <a:lnTo>
                  <a:pt x="568" y="192"/>
                </a:lnTo>
                <a:lnTo>
                  <a:pt x="568" y="192"/>
                </a:lnTo>
                <a:lnTo>
                  <a:pt x="576" y="184"/>
                </a:lnTo>
                <a:lnTo>
                  <a:pt x="576" y="184"/>
                </a:lnTo>
                <a:lnTo>
                  <a:pt x="568" y="184"/>
                </a:lnTo>
                <a:lnTo>
                  <a:pt x="568" y="184"/>
                </a:lnTo>
                <a:lnTo>
                  <a:pt x="568" y="176"/>
                </a:lnTo>
                <a:lnTo>
                  <a:pt x="568" y="176"/>
                </a:lnTo>
                <a:lnTo>
                  <a:pt x="584" y="176"/>
                </a:lnTo>
                <a:lnTo>
                  <a:pt x="584" y="176"/>
                </a:lnTo>
                <a:lnTo>
                  <a:pt x="584" y="168"/>
                </a:lnTo>
                <a:lnTo>
                  <a:pt x="584" y="168"/>
                </a:lnTo>
                <a:lnTo>
                  <a:pt x="576" y="160"/>
                </a:lnTo>
                <a:lnTo>
                  <a:pt x="576" y="152"/>
                </a:lnTo>
                <a:lnTo>
                  <a:pt x="576" y="152"/>
                </a:lnTo>
                <a:lnTo>
                  <a:pt x="560" y="152"/>
                </a:lnTo>
                <a:lnTo>
                  <a:pt x="560" y="152"/>
                </a:lnTo>
                <a:lnTo>
                  <a:pt x="536" y="136"/>
                </a:lnTo>
                <a:lnTo>
                  <a:pt x="536" y="136"/>
                </a:lnTo>
                <a:lnTo>
                  <a:pt x="520" y="120"/>
                </a:lnTo>
                <a:lnTo>
                  <a:pt x="520" y="120"/>
                </a:lnTo>
                <a:lnTo>
                  <a:pt x="544" y="136"/>
                </a:lnTo>
                <a:lnTo>
                  <a:pt x="560" y="152"/>
                </a:lnTo>
                <a:lnTo>
                  <a:pt x="560" y="152"/>
                </a:lnTo>
                <a:lnTo>
                  <a:pt x="568" y="152"/>
                </a:lnTo>
                <a:lnTo>
                  <a:pt x="568" y="152"/>
                </a:lnTo>
                <a:lnTo>
                  <a:pt x="576" y="136"/>
                </a:lnTo>
                <a:lnTo>
                  <a:pt x="576" y="136"/>
                </a:lnTo>
                <a:lnTo>
                  <a:pt x="576" y="128"/>
                </a:lnTo>
                <a:lnTo>
                  <a:pt x="576" y="120"/>
                </a:lnTo>
                <a:lnTo>
                  <a:pt x="576" y="120"/>
                </a:lnTo>
                <a:lnTo>
                  <a:pt x="568" y="120"/>
                </a:lnTo>
                <a:lnTo>
                  <a:pt x="552" y="112"/>
                </a:lnTo>
                <a:lnTo>
                  <a:pt x="536" y="104"/>
                </a:lnTo>
                <a:lnTo>
                  <a:pt x="536" y="104"/>
                </a:lnTo>
                <a:lnTo>
                  <a:pt x="520" y="104"/>
                </a:lnTo>
                <a:lnTo>
                  <a:pt x="504" y="96"/>
                </a:lnTo>
                <a:lnTo>
                  <a:pt x="504" y="88"/>
                </a:lnTo>
                <a:lnTo>
                  <a:pt x="504" y="88"/>
                </a:lnTo>
                <a:lnTo>
                  <a:pt x="488" y="96"/>
                </a:lnTo>
                <a:lnTo>
                  <a:pt x="480" y="96"/>
                </a:lnTo>
                <a:lnTo>
                  <a:pt x="480" y="80"/>
                </a:lnTo>
                <a:lnTo>
                  <a:pt x="480" y="72"/>
                </a:lnTo>
                <a:lnTo>
                  <a:pt x="488" y="64"/>
                </a:lnTo>
                <a:lnTo>
                  <a:pt x="496" y="56"/>
                </a:lnTo>
                <a:lnTo>
                  <a:pt x="496" y="40"/>
                </a:lnTo>
                <a:lnTo>
                  <a:pt x="480" y="24"/>
                </a:lnTo>
                <a:lnTo>
                  <a:pt x="456" y="24"/>
                </a:lnTo>
                <a:lnTo>
                  <a:pt x="456" y="16"/>
                </a:lnTo>
                <a:lnTo>
                  <a:pt x="456" y="8"/>
                </a:lnTo>
                <a:lnTo>
                  <a:pt x="456" y="0"/>
                </a:lnTo>
                <a:lnTo>
                  <a:pt x="440" y="0"/>
                </a:lnTo>
                <a:lnTo>
                  <a:pt x="432" y="8"/>
                </a:lnTo>
                <a:lnTo>
                  <a:pt x="432" y="8"/>
                </a:lnTo>
                <a:lnTo>
                  <a:pt x="432" y="8"/>
                </a:lnTo>
                <a:lnTo>
                  <a:pt x="432" y="16"/>
                </a:lnTo>
                <a:lnTo>
                  <a:pt x="432" y="16"/>
                </a:lnTo>
                <a:lnTo>
                  <a:pt x="424" y="16"/>
                </a:lnTo>
                <a:lnTo>
                  <a:pt x="400" y="8"/>
                </a:lnTo>
                <a:lnTo>
                  <a:pt x="392" y="8"/>
                </a:lnTo>
                <a:lnTo>
                  <a:pt x="384" y="0"/>
                </a:lnTo>
                <a:lnTo>
                  <a:pt x="384" y="0"/>
                </a:lnTo>
                <a:lnTo>
                  <a:pt x="384" y="24"/>
                </a:lnTo>
                <a:lnTo>
                  <a:pt x="384" y="24"/>
                </a:lnTo>
                <a:lnTo>
                  <a:pt x="376" y="32"/>
                </a:lnTo>
                <a:lnTo>
                  <a:pt x="376" y="40"/>
                </a:lnTo>
                <a:lnTo>
                  <a:pt x="368" y="56"/>
                </a:lnTo>
                <a:lnTo>
                  <a:pt x="368" y="56"/>
                </a:lnTo>
                <a:lnTo>
                  <a:pt x="360" y="56"/>
                </a:lnTo>
                <a:lnTo>
                  <a:pt x="360" y="64"/>
                </a:lnTo>
                <a:lnTo>
                  <a:pt x="360" y="72"/>
                </a:lnTo>
                <a:lnTo>
                  <a:pt x="352" y="72"/>
                </a:lnTo>
                <a:lnTo>
                  <a:pt x="344" y="72"/>
                </a:lnTo>
                <a:lnTo>
                  <a:pt x="336" y="72"/>
                </a:lnTo>
                <a:lnTo>
                  <a:pt x="336" y="88"/>
                </a:lnTo>
                <a:lnTo>
                  <a:pt x="336" y="96"/>
                </a:lnTo>
                <a:lnTo>
                  <a:pt x="336" y="104"/>
                </a:lnTo>
                <a:lnTo>
                  <a:pt x="336" y="112"/>
                </a:lnTo>
                <a:lnTo>
                  <a:pt x="320" y="112"/>
                </a:lnTo>
                <a:lnTo>
                  <a:pt x="304" y="104"/>
                </a:lnTo>
                <a:lnTo>
                  <a:pt x="296" y="104"/>
                </a:lnTo>
                <a:lnTo>
                  <a:pt x="296" y="112"/>
                </a:lnTo>
                <a:lnTo>
                  <a:pt x="296" y="120"/>
                </a:lnTo>
                <a:lnTo>
                  <a:pt x="296" y="128"/>
                </a:lnTo>
                <a:lnTo>
                  <a:pt x="296" y="128"/>
                </a:lnTo>
                <a:lnTo>
                  <a:pt x="296" y="136"/>
                </a:lnTo>
                <a:lnTo>
                  <a:pt x="288" y="144"/>
                </a:lnTo>
                <a:lnTo>
                  <a:pt x="288" y="144"/>
                </a:lnTo>
                <a:lnTo>
                  <a:pt x="288" y="152"/>
                </a:lnTo>
                <a:lnTo>
                  <a:pt x="288" y="168"/>
                </a:lnTo>
                <a:lnTo>
                  <a:pt x="288" y="168"/>
                </a:lnTo>
                <a:lnTo>
                  <a:pt x="280" y="176"/>
                </a:lnTo>
                <a:lnTo>
                  <a:pt x="272" y="192"/>
                </a:lnTo>
                <a:lnTo>
                  <a:pt x="272" y="200"/>
                </a:lnTo>
                <a:lnTo>
                  <a:pt x="272" y="208"/>
                </a:lnTo>
                <a:lnTo>
                  <a:pt x="272" y="208"/>
                </a:lnTo>
                <a:lnTo>
                  <a:pt x="272" y="208"/>
                </a:lnTo>
                <a:lnTo>
                  <a:pt x="264" y="216"/>
                </a:lnTo>
                <a:lnTo>
                  <a:pt x="264" y="216"/>
                </a:lnTo>
                <a:lnTo>
                  <a:pt x="272" y="224"/>
                </a:lnTo>
                <a:lnTo>
                  <a:pt x="272" y="224"/>
                </a:lnTo>
                <a:lnTo>
                  <a:pt x="256" y="232"/>
                </a:lnTo>
                <a:lnTo>
                  <a:pt x="256" y="232"/>
                </a:lnTo>
                <a:lnTo>
                  <a:pt x="256" y="232"/>
                </a:lnTo>
                <a:lnTo>
                  <a:pt x="240" y="232"/>
                </a:lnTo>
                <a:lnTo>
                  <a:pt x="240" y="240"/>
                </a:lnTo>
                <a:lnTo>
                  <a:pt x="240" y="240"/>
                </a:lnTo>
                <a:lnTo>
                  <a:pt x="232" y="240"/>
                </a:lnTo>
                <a:lnTo>
                  <a:pt x="224" y="240"/>
                </a:lnTo>
                <a:lnTo>
                  <a:pt x="224" y="248"/>
                </a:lnTo>
                <a:lnTo>
                  <a:pt x="224" y="248"/>
                </a:lnTo>
                <a:lnTo>
                  <a:pt x="224" y="248"/>
                </a:lnTo>
                <a:lnTo>
                  <a:pt x="216" y="256"/>
                </a:lnTo>
                <a:lnTo>
                  <a:pt x="208" y="256"/>
                </a:lnTo>
                <a:lnTo>
                  <a:pt x="200" y="256"/>
                </a:lnTo>
                <a:lnTo>
                  <a:pt x="192" y="256"/>
                </a:lnTo>
                <a:lnTo>
                  <a:pt x="192" y="256"/>
                </a:lnTo>
                <a:lnTo>
                  <a:pt x="192" y="256"/>
                </a:lnTo>
                <a:lnTo>
                  <a:pt x="184" y="256"/>
                </a:lnTo>
                <a:lnTo>
                  <a:pt x="176" y="272"/>
                </a:lnTo>
                <a:lnTo>
                  <a:pt x="168" y="272"/>
                </a:lnTo>
                <a:lnTo>
                  <a:pt x="160" y="264"/>
                </a:lnTo>
                <a:lnTo>
                  <a:pt x="160" y="264"/>
                </a:lnTo>
                <a:lnTo>
                  <a:pt x="144" y="264"/>
                </a:lnTo>
                <a:lnTo>
                  <a:pt x="136" y="248"/>
                </a:lnTo>
                <a:lnTo>
                  <a:pt x="136" y="240"/>
                </a:lnTo>
                <a:lnTo>
                  <a:pt x="136" y="240"/>
                </a:lnTo>
                <a:lnTo>
                  <a:pt x="120" y="264"/>
                </a:lnTo>
                <a:lnTo>
                  <a:pt x="120" y="256"/>
                </a:lnTo>
                <a:lnTo>
                  <a:pt x="120" y="264"/>
                </a:lnTo>
                <a:lnTo>
                  <a:pt x="112" y="272"/>
                </a:lnTo>
                <a:lnTo>
                  <a:pt x="88" y="288"/>
                </a:lnTo>
                <a:lnTo>
                  <a:pt x="88" y="296"/>
                </a:lnTo>
                <a:lnTo>
                  <a:pt x="80" y="304"/>
                </a:lnTo>
                <a:lnTo>
                  <a:pt x="72" y="320"/>
                </a:lnTo>
                <a:lnTo>
                  <a:pt x="56" y="320"/>
                </a:lnTo>
                <a:lnTo>
                  <a:pt x="56" y="328"/>
                </a:lnTo>
                <a:lnTo>
                  <a:pt x="40" y="344"/>
                </a:lnTo>
                <a:lnTo>
                  <a:pt x="16" y="352"/>
                </a:lnTo>
                <a:lnTo>
                  <a:pt x="0" y="360"/>
                </a:lnTo>
                <a:lnTo>
                  <a:pt x="0" y="360"/>
                </a:lnTo>
                <a:lnTo>
                  <a:pt x="152" y="336"/>
                </a:lnTo>
                <a:lnTo>
                  <a:pt x="160" y="328"/>
                </a:lnTo>
                <a:lnTo>
                  <a:pt x="160" y="328"/>
                </a:lnTo>
                <a:lnTo>
                  <a:pt x="168" y="328"/>
                </a:lnTo>
                <a:lnTo>
                  <a:pt x="240" y="328"/>
                </a:lnTo>
                <a:lnTo>
                  <a:pt x="448" y="296"/>
                </a:lnTo>
                <a:lnTo>
                  <a:pt x="616" y="256"/>
                </a:lnTo>
                <a:lnTo>
                  <a:pt x="624" y="256"/>
                </a:lnTo>
                <a:close/>
              </a:path>
            </a:pathLst>
          </a:custGeom>
          <a:solidFill>
            <a:schemeClr val="bg1"/>
          </a:solidFill>
          <a:ln w="6350" cmpd="sng">
            <a:solidFill>
              <a:srgbClr val="000000"/>
            </a:solidFill>
            <a:round/>
            <a:headEnd/>
            <a:tailEnd/>
          </a:ln>
        </p:spPr>
        <p:txBody>
          <a:bodyPr/>
          <a:lstStyle/>
          <a:p>
            <a:endParaRPr lang="en-US" dirty="0"/>
          </a:p>
        </p:txBody>
      </p:sp>
      <p:sp>
        <p:nvSpPr>
          <p:cNvPr id="54" name="Freeform 53"/>
          <p:cNvSpPr>
            <a:spLocks/>
          </p:cNvSpPr>
          <p:nvPr/>
        </p:nvSpPr>
        <p:spPr bwMode="auto">
          <a:xfrm>
            <a:off x="7364316" y="3208338"/>
            <a:ext cx="647700" cy="331787"/>
          </a:xfrm>
          <a:custGeom>
            <a:avLst/>
            <a:gdLst>
              <a:gd name="T0" fmla="*/ 200 w 360"/>
              <a:gd name="T1" fmla="*/ 120 h 184"/>
              <a:gd name="T2" fmla="*/ 200 w 360"/>
              <a:gd name="T3" fmla="*/ 160 h 184"/>
              <a:gd name="T4" fmla="*/ 208 w 360"/>
              <a:gd name="T5" fmla="*/ 152 h 184"/>
              <a:gd name="T6" fmla="*/ 224 w 360"/>
              <a:gd name="T7" fmla="*/ 160 h 184"/>
              <a:gd name="T8" fmla="*/ 232 w 360"/>
              <a:gd name="T9" fmla="*/ 168 h 184"/>
              <a:gd name="T10" fmla="*/ 264 w 360"/>
              <a:gd name="T11" fmla="*/ 176 h 184"/>
              <a:gd name="T12" fmla="*/ 272 w 360"/>
              <a:gd name="T13" fmla="*/ 176 h 184"/>
              <a:gd name="T14" fmla="*/ 248 w 360"/>
              <a:gd name="T15" fmla="*/ 160 h 184"/>
              <a:gd name="T16" fmla="*/ 232 w 360"/>
              <a:gd name="T17" fmla="*/ 136 h 184"/>
              <a:gd name="T18" fmla="*/ 256 w 360"/>
              <a:gd name="T19" fmla="*/ 152 h 184"/>
              <a:gd name="T20" fmla="*/ 240 w 360"/>
              <a:gd name="T21" fmla="*/ 120 h 184"/>
              <a:gd name="T22" fmla="*/ 232 w 360"/>
              <a:gd name="T23" fmla="*/ 64 h 184"/>
              <a:gd name="T24" fmla="*/ 240 w 360"/>
              <a:gd name="T25" fmla="*/ 64 h 184"/>
              <a:gd name="T26" fmla="*/ 240 w 360"/>
              <a:gd name="T27" fmla="*/ 48 h 184"/>
              <a:gd name="T28" fmla="*/ 248 w 360"/>
              <a:gd name="T29" fmla="*/ 48 h 184"/>
              <a:gd name="T30" fmla="*/ 256 w 360"/>
              <a:gd name="T31" fmla="*/ 40 h 184"/>
              <a:gd name="T32" fmla="*/ 264 w 360"/>
              <a:gd name="T33" fmla="*/ 24 h 184"/>
              <a:gd name="T34" fmla="*/ 264 w 360"/>
              <a:gd name="T35" fmla="*/ 32 h 184"/>
              <a:gd name="T36" fmla="*/ 272 w 360"/>
              <a:gd name="T37" fmla="*/ 32 h 184"/>
              <a:gd name="T38" fmla="*/ 256 w 360"/>
              <a:gd name="T39" fmla="*/ 48 h 184"/>
              <a:gd name="T40" fmla="*/ 256 w 360"/>
              <a:gd name="T41" fmla="*/ 80 h 184"/>
              <a:gd name="T42" fmla="*/ 272 w 360"/>
              <a:gd name="T43" fmla="*/ 72 h 184"/>
              <a:gd name="T44" fmla="*/ 264 w 360"/>
              <a:gd name="T45" fmla="*/ 96 h 184"/>
              <a:gd name="T46" fmla="*/ 272 w 360"/>
              <a:gd name="T47" fmla="*/ 120 h 184"/>
              <a:gd name="T48" fmla="*/ 264 w 360"/>
              <a:gd name="T49" fmla="*/ 128 h 184"/>
              <a:gd name="T50" fmla="*/ 272 w 360"/>
              <a:gd name="T51" fmla="*/ 128 h 184"/>
              <a:gd name="T52" fmla="*/ 272 w 360"/>
              <a:gd name="T53" fmla="*/ 152 h 184"/>
              <a:gd name="T54" fmla="*/ 280 w 360"/>
              <a:gd name="T55" fmla="*/ 152 h 184"/>
              <a:gd name="T56" fmla="*/ 288 w 360"/>
              <a:gd name="T57" fmla="*/ 152 h 184"/>
              <a:gd name="T58" fmla="*/ 288 w 360"/>
              <a:gd name="T59" fmla="*/ 144 h 184"/>
              <a:gd name="T60" fmla="*/ 296 w 360"/>
              <a:gd name="T61" fmla="*/ 152 h 184"/>
              <a:gd name="T62" fmla="*/ 296 w 360"/>
              <a:gd name="T63" fmla="*/ 160 h 184"/>
              <a:gd name="T64" fmla="*/ 304 w 360"/>
              <a:gd name="T65" fmla="*/ 160 h 184"/>
              <a:gd name="T66" fmla="*/ 304 w 360"/>
              <a:gd name="T67" fmla="*/ 176 h 184"/>
              <a:gd name="T68" fmla="*/ 320 w 360"/>
              <a:gd name="T69" fmla="*/ 184 h 184"/>
              <a:gd name="T70" fmla="*/ 344 w 360"/>
              <a:gd name="T71" fmla="*/ 168 h 184"/>
              <a:gd name="T72" fmla="*/ 344 w 360"/>
              <a:gd name="T73" fmla="*/ 144 h 184"/>
              <a:gd name="T74" fmla="*/ 360 w 360"/>
              <a:gd name="T75" fmla="*/ 120 h 184"/>
              <a:gd name="T76" fmla="*/ 352 w 360"/>
              <a:gd name="T77" fmla="*/ 176 h 184"/>
              <a:gd name="T78" fmla="*/ 360 w 360"/>
              <a:gd name="T79" fmla="*/ 168 h 184"/>
              <a:gd name="T80" fmla="*/ 312 w 360"/>
              <a:gd name="T81" fmla="*/ 128 h 184"/>
              <a:gd name="T82" fmla="*/ 0 w 360"/>
              <a:gd name="T83" fmla="*/ 56 h 184"/>
              <a:gd name="T84" fmla="*/ 32 w 360"/>
              <a:gd name="T85" fmla="*/ 80 h 184"/>
              <a:gd name="T86" fmla="*/ 48 w 360"/>
              <a:gd name="T87" fmla="*/ 72 h 184"/>
              <a:gd name="T88" fmla="*/ 72 w 360"/>
              <a:gd name="T89" fmla="*/ 64 h 184"/>
              <a:gd name="T90" fmla="*/ 104 w 360"/>
              <a:gd name="T91" fmla="*/ 48 h 184"/>
              <a:gd name="T92" fmla="*/ 128 w 360"/>
              <a:gd name="T93" fmla="*/ 48 h 184"/>
              <a:gd name="T94" fmla="*/ 144 w 360"/>
              <a:gd name="T95" fmla="*/ 64 h 184"/>
              <a:gd name="T96" fmla="*/ 160 w 360"/>
              <a:gd name="T97" fmla="*/ 72 h 184"/>
              <a:gd name="T98" fmla="*/ 160 w 360"/>
              <a:gd name="T99" fmla="*/ 96 h 184"/>
              <a:gd name="T100" fmla="*/ 192 w 360"/>
              <a:gd name="T101" fmla="*/ 10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0" h="184">
                <a:moveTo>
                  <a:pt x="208" y="104"/>
                </a:moveTo>
                <a:lnTo>
                  <a:pt x="208" y="104"/>
                </a:lnTo>
                <a:lnTo>
                  <a:pt x="200" y="120"/>
                </a:lnTo>
                <a:lnTo>
                  <a:pt x="200" y="120"/>
                </a:lnTo>
                <a:lnTo>
                  <a:pt x="192" y="152"/>
                </a:lnTo>
                <a:lnTo>
                  <a:pt x="192" y="152"/>
                </a:lnTo>
                <a:lnTo>
                  <a:pt x="192" y="160"/>
                </a:lnTo>
                <a:lnTo>
                  <a:pt x="200" y="160"/>
                </a:lnTo>
                <a:lnTo>
                  <a:pt x="200" y="152"/>
                </a:lnTo>
                <a:lnTo>
                  <a:pt x="208" y="152"/>
                </a:lnTo>
                <a:lnTo>
                  <a:pt x="208" y="152"/>
                </a:lnTo>
                <a:lnTo>
                  <a:pt x="208" y="152"/>
                </a:lnTo>
                <a:lnTo>
                  <a:pt x="208" y="160"/>
                </a:lnTo>
                <a:lnTo>
                  <a:pt x="224" y="168"/>
                </a:lnTo>
                <a:lnTo>
                  <a:pt x="224" y="168"/>
                </a:lnTo>
                <a:lnTo>
                  <a:pt x="224" y="160"/>
                </a:lnTo>
                <a:lnTo>
                  <a:pt x="224" y="160"/>
                </a:lnTo>
                <a:lnTo>
                  <a:pt x="224" y="160"/>
                </a:lnTo>
                <a:lnTo>
                  <a:pt x="224" y="160"/>
                </a:lnTo>
                <a:lnTo>
                  <a:pt x="232" y="168"/>
                </a:lnTo>
                <a:lnTo>
                  <a:pt x="232" y="168"/>
                </a:lnTo>
                <a:lnTo>
                  <a:pt x="240" y="168"/>
                </a:lnTo>
                <a:lnTo>
                  <a:pt x="248" y="168"/>
                </a:lnTo>
                <a:lnTo>
                  <a:pt x="264" y="176"/>
                </a:lnTo>
                <a:lnTo>
                  <a:pt x="264" y="184"/>
                </a:lnTo>
                <a:lnTo>
                  <a:pt x="264" y="184"/>
                </a:lnTo>
                <a:lnTo>
                  <a:pt x="272" y="176"/>
                </a:lnTo>
                <a:lnTo>
                  <a:pt x="272" y="176"/>
                </a:lnTo>
                <a:lnTo>
                  <a:pt x="264" y="168"/>
                </a:lnTo>
                <a:lnTo>
                  <a:pt x="264" y="160"/>
                </a:lnTo>
                <a:lnTo>
                  <a:pt x="264" y="160"/>
                </a:lnTo>
                <a:lnTo>
                  <a:pt x="248" y="160"/>
                </a:lnTo>
                <a:lnTo>
                  <a:pt x="240" y="152"/>
                </a:lnTo>
                <a:lnTo>
                  <a:pt x="232" y="144"/>
                </a:lnTo>
                <a:lnTo>
                  <a:pt x="232" y="136"/>
                </a:lnTo>
                <a:lnTo>
                  <a:pt x="232" y="136"/>
                </a:lnTo>
                <a:lnTo>
                  <a:pt x="240" y="144"/>
                </a:lnTo>
                <a:lnTo>
                  <a:pt x="248" y="152"/>
                </a:lnTo>
                <a:lnTo>
                  <a:pt x="256" y="152"/>
                </a:lnTo>
                <a:lnTo>
                  <a:pt x="256" y="152"/>
                </a:lnTo>
                <a:lnTo>
                  <a:pt x="256" y="152"/>
                </a:lnTo>
                <a:lnTo>
                  <a:pt x="256" y="144"/>
                </a:lnTo>
                <a:lnTo>
                  <a:pt x="248" y="136"/>
                </a:lnTo>
                <a:lnTo>
                  <a:pt x="240" y="120"/>
                </a:lnTo>
                <a:lnTo>
                  <a:pt x="240" y="104"/>
                </a:lnTo>
                <a:lnTo>
                  <a:pt x="240" y="96"/>
                </a:lnTo>
                <a:lnTo>
                  <a:pt x="240" y="80"/>
                </a:lnTo>
                <a:lnTo>
                  <a:pt x="232" y="64"/>
                </a:lnTo>
                <a:lnTo>
                  <a:pt x="224" y="64"/>
                </a:lnTo>
                <a:lnTo>
                  <a:pt x="224" y="64"/>
                </a:lnTo>
                <a:lnTo>
                  <a:pt x="240" y="64"/>
                </a:lnTo>
                <a:lnTo>
                  <a:pt x="240" y="64"/>
                </a:lnTo>
                <a:lnTo>
                  <a:pt x="240" y="56"/>
                </a:lnTo>
                <a:lnTo>
                  <a:pt x="240" y="56"/>
                </a:lnTo>
                <a:lnTo>
                  <a:pt x="240" y="48"/>
                </a:lnTo>
                <a:lnTo>
                  <a:pt x="240" y="48"/>
                </a:lnTo>
                <a:lnTo>
                  <a:pt x="240" y="48"/>
                </a:lnTo>
                <a:lnTo>
                  <a:pt x="240" y="48"/>
                </a:lnTo>
                <a:lnTo>
                  <a:pt x="248" y="48"/>
                </a:lnTo>
                <a:lnTo>
                  <a:pt x="248" y="48"/>
                </a:lnTo>
                <a:lnTo>
                  <a:pt x="248" y="56"/>
                </a:lnTo>
                <a:lnTo>
                  <a:pt x="248" y="48"/>
                </a:lnTo>
                <a:lnTo>
                  <a:pt x="256" y="40"/>
                </a:lnTo>
                <a:lnTo>
                  <a:pt x="256" y="40"/>
                </a:lnTo>
                <a:lnTo>
                  <a:pt x="256" y="24"/>
                </a:lnTo>
                <a:lnTo>
                  <a:pt x="256" y="24"/>
                </a:lnTo>
                <a:lnTo>
                  <a:pt x="256" y="24"/>
                </a:lnTo>
                <a:lnTo>
                  <a:pt x="264" y="24"/>
                </a:lnTo>
                <a:lnTo>
                  <a:pt x="264" y="24"/>
                </a:lnTo>
                <a:lnTo>
                  <a:pt x="264" y="24"/>
                </a:lnTo>
                <a:lnTo>
                  <a:pt x="264" y="24"/>
                </a:lnTo>
                <a:lnTo>
                  <a:pt x="264" y="32"/>
                </a:lnTo>
                <a:lnTo>
                  <a:pt x="264" y="32"/>
                </a:lnTo>
                <a:lnTo>
                  <a:pt x="264" y="32"/>
                </a:lnTo>
                <a:lnTo>
                  <a:pt x="264" y="32"/>
                </a:lnTo>
                <a:lnTo>
                  <a:pt x="272" y="32"/>
                </a:lnTo>
                <a:lnTo>
                  <a:pt x="272" y="32"/>
                </a:lnTo>
                <a:lnTo>
                  <a:pt x="272" y="32"/>
                </a:lnTo>
                <a:lnTo>
                  <a:pt x="264" y="40"/>
                </a:lnTo>
                <a:lnTo>
                  <a:pt x="256" y="48"/>
                </a:lnTo>
                <a:lnTo>
                  <a:pt x="256" y="56"/>
                </a:lnTo>
                <a:lnTo>
                  <a:pt x="256" y="72"/>
                </a:lnTo>
                <a:lnTo>
                  <a:pt x="256" y="72"/>
                </a:lnTo>
                <a:lnTo>
                  <a:pt x="256" y="80"/>
                </a:lnTo>
                <a:lnTo>
                  <a:pt x="264" y="64"/>
                </a:lnTo>
                <a:lnTo>
                  <a:pt x="264" y="64"/>
                </a:lnTo>
                <a:lnTo>
                  <a:pt x="264" y="64"/>
                </a:lnTo>
                <a:lnTo>
                  <a:pt x="272" y="72"/>
                </a:lnTo>
                <a:lnTo>
                  <a:pt x="264" y="72"/>
                </a:lnTo>
                <a:lnTo>
                  <a:pt x="264" y="80"/>
                </a:lnTo>
                <a:lnTo>
                  <a:pt x="264" y="96"/>
                </a:lnTo>
                <a:lnTo>
                  <a:pt x="264" y="96"/>
                </a:lnTo>
                <a:lnTo>
                  <a:pt x="256" y="104"/>
                </a:lnTo>
                <a:lnTo>
                  <a:pt x="256" y="104"/>
                </a:lnTo>
                <a:lnTo>
                  <a:pt x="256" y="104"/>
                </a:lnTo>
                <a:lnTo>
                  <a:pt x="272" y="120"/>
                </a:lnTo>
                <a:lnTo>
                  <a:pt x="272" y="120"/>
                </a:lnTo>
                <a:lnTo>
                  <a:pt x="272" y="120"/>
                </a:lnTo>
                <a:lnTo>
                  <a:pt x="264" y="120"/>
                </a:lnTo>
                <a:lnTo>
                  <a:pt x="264" y="128"/>
                </a:lnTo>
                <a:lnTo>
                  <a:pt x="264" y="128"/>
                </a:lnTo>
                <a:lnTo>
                  <a:pt x="264" y="128"/>
                </a:lnTo>
                <a:lnTo>
                  <a:pt x="264" y="128"/>
                </a:lnTo>
                <a:lnTo>
                  <a:pt x="272" y="128"/>
                </a:lnTo>
                <a:lnTo>
                  <a:pt x="264" y="136"/>
                </a:lnTo>
                <a:lnTo>
                  <a:pt x="264" y="136"/>
                </a:lnTo>
                <a:lnTo>
                  <a:pt x="264" y="136"/>
                </a:lnTo>
                <a:lnTo>
                  <a:pt x="272" y="152"/>
                </a:lnTo>
                <a:lnTo>
                  <a:pt x="272" y="152"/>
                </a:lnTo>
                <a:lnTo>
                  <a:pt x="272" y="144"/>
                </a:lnTo>
                <a:lnTo>
                  <a:pt x="272" y="144"/>
                </a:lnTo>
                <a:lnTo>
                  <a:pt x="280" y="152"/>
                </a:lnTo>
                <a:lnTo>
                  <a:pt x="288" y="152"/>
                </a:lnTo>
                <a:lnTo>
                  <a:pt x="288" y="152"/>
                </a:lnTo>
                <a:lnTo>
                  <a:pt x="288" y="152"/>
                </a:lnTo>
                <a:lnTo>
                  <a:pt x="288" y="152"/>
                </a:lnTo>
                <a:lnTo>
                  <a:pt x="288" y="144"/>
                </a:lnTo>
                <a:lnTo>
                  <a:pt x="288" y="144"/>
                </a:lnTo>
                <a:lnTo>
                  <a:pt x="288" y="144"/>
                </a:lnTo>
                <a:lnTo>
                  <a:pt x="288" y="144"/>
                </a:lnTo>
                <a:lnTo>
                  <a:pt x="288" y="152"/>
                </a:lnTo>
                <a:lnTo>
                  <a:pt x="296" y="152"/>
                </a:lnTo>
                <a:lnTo>
                  <a:pt x="296" y="152"/>
                </a:lnTo>
                <a:lnTo>
                  <a:pt x="296" y="152"/>
                </a:lnTo>
                <a:lnTo>
                  <a:pt x="304" y="152"/>
                </a:lnTo>
                <a:lnTo>
                  <a:pt x="304" y="152"/>
                </a:lnTo>
                <a:lnTo>
                  <a:pt x="296" y="160"/>
                </a:lnTo>
                <a:lnTo>
                  <a:pt x="296" y="160"/>
                </a:lnTo>
                <a:lnTo>
                  <a:pt x="296" y="160"/>
                </a:lnTo>
                <a:lnTo>
                  <a:pt x="296" y="168"/>
                </a:lnTo>
                <a:lnTo>
                  <a:pt x="304" y="168"/>
                </a:lnTo>
                <a:lnTo>
                  <a:pt x="304" y="160"/>
                </a:lnTo>
                <a:lnTo>
                  <a:pt x="304" y="168"/>
                </a:lnTo>
                <a:lnTo>
                  <a:pt x="304" y="168"/>
                </a:lnTo>
                <a:lnTo>
                  <a:pt x="304" y="176"/>
                </a:lnTo>
                <a:lnTo>
                  <a:pt x="304" y="176"/>
                </a:lnTo>
                <a:lnTo>
                  <a:pt x="304" y="184"/>
                </a:lnTo>
                <a:lnTo>
                  <a:pt x="312" y="184"/>
                </a:lnTo>
                <a:lnTo>
                  <a:pt x="312" y="184"/>
                </a:lnTo>
                <a:lnTo>
                  <a:pt x="320" y="184"/>
                </a:lnTo>
                <a:lnTo>
                  <a:pt x="320" y="184"/>
                </a:lnTo>
                <a:lnTo>
                  <a:pt x="320" y="176"/>
                </a:lnTo>
                <a:lnTo>
                  <a:pt x="336" y="168"/>
                </a:lnTo>
                <a:lnTo>
                  <a:pt x="344" y="168"/>
                </a:lnTo>
                <a:lnTo>
                  <a:pt x="344" y="168"/>
                </a:lnTo>
                <a:lnTo>
                  <a:pt x="344" y="168"/>
                </a:lnTo>
                <a:lnTo>
                  <a:pt x="344" y="144"/>
                </a:lnTo>
                <a:lnTo>
                  <a:pt x="344" y="144"/>
                </a:lnTo>
                <a:lnTo>
                  <a:pt x="352" y="144"/>
                </a:lnTo>
                <a:lnTo>
                  <a:pt x="352" y="144"/>
                </a:lnTo>
                <a:lnTo>
                  <a:pt x="352" y="120"/>
                </a:lnTo>
                <a:lnTo>
                  <a:pt x="360" y="120"/>
                </a:lnTo>
                <a:lnTo>
                  <a:pt x="360" y="120"/>
                </a:lnTo>
                <a:lnTo>
                  <a:pt x="352" y="152"/>
                </a:lnTo>
                <a:lnTo>
                  <a:pt x="352" y="168"/>
                </a:lnTo>
                <a:lnTo>
                  <a:pt x="352" y="176"/>
                </a:lnTo>
                <a:lnTo>
                  <a:pt x="352" y="184"/>
                </a:lnTo>
                <a:lnTo>
                  <a:pt x="352" y="184"/>
                </a:lnTo>
                <a:lnTo>
                  <a:pt x="352" y="176"/>
                </a:lnTo>
                <a:lnTo>
                  <a:pt x="360" y="168"/>
                </a:lnTo>
                <a:lnTo>
                  <a:pt x="360" y="128"/>
                </a:lnTo>
                <a:lnTo>
                  <a:pt x="360" y="120"/>
                </a:lnTo>
                <a:lnTo>
                  <a:pt x="360" y="120"/>
                </a:lnTo>
                <a:lnTo>
                  <a:pt x="312" y="128"/>
                </a:lnTo>
                <a:lnTo>
                  <a:pt x="312" y="128"/>
                </a:lnTo>
                <a:lnTo>
                  <a:pt x="280" y="0"/>
                </a:lnTo>
                <a:lnTo>
                  <a:pt x="280" y="0"/>
                </a:lnTo>
                <a:lnTo>
                  <a:pt x="0" y="56"/>
                </a:lnTo>
                <a:lnTo>
                  <a:pt x="0" y="56"/>
                </a:lnTo>
                <a:lnTo>
                  <a:pt x="8" y="104"/>
                </a:lnTo>
                <a:lnTo>
                  <a:pt x="8" y="104"/>
                </a:lnTo>
                <a:lnTo>
                  <a:pt x="32" y="80"/>
                </a:lnTo>
                <a:lnTo>
                  <a:pt x="32" y="80"/>
                </a:lnTo>
                <a:lnTo>
                  <a:pt x="32" y="80"/>
                </a:lnTo>
                <a:lnTo>
                  <a:pt x="40" y="80"/>
                </a:lnTo>
                <a:lnTo>
                  <a:pt x="48" y="72"/>
                </a:lnTo>
                <a:lnTo>
                  <a:pt x="56" y="64"/>
                </a:lnTo>
                <a:lnTo>
                  <a:pt x="56" y="64"/>
                </a:lnTo>
                <a:lnTo>
                  <a:pt x="56" y="64"/>
                </a:lnTo>
                <a:lnTo>
                  <a:pt x="72" y="64"/>
                </a:lnTo>
                <a:lnTo>
                  <a:pt x="80" y="64"/>
                </a:lnTo>
                <a:lnTo>
                  <a:pt x="88" y="48"/>
                </a:lnTo>
                <a:lnTo>
                  <a:pt x="88" y="48"/>
                </a:lnTo>
                <a:lnTo>
                  <a:pt x="104" y="48"/>
                </a:lnTo>
                <a:lnTo>
                  <a:pt x="112" y="48"/>
                </a:lnTo>
                <a:lnTo>
                  <a:pt x="120" y="48"/>
                </a:lnTo>
                <a:lnTo>
                  <a:pt x="120" y="48"/>
                </a:lnTo>
                <a:lnTo>
                  <a:pt x="128" y="48"/>
                </a:lnTo>
                <a:lnTo>
                  <a:pt x="128" y="48"/>
                </a:lnTo>
                <a:lnTo>
                  <a:pt x="128" y="56"/>
                </a:lnTo>
                <a:lnTo>
                  <a:pt x="128" y="56"/>
                </a:lnTo>
                <a:lnTo>
                  <a:pt x="144" y="64"/>
                </a:lnTo>
                <a:lnTo>
                  <a:pt x="144" y="80"/>
                </a:lnTo>
                <a:lnTo>
                  <a:pt x="136" y="80"/>
                </a:lnTo>
                <a:lnTo>
                  <a:pt x="144" y="72"/>
                </a:lnTo>
                <a:lnTo>
                  <a:pt x="160" y="72"/>
                </a:lnTo>
                <a:lnTo>
                  <a:pt x="160" y="80"/>
                </a:lnTo>
                <a:lnTo>
                  <a:pt x="160" y="80"/>
                </a:lnTo>
                <a:lnTo>
                  <a:pt x="160" y="88"/>
                </a:lnTo>
                <a:lnTo>
                  <a:pt x="160" y="96"/>
                </a:lnTo>
                <a:lnTo>
                  <a:pt x="184" y="96"/>
                </a:lnTo>
                <a:lnTo>
                  <a:pt x="184" y="96"/>
                </a:lnTo>
                <a:lnTo>
                  <a:pt x="192" y="104"/>
                </a:lnTo>
                <a:lnTo>
                  <a:pt x="192" y="104"/>
                </a:lnTo>
                <a:lnTo>
                  <a:pt x="200" y="96"/>
                </a:lnTo>
                <a:lnTo>
                  <a:pt x="200" y="96"/>
                </a:lnTo>
                <a:lnTo>
                  <a:pt x="208" y="104"/>
                </a:lnTo>
                <a:close/>
              </a:path>
            </a:pathLst>
          </a:custGeom>
          <a:solidFill>
            <a:schemeClr val="bg1"/>
          </a:solidFill>
          <a:ln w="6350" cmpd="sng">
            <a:solidFill>
              <a:srgbClr val="000000"/>
            </a:solidFill>
            <a:round/>
            <a:headEnd/>
            <a:tailEnd/>
          </a:ln>
        </p:spPr>
        <p:txBody>
          <a:bodyPr/>
          <a:lstStyle/>
          <a:p>
            <a:endParaRPr lang="en-US" dirty="0"/>
          </a:p>
        </p:txBody>
      </p:sp>
      <p:sp>
        <p:nvSpPr>
          <p:cNvPr id="55" name="Freeform 54"/>
          <p:cNvSpPr>
            <a:spLocks/>
          </p:cNvSpPr>
          <p:nvPr/>
        </p:nvSpPr>
        <p:spPr bwMode="auto">
          <a:xfrm>
            <a:off x="6615016" y="4257675"/>
            <a:ext cx="749300" cy="806450"/>
          </a:xfrm>
          <a:custGeom>
            <a:avLst/>
            <a:gdLst>
              <a:gd name="T0" fmla="*/ 392 w 416"/>
              <a:gd name="T1" fmla="*/ 392 h 448"/>
              <a:gd name="T2" fmla="*/ 400 w 416"/>
              <a:gd name="T3" fmla="*/ 392 h 448"/>
              <a:gd name="T4" fmla="*/ 400 w 416"/>
              <a:gd name="T5" fmla="*/ 384 h 448"/>
              <a:gd name="T6" fmla="*/ 392 w 416"/>
              <a:gd name="T7" fmla="*/ 384 h 448"/>
              <a:gd name="T8" fmla="*/ 392 w 416"/>
              <a:gd name="T9" fmla="*/ 376 h 448"/>
              <a:gd name="T10" fmla="*/ 400 w 416"/>
              <a:gd name="T11" fmla="*/ 376 h 448"/>
              <a:gd name="T12" fmla="*/ 392 w 416"/>
              <a:gd name="T13" fmla="*/ 376 h 448"/>
              <a:gd name="T14" fmla="*/ 392 w 416"/>
              <a:gd name="T15" fmla="*/ 368 h 448"/>
              <a:gd name="T16" fmla="*/ 384 w 416"/>
              <a:gd name="T17" fmla="*/ 360 h 448"/>
              <a:gd name="T18" fmla="*/ 392 w 416"/>
              <a:gd name="T19" fmla="*/ 360 h 448"/>
              <a:gd name="T20" fmla="*/ 392 w 416"/>
              <a:gd name="T21" fmla="*/ 368 h 448"/>
              <a:gd name="T22" fmla="*/ 392 w 416"/>
              <a:gd name="T23" fmla="*/ 344 h 448"/>
              <a:gd name="T24" fmla="*/ 400 w 416"/>
              <a:gd name="T25" fmla="*/ 344 h 448"/>
              <a:gd name="T26" fmla="*/ 400 w 416"/>
              <a:gd name="T27" fmla="*/ 344 h 448"/>
              <a:gd name="T28" fmla="*/ 400 w 416"/>
              <a:gd name="T29" fmla="*/ 320 h 448"/>
              <a:gd name="T30" fmla="*/ 408 w 416"/>
              <a:gd name="T31" fmla="*/ 320 h 448"/>
              <a:gd name="T32" fmla="*/ 408 w 416"/>
              <a:gd name="T33" fmla="*/ 312 h 448"/>
              <a:gd name="T34" fmla="*/ 400 w 416"/>
              <a:gd name="T35" fmla="*/ 312 h 448"/>
              <a:gd name="T36" fmla="*/ 408 w 416"/>
              <a:gd name="T37" fmla="*/ 304 h 448"/>
              <a:gd name="T38" fmla="*/ 408 w 416"/>
              <a:gd name="T39" fmla="*/ 296 h 448"/>
              <a:gd name="T40" fmla="*/ 408 w 416"/>
              <a:gd name="T41" fmla="*/ 288 h 448"/>
              <a:gd name="T42" fmla="*/ 408 w 416"/>
              <a:gd name="T43" fmla="*/ 280 h 448"/>
              <a:gd name="T44" fmla="*/ 416 w 416"/>
              <a:gd name="T45" fmla="*/ 272 h 448"/>
              <a:gd name="T46" fmla="*/ 416 w 416"/>
              <a:gd name="T47" fmla="*/ 264 h 448"/>
              <a:gd name="T48" fmla="*/ 408 w 416"/>
              <a:gd name="T49" fmla="*/ 264 h 448"/>
              <a:gd name="T50" fmla="*/ 408 w 416"/>
              <a:gd name="T51" fmla="*/ 256 h 448"/>
              <a:gd name="T52" fmla="*/ 384 w 416"/>
              <a:gd name="T53" fmla="*/ 216 h 448"/>
              <a:gd name="T54" fmla="*/ 376 w 416"/>
              <a:gd name="T55" fmla="*/ 208 h 448"/>
              <a:gd name="T56" fmla="*/ 352 w 416"/>
              <a:gd name="T57" fmla="*/ 176 h 448"/>
              <a:gd name="T58" fmla="*/ 344 w 416"/>
              <a:gd name="T59" fmla="*/ 168 h 448"/>
              <a:gd name="T60" fmla="*/ 320 w 416"/>
              <a:gd name="T61" fmla="*/ 152 h 448"/>
              <a:gd name="T62" fmla="*/ 312 w 416"/>
              <a:gd name="T63" fmla="*/ 128 h 448"/>
              <a:gd name="T64" fmla="*/ 304 w 416"/>
              <a:gd name="T65" fmla="*/ 128 h 448"/>
              <a:gd name="T66" fmla="*/ 288 w 416"/>
              <a:gd name="T67" fmla="*/ 104 h 448"/>
              <a:gd name="T68" fmla="*/ 280 w 416"/>
              <a:gd name="T69" fmla="*/ 104 h 448"/>
              <a:gd name="T70" fmla="*/ 256 w 416"/>
              <a:gd name="T71" fmla="*/ 88 h 448"/>
              <a:gd name="T72" fmla="*/ 240 w 416"/>
              <a:gd name="T73" fmla="*/ 56 h 448"/>
              <a:gd name="T74" fmla="*/ 232 w 416"/>
              <a:gd name="T75" fmla="*/ 48 h 448"/>
              <a:gd name="T76" fmla="*/ 216 w 416"/>
              <a:gd name="T77" fmla="*/ 48 h 448"/>
              <a:gd name="T78" fmla="*/ 200 w 416"/>
              <a:gd name="T79" fmla="*/ 40 h 448"/>
              <a:gd name="T80" fmla="*/ 184 w 416"/>
              <a:gd name="T81" fmla="*/ 40 h 448"/>
              <a:gd name="T82" fmla="*/ 200 w 416"/>
              <a:gd name="T83" fmla="*/ 0 h 448"/>
              <a:gd name="T84" fmla="*/ 200 w 416"/>
              <a:gd name="T85" fmla="*/ 0 h 448"/>
              <a:gd name="T86" fmla="*/ 0 w 416"/>
              <a:gd name="T87" fmla="*/ 24 h 448"/>
              <a:gd name="T88" fmla="*/ 56 w 416"/>
              <a:gd name="T89" fmla="*/ 232 h 448"/>
              <a:gd name="T90" fmla="*/ 72 w 416"/>
              <a:gd name="T91" fmla="*/ 264 h 448"/>
              <a:gd name="T92" fmla="*/ 80 w 416"/>
              <a:gd name="T93" fmla="*/ 288 h 448"/>
              <a:gd name="T94" fmla="*/ 88 w 416"/>
              <a:gd name="T95" fmla="*/ 288 h 448"/>
              <a:gd name="T96" fmla="*/ 72 w 416"/>
              <a:gd name="T97" fmla="*/ 304 h 448"/>
              <a:gd name="T98" fmla="*/ 72 w 416"/>
              <a:gd name="T99" fmla="*/ 336 h 448"/>
              <a:gd name="T100" fmla="*/ 80 w 416"/>
              <a:gd name="T101" fmla="*/ 368 h 448"/>
              <a:gd name="T102" fmla="*/ 80 w 416"/>
              <a:gd name="T103" fmla="*/ 392 h 448"/>
              <a:gd name="T104" fmla="*/ 96 w 416"/>
              <a:gd name="T105" fmla="*/ 424 h 448"/>
              <a:gd name="T106" fmla="*/ 112 w 416"/>
              <a:gd name="T107" fmla="*/ 448 h 448"/>
              <a:gd name="T108" fmla="*/ 336 w 416"/>
              <a:gd name="T109" fmla="*/ 432 h 448"/>
              <a:gd name="T110" fmla="*/ 344 w 416"/>
              <a:gd name="T111" fmla="*/ 448 h 448"/>
              <a:gd name="T112" fmla="*/ 360 w 416"/>
              <a:gd name="T113" fmla="*/ 448 h 448"/>
              <a:gd name="T114" fmla="*/ 352 w 416"/>
              <a:gd name="T115" fmla="*/ 432 h 448"/>
              <a:gd name="T116" fmla="*/ 352 w 416"/>
              <a:gd name="T117" fmla="*/ 408 h 448"/>
              <a:gd name="T118" fmla="*/ 360 w 416"/>
              <a:gd name="T119" fmla="*/ 400 h 448"/>
              <a:gd name="T120" fmla="*/ 384 w 416"/>
              <a:gd name="T121" fmla="*/ 408 h 448"/>
              <a:gd name="T122" fmla="*/ 400 w 416"/>
              <a:gd name="T123" fmla="*/ 408 h 448"/>
              <a:gd name="T124" fmla="*/ 400 w 416"/>
              <a:gd name="T125" fmla="*/ 40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 h="448">
                <a:moveTo>
                  <a:pt x="392" y="400"/>
                </a:moveTo>
                <a:lnTo>
                  <a:pt x="392" y="392"/>
                </a:lnTo>
                <a:lnTo>
                  <a:pt x="392" y="392"/>
                </a:lnTo>
                <a:lnTo>
                  <a:pt x="400" y="392"/>
                </a:lnTo>
                <a:lnTo>
                  <a:pt x="400" y="392"/>
                </a:lnTo>
                <a:lnTo>
                  <a:pt x="400" y="384"/>
                </a:lnTo>
                <a:lnTo>
                  <a:pt x="400" y="384"/>
                </a:lnTo>
                <a:lnTo>
                  <a:pt x="392" y="384"/>
                </a:lnTo>
                <a:lnTo>
                  <a:pt x="392" y="384"/>
                </a:lnTo>
                <a:lnTo>
                  <a:pt x="392" y="376"/>
                </a:lnTo>
                <a:lnTo>
                  <a:pt x="400" y="376"/>
                </a:lnTo>
                <a:lnTo>
                  <a:pt x="400" y="376"/>
                </a:lnTo>
                <a:lnTo>
                  <a:pt x="392" y="376"/>
                </a:lnTo>
                <a:lnTo>
                  <a:pt x="392" y="376"/>
                </a:lnTo>
                <a:lnTo>
                  <a:pt x="392" y="376"/>
                </a:lnTo>
                <a:lnTo>
                  <a:pt x="392" y="368"/>
                </a:lnTo>
                <a:lnTo>
                  <a:pt x="392" y="368"/>
                </a:lnTo>
                <a:lnTo>
                  <a:pt x="384" y="360"/>
                </a:lnTo>
                <a:lnTo>
                  <a:pt x="384" y="360"/>
                </a:lnTo>
                <a:lnTo>
                  <a:pt x="392" y="360"/>
                </a:lnTo>
                <a:lnTo>
                  <a:pt x="392" y="368"/>
                </a:lnTo>
                <a:lnTo>
                  <a:pt x="392" y="368"/>
                </a:lnTo>
                <a:lnTo>
                  <a:pt x="392" y="352"/>
                </a:lnTo>
                <a:lnTo>
                  <a:pt x="392" y="344"/>
                </a:lnTo>
                <a:lnTo>
                  <a:pt x="392" y="344"/>
                </a:lnTo>
                <a:lnTo>
                  <a:pt x="400" y="344"/>
                </a:lnTo>
                <a:lnTo>
                  <a:pt x="400" y="344"/>
                </a:lnTo>
                <a:lnTo>
                  <a:pt x="400" y="344"/>
                </a:lnTo>
                <a:lnTo>
                  <a:pt x="400" y="328"/>
                </a:lnTo>
                <a:lnTo>
                  <a:pt x="400" y="320"/>
                </a:lnTo>
                <a:lnTo>
                  <a:pt x="400" y="320"/>
                </a:lnTo>
                <a:lnTo>
                  <a:pt x="408" y="320"/>
                </a:lnTo>
                <a:lnTo>
                  <a:pt x="408" y="320"/>
                </a:lnTo>
                <a:lnTo>
                  <a:pt x="408" y="312"/>
                </a:lnTo>
                <a:lnTo>
                  <a:pt x="400" y="312"/>
                </a:lnTo>
                <a:lnTo>
                  <a:pt x="400" y="312"/>
                </a:lnTo>
                <a:lnTo>
                  <a:pt x="400" y="304"/>
                </a:lnTo>
                <a:lnTo>
                  <a:pt x="408" y="304"/>
                </a:lnTo>
                <a:lnTo>
                  <a:pt x="408" y="304"/>
                </a:lnTo>
                <a:lnTo>
                  <a:pt x="408" y="296"/>
                </a:lnTo>
                <a:lnTo>
                  <a:pt x="408" y="288"/>
                </a:lnTo>
                <a:lnTo>
                  <a:pt x="408" y="288"/>
                </a:lnTo>
                <a:lnTo>
                  <a:pt x="408" y="280"/>
                </a:lnTo>
                <a:lnTo>
                  <a:pt x="408" y="280"/>
                </a:lnTo>
                <a:lnTo>
                  <a:pt x="416" y="272"/>
                </a:lnTo>
                <a:lnTo>
                  <a:pt x="416" y="272"/>
                </a:lnTo>
                <a:lnTo>
                  <a:pt x="416" y="264"/>
                </a:lnTo>
                <a:lnTo>
                  <a:pt x="416" y="264"/>
                </a:lnTo>
                <a:lnTo>
                  <a:pt x="408" y="264"/>
                </a:lnTo>
                <a:lnTo>
                  <a:pt x="408" y="264"/>
                </a:lnTo>
                <a:lnTo>
                  <a:pt x="408" y="264"/>
                </a:lnTo>
                <a:lnTo>
                  <a:pt x="408" y="256"/>
                </a:lnTo>
                <a:lnTo>
                  <a:pt x="408" y="240"/>
                </a:lnTo>
                <a:lnTo>
                  <a:pt x="384" y="216"/>
                </a:lnTo>
                <a:lnTo>
                  <a:pt x="376" y="208"/>
                </a:lnTo>
                <a:lnTo>
                  <a:pt x="376" y="208"/>
                </a:lnTo>
                <a:lnTo>
                  <a:pt x="376" y="184"/>
                </a:lnTo>
                <a:lnTo>
                  <a:pt x="352" y="176"/>
                </a:lnTo>
                <a:lnTo>
                  <a:pt x="344" y="168"/>
                </a:lnTo>
                <a:lnTo>
                  <a:pt x="344" y="168"/>
                </a:lnTo>
                <a:lnTo>
                  <a:pt x="336" y="160"/>
                </a:lnTo>
                <a:lnTo>
                  <a:pt x="320" y="152"/>
                </a:lnTo>
                <a:lnTo>
                  <a:pt x="320" y="136"/>
                </a:lnTo>
                <a:lnTo>
                  <a:pt x="312" y="128"/>
                </a:lnTo>
                <a:lnTo>
                  <a:pt x="304" y="128"/>
                </a:lnTo>
                <a:lnTo>
                  <a:pt x="304" y="128"/>
                </a:lnTo>
                <a:lnTo>
                  <a:pt x="296" y="120"/>
                </a:lnTo>
                <a:lnTo>
                  <a:pt x="288" y="104"/>
                </a:lnTo>
                <a:lnTo>
                  <a:pt x="280" y="104"/>
                </a:lnTo>
                <a:lnTo>
                  <a:pt x="280" y="104"/>
                </a:lnTo>
                <a:lnTo>
                  <a:pt x="264" y="104"/>
                </a:lnTo>
                <a:lnTo>
                  <a:pt x="256" y="88"/>
                </a:lnTo>
                <a:lnTo>
                  <a:pt x="248" y="80"/>
                </a:lnTo>
                <a:lnTo>
                  <a:pt x="240" y="56"/>
                </a:lnTo>
                <a:lnTo>
                  <a:pt x="232" y="48"/>
                </a:lnTo>
                <a:lnTo>
                  <a:pt x="232" y="48"/>
                </a:lnTo>
                <a:lnTo>
                  <a:pt x="224" y="48"/>
                </a:lnTo>
                <a:lnTo>
                  <a:pt x="216" y="48"/>
                </a:lnTo>
                <a:lnTo>
                  <a:pt x="208" y="40"/>
                </a:lnTo>
                <a:lnTo>
                  <a:pt x="200" y="40"/>
                </a:lnTo>
                <a:lnTo>
                  <a:pt x="200" y="40"/>
                </a:lnTo>
                <a:lnTo>
                  <a:pt x="184" y="40"/>
                </a:lnTo>
                <a:lnTo>
                  <a:pt x="184" y="16"/>
                </a:lnTo>
                <a:lnTo>
                  <a:pt x="200" y="0"/>
                </a:lnTo>
                <a:lnTo>
                  <a:pt x="200" y="0"/>
                </a:lnTo>
                <a:lnTo>
                  <a:pt x="200" y="0"/>
                </a:lnTo>
                <a:lnTo>
                  <a:pt x="104" y="16"/>
                </a:lnTo>
                <a:lnTo>
                  <a:pt x="0" y="24"/>
                </a:lnTo>
                <a:lnTo>
                  <a:pt x="0" y="24"/>
                </a:lnTo>
                <a:lnTo>
                  <a:pt x="56" y="232"/>
                </a:lnTo>
                <a:lnTo>
                  <a:pt x="72" y="264"/>
                </a:lnTo>
                <a:lnTo>
                  <a:pt x="72" y="264"/>
                </a:lnTo>
                <a:lnTo>
                  <a:pt x="80" y="272"/>
                </a:lnTo>
                <a:lnTo>
                  <a:pt x="80" y="288"/>
                </a:lnTo>
                <a:lnTo>
                  <a:pt x="80" y="288"/>
                </a:lnTo>
                <a:lnTo>
                  <a:pt x="88" y="288"/>
                </a:lnTo>
                <a:lnTo>
                  <a:pt x="88" y="296"/>
                </a:lnTo>
                <a:lnTo>
                  <a:pt x="72" y="304"/>
                </a:lnTo>
                <a:lnTo>
                  <a:pt x="72" y="312"/>
                </a:lnTo>
                <a:lnTo>
                  <a:pt x="72" y="336"/>
                </a:lnTo>
                <a:lnTo>
                  <a:pt x="72" y="360"/>
                </a:lnTo>
                <a:lnTo>
                  <a:pt x="80" y="368"/>
                </a:lnTo>
                <a:lnTo>
                  <a:pt x="80" y="384"/>
                </a:lnTo>
                <a:lnTo>
                  <a:pt x="80" y="392"/>
                </a:lnTo>
                <a:lnTo>
                  <a:pt x="80" y="392"/>
                </a:lnTo>
                <a:lnTo>
                  <a:pt x="96" y="424"/>
                </a:lnTo>
                <a:lnTo>
                  <a:pt x="112" y="448"/>
                </a:lnTo>
                <a:lnTo>
                  <a:pt x="112" y="448"/>
                </a:lnTo>
                <a:lnTo>
                  <a:pt x="336" y="432"/>
                </a:lnTo>
                <a:lnTo>
                  <a:pt x="336" y="432"/>
                </a:lnTo>
                <a:lnTo>
                  <a:pt x="344" y="448"/>
                </a:lnTo>
                <a:lnTo>
                  <a:pt x="344" y="448"/>
                </a:lnTo>
                <a:lnTo>
                  <a:pt x="360" y="448"/>
                </a:lnTo>
                <a:lnTo>
                  <a:pt x="360" y="448"/>
                </a:lnTo>
                <a:lnTo>
                  <a:pt x="360" y="440"/>
                </a:lnTo>
                <a:lnTo>
                  <a:pt x="352" y="432"/>
                </a:lnTo>
                <a:lnTo>
                  <a:pt x="352" y="424"/>
                </a:lnTo>
                <a:lnTo>
                  <a:pt x="352" y="408"/>
                </a:lnTo>
                <a:lnTo>
                  <a:pt x="360" y="400"/>
                </a:lnTo>
                <a:lnTo>
                  <a:pt x="360" y="400"/>
                </a:lnTo>
                <a:lnTo>
                  <a:pt x="368" y="408"/>
                </a:lnTo>
                <a:lnTo>
                  <a:pt x="384" y="408"/>
                </a:lnTo>
                <a:lnTo>
                  <a:pt x="392" y="408"/>
                </a:lnTo>
                <a:lnTo>
                  <a:pt x="400" y="408"/>
                </a:lnTo>
                <a:lnTo>
                  <a:pt x="400" y="400"/>
                </a:lnTo>
                <a:lnTo>
                  <a:pt x="400" y="400"/>
                </a:lnTo>
                <a:lnTo>
                  <a:pt x="392" y="400"/>
                </a:lnTo>
                <a:close/>
              </a:path>
            </a:pathLst>
          </a:custGeom>
          <a:solidFill>
            <a:srgbClr val="F79646"/>
          </a:solidFill>
          <a:ln w="6350" cmpd="sng">
            <a:solidFill>
              <a:srgbClr val="000000"/>
            </a:solidFill>
            <a:round/>
            <a:headEnd/>
            <a:tailEnd/>
          </a:ln>
        </p:spPr>
        <p:txBody>
          <a:bodyPr/>
          <a:lstStyle/>
          <a:p>
            <a:endParaRPr lang="en-US" dirty="0"/>
          </a:p>
        </p:txBody>
      </p:sp>
      <p:sp>
        <p:nvSpPr>
          <p:cNvPr id="56" name="Freeform 55"/>
          <p:cNvSpPr>
            <a:spLocks/>
          </p:cNvSpPr>
          <p:nvPr/>
        </p:nvSpPr>
        <p:spPr bwMode="auto">
          <a:xfrm>
            <a:off x="8302528" y="2663825"/>
            <a:ext cx="101600" cy="144463"/>
          </a:xfrm>
          <a:custGeom>
            <a:avLst/>
            <a:gdLst>
              <a:gd name="T0" fmla="*/ 8 w 56"/>
              <a:gd name="T1" fmla="*/ 72 h 80"/>
              <a:gd name="T2" fmla="*/ 8 w 56"/>
              <a:gd name="T3" fmla="*/ 72 h 80"/>
              <a:gd name="T4" fmla="*/ 8 w 56"/>
              <a:gd name="T5" fmla="*/ 80 h 80"/>
              <a:gd name="T6" fmla="*/ 8 w 56"/>
              <a:gd name="T7" fmla="*/ 80 h 80"/>
              <a:gd name="T8" fmla="*/ 16 w 56"/>
              <a:gd name="T9" fmla="*/ 80 h 80"/>
              <a:gd name="T10" fmla="*/ 16 w 56"/>
              <a:gd name="T11" fmla="*/ 80 h 80"/>
              <a:gd name="T12" fmla="*/ 24 w 56"/>
              <a:gd name="T13" fmla="*/ 72 h 80"/>
              <a:gd name="T14" fmla="*/ 32 w 56"/>
              <a:gd name="T15" fmla="*/ 64 h 80"/>
              <a:gd name="T16" fmla="*/ 32 w 56"/>
              <a:gd name="T17" fmla="*/ 64 h 80"/>
              <a:gd name="T18" fmla="*/ 40 w 56"/>
              <a:gd name="T19" fmla="*/ 64 h 80"/>
              <a:gd name="T20" fmla="*/ 40 w 56"/>
              <a:gd name="T21" fmla="*/ 64 h 80"/>
              <a:gd name="T22" fmla="*/ 40 w 56"/>
              <a:gd name="T23" fmla="*/ 56 h 80"/>
              <a:gd name="T24" fmla="*/ 32 w 56"/>
              <a:gd name="T25" fmla="*/ 24 h 80"/>
              <a:gd name="T26" fmla="*/ 32 w 56"/>
              <a:gd name="T27" fmla="*/ 24 h 80"/>
              <a:gd name="T28" fmla="*/ 32 w 56"/>
              <a:gd name="T29" fmla="*/ 24 h 80"/>
              <a:gd name="T30" fmla="*/ 32 w 56"/>
              <a:gd name="T31" fmla="*/ 24 h 80"/>
              <a:gd name="T32" fmla="*/ 40 w 56"/>
              <a:gd name="T33" fmla="*/ 32 h 80"/>
              <a:gd name="T34" fmla="*/ 40 w 56"/>
              <a:gd name="T35" fmla="*/ 32 h 80"/>
              <a:gd name="T36" fmla="*/ 48 w 56"/>
              <a:gd name="T37" fmla="*/ 32 h 80"/>
              <a:gd name="T38" fmla="*/ 56 w 56"/>
              <a:gd name="T39" fmla="*/ 48 h 80"/>
              <a:gd name="T40" fmla="*/ 56 w 56"/>
              <a:gd name="T41" fmla="*/ 48 h 80"/>
              <a:gd name="T42" fmla="*/ 56 w 56"/>
              <a:gd name="T43" fmla="*/ 48 h 80"/>
              <a:gd name="T44" fmla="*/ 56 w 56"/>
              <a:gd name="T45" fmla="*/ 48 h 80"/>
              <a:gd name="T46" fmla="*/ 56 w 56"/>
              <a:gd name="T47" fmla="*/ 32 h 80"/>
              <a:gd name="T48" fmla="*/ 48 w 56"/>
              <a:gd name="T49" fmla="*/ 32 h 80"/>
              <a:gd name="T50" fmla="*/ 40 w 56"/>
              <a:gd name="T51" fmla="*/ 24 h 80"/>
              <a:gd name="T52" fmla="*/ 40 w 56"/>
              <a:gd name="T53" fmla="*/ 24 h 80"/>
              <a:gd name="T54" fmla="*/ 40 w 56"/>
              <a:gd name="T55" fmla="*/ 24 h 80"/>
              <a:gd name="T56" fmla="*/ 32 w 56"/>
              <a:gd name="T57" fmla="*/ 16 h 80"/>
              <a:gd name="T58" fmla="*/ 32 w 56"/>
              <a:gd name="T59" fmla="*/ 16 h 80"/>
              <a:gd name="T60" fmla="*/ 32 w 56"/>
              <a:gd name="T61" fmla="*/ 16 h 80"/>
              <a:gd name="T62" fmla="*/ 32 w 56"/>
              <a:gd name="T63" fmla="*/ 16 h 80"/>
              <a:gd name="T64" fmla="*/ 24 w 56"/>
              <a:gd name="T65" fmla="*/ 0 h 80"/>
              <a:gd name="T66" fmla="*/ 24 w 56"/>
              <a:gd name="T67" fmla="*/ 0 h 80"/>
              <a:gd name="T68" fmla="*/ 0 w 56"/>
              <a:gd name="T69" fmla="*/ 8 h 80"/>
              <a:gd name="T70" fmla="*/ 0 w 56"/>
              <a:gd name="T71" fmla="*/ 8 h 80"/>
              <a:gd name="T72" fmla="*/ 16 w 56"/>
              <a:gd name="T73" fmla="*/ 64 h 80"/>
              <a:gd name="T74" fmla="*/ 16 w 56"/>
              <a:gd name="T75" fmla="*/ 64 h 80"/>
              <a:gd name="T76" fmla="*/ 8 w 56"/>
              <a:gd name="T77"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 h="80">
                <a:moveTo>
                  <a:pt x="8" y="72"/>
                </a:moveTo>
                <a:lnTo>
                  <a:pt x="8" y="72"/>
                </a:lnTo>
                <a:lnTo>
                  <a:pt x="8" y="80"/>
                </a:lnTo>
                <a:lnTo>
                  <a:pt x="8" y="80"/>
                </a:lnTo>
                <a:lnTo>
                  <a:pt x="16" y="80"/>
                </a:lnTo>
                <a:lnTo>
                  <a:pt x="16" y="80"/>
                </a:lnTo>
                <a:lnTo>
                  <a:pt x="24" y="72"/>
                </a:lnTo>
                <a:lnTo>
                  <a:pt x="32" y="64"/>
                </a:lnTo>
                <a:lnTo>
                  <a:pt x="32" y="64"/>
                </a:lnTo>
                <a:lnTo>
                  <a:pt x="40" y="64"/>
                </a:lnTo>
                <a:lnTo>
                  <a:pt x="40" y="64"/>
                </a:lnTo>
                <a:lnTo>
                  <a:pt x="40" y="56"/>
                </a:lnTo>
                <a:lnTo>
                  <a:pt x="32" y="24"/>
                </a:lnTo>
                <a:lnTo>
                  <a:pt x="32" y="24"/>
                </a:lnTo>
                <a:lnTo>
                  <a:pt x="32" y="24"/>
                </a:lnTo>
                <a:lnTo>
                  <a:pt x="32" y="24"/>
                </a:lnTo>
                <a:lnTo>
                  <a:pt x="40" y="32"/>
                </a:lnTo>
                <a:lnTo>
                  <a:pt x="40" y="32"/>
                </a:lnTo>
                <a:lnTo>
                  <a:pt x="48" y="32"/>
                </a:lnTo>
                <a:lnTo>
                  <a:pt x="56" y="48"/>
                </a:lnTo>
                <a:lnTo>
                  <a:pt x="56" y="48"/>
                </a:lnTo>
                <a:lnTo>
                  <a:pt x="56" y="48"/>
                </a:lnTo>
                <a:lnTo>
                  <a:pt x="56" y="48"/>
                </a:lnTo>
                <a:lnTo>
                  <a:pt x="56" y="32"/>
                </a:lnTo>
                <a:lnTo>
                  <a:pt x="48" y="32"/>
                </a:lnTo>
                <a:lnTo>
                  <a:pt x="40" y="24"/>
                </a:lnTo>
                <a:lnTo>
                  <a:pt x="40" y="24"/>
                </a:lnTo>
                <a:lnTo>
                  <a:pt x="40" y="24"/>
                </a:lnTo>
                <a:lnTo>
                  <a:pt x="32" y="16"/>
                </a:lnTo>
                <a:lnTo>
                  <a:pt x="32" y="16"/>
                </a:lnTo>
                <a:lnTo>
                  <a:pt x="32" y="16"/>
                </a:lnTo>
                <a:lnTo>
                  <a:pt x="32" y="16"/>
                </a:lnTo>
                <a:lnTo>
                  <a:pt x="24" y="0"/>
                </a:lnTo>
                <a:lnTo>
                  <a:pt x="24" y="0"/>
                </a:lnTo>
                <a:lnTo>
                  <a:pt x="0" y="8"/>
                </a:lnTo>
                <a:lnTo>
                  <a:pt x="0" y="8"/>
                </a:lnTo>
                <a:lnTo>
                  <a:pt x="16" y="64"/>
                </a:lnTo>
                <a:lnTo>
                  <a:pt x="16" y="64"/>
                </a:lnTo>
                <a:lnTo>
                  <a:pt x="8" y="72"/>
                </a:lnTo>
                <a:close/>
              </a:path>
            </a:pathLst>
          </a:custGeom>
          <a:solidFill>
            <a:srgbClr val="F79646"/>
          </a:solidFill>
          <a:ln w="6350" cmpd="sng">
            <a:solidFill>
              <a:srgbClr val="000000"/>
            </a:solidFill>
            <a:round/>
            <a:headEnd/>
            <a:tailEnd/>
          </a:ln>
        </p:spPr>
        <p:txBody>
          <a:bodyPr/>
          <a:lstStyle/>
          <a:p>
            <a:endParaRPr lang="en-US" dirty="0"/>
          </a:p>
        </p:txBody>
      </p:sp>
      <p:sp>
        <p:nvSpPr>
          <p:cNvPr id="57" name="Freeform 56"/>
          <p:cNvSpPr>
            <a:spLocks/>
          </p:cNvSpPr>
          <p:nvPr/>
        </p:nvSpPr>
        <p:spPr bwMode="auto">
          <a:xfrm>
            <a:off x="8042178" y="2819400"/>
            <a:ext cx="258763" cy="157163"/>
          </a:xfrm>
          <a:custGeom>
            <a:avLst/>
            <a:gdLst>
              <a:gd name="T0" fmla="*/ 0 w 144"/>
              <a:gd name="T1" fmla="*/ 88 h 88"/>
              <a:gd name="T2" fmla="*/ 0 w 144"/>
              <a:gd name="T3" fmla="*/ 80 h 88"/>
              <a:gd name="T4" fmla="*/ 8 w 144"/>
              <a:gd name="T5" fmla="*/ 64 h 88"/>
              <a:gd name="T6" fmla="*/ 16 w 144"/>
              <a:gd name="T7" fmla="*/ 56 h 88"/>
              <a:gd name="T8" fmla="*/ 24 w 144"/>
              <a:gd name="T9" fmla="*/ 48 h 88"/>
              <a:gd name="T10" fmla="*/ 32 w 144"/>
              <a:gd name="T11" fmla="*/ 40 h 88"/>
              <a:gd name="T12" fmla="*/ 48 w 144"/>
              <a:gd name="T13" fmla="*/ 40 h 88"/>
              <a:gd name="T14" fmla="*/ 48 w 144"/>
              <a:gd name="T15" fmla="*/ 40 h 88"/>
              <a:gd name="T16" fmla="*/ 64 w 144"/>
              <a:gd name="T17" fmla="*/ 32 h 88"/>
              <a:gd name="T18" fmla="*/ 88 w 144"/>
              <a:gd name="T19" fmla="*/ 24 h 88"/>
              <a:gd name="T20" fmla="*/ 112 w 144"/>
              <a:gd name="T21" fmla="*/ 0 h 88"/>
              <a:gd name="T22" fmla="*/ 112 w 144"/>
              <a:gd name="T23" fmla="*/ 8 h 88"/>
              <a:gd name="T24" fmla="*/ 104 w 144"/>
              <a:gd name="T25" fmla="*/ 16 h 88"/>
              <a:gd name="T26" fmla="*/ 96 w 144"/>
              <a:gd name="T27" fmla="*/ 24 h 88"/>
              <a:gd name="T28" fmla="*/ 96 w 144"/>
              <a:gd name="T29" fmla="*/ 32 h 88"/>
              <a:gd name="T30" fmla="*/ 96 w 144"/>
              <a:gd name="T31" fmla="*/ 32 h 88"/>
              <a:gd name="T32" fmla="*/ 96 w 144"/>
              <a:gd name="T33" fmla="*/ 32 h 88"/>
              <a:gd name="T34" fmla="*/ 96 w 144"/>
              <a:gd name="T35" fmla="*/ 40 h 88"/>
              <a:gd name="T36" fmla="*/ 96 w 144"/>
              <a:gd name="T37" fmla="*/ 40 h 88"/>
              <a:gd name="T38" fmla="*/ 104 w 144"/>
              <a:gd name="T39" fmla="*/ 32 h 88"/>
              <a:gd name="T40" fmla="*/ 104 w 144"/>
              <a:gd name="T41" fmla="*/ 32 h 88"/>
              <a:gd name="T42" fmla="*/ 112 w 144"/>
              <a:gd name="T43" fmla="*/ 16 h 88"/>
              <a:gd name="T44" fmla="*/ 128 w 144"/>
              <a:gd name="T45" fmla="*/ 8 h 88"/>
              <a:gd name="T46" fmla="*/ 128 w 144"/>
              <a:gd name="T47" fmla="*/ 8 h 88"/>
              <a:gd name="T48" fmla="*/ 136 w 144"/>
              <a:gd name="T49" fmla="*/ 0 h 88"/>
              <a:gd name="T50" fmla="*/ 144 w 144"/>
              <a:gd name="T51" fmla="*/ 0 h 88"/>
              <a:gd name="T52" fmla="*/ 144 w 144"/>
              <a:gd name="T53" fmla="*/ 8 h 88"/>
              <a:gd name="T54" fmla="*/ 96 w 144"/>
              <a:gd name="T55" fmla="*/ 48 h 88"/>
              <a:gd name="T56" fmla="*/ 72 w 144"/>
              <a:gd name="T57" fmla="*/ 64 h 88"/>
              <a:gd name="T58" fmla="*/ 72 w 144"/>
              <a:gd name="T59" fmla="*/ 64 h 88"/>
              <a:gd name="T60" fmla="*/ 80 w 144"/>
              <a:gd name="T61" fmla="*/ 48 h 88"/>
              <a:gd name="T62" fmla="*/ 80 w 144"/>
              <a:gd name="T63" fmla="*/ 48 h 88"/>
              <a:gd name="T64" fmla="*/ 56 w 144"/>
              <a:gd name="T65" fmla="*/ 56 h 88"/>
              <a:gd name="T66" fmla="*/ 32 w 144"/>
              <a:gd name="T67" fmla="*/ 72 h 88"/>
              <a:gd name="T68" fmla="*/ 8 w 144"/>
              <a:gd name="T69" fmla="*/ 88 h 88"/>
              <a:gd name="T70" fmla="*/ 16 w 144"/>
              <a:gd name="T71" fmla="*/ 88 h 88"/>
              <a:gd name="T72" fmla="*/ 16 w 144"/>
              <a:gd name="T73" fmla="*/ 80 h 88"/>
              <a:gd name="T74" fmla="*/ 0 w 144"/>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88">
                <a:moveTo>
                  <a:pt x="0" y="88"/>
                </a:moveTo>
                <a:lnTo>
                  <a:pt x="0" y="88"/>
                </a:lnTo>
                <a:lnTo>
                  <a:pt x="0" y="88"/>
                </a:lnTo>
                <a:lnTo>
                  <a:pt x="0" y="80"/>
                </a:lnTo>
                <a:lnTo>
                  <a:pt x="0" y="72"/>
                </a:lnTo>
                <a:lnTo>
                  <a:pt x="8" y="64"/>
                </a:lnTo>
                <a:lnTo>
                  <a:pt x="16" y="64"/>
                </a:lnTo>
                <a:lnTo>
                  <a:pt x="16" y="56"/>
                </a:lnTo>
                <a:lnTo>
                  <a:pt x="16" y="48"/>
                </a:lnTo>
                <a:lnTo>
                  <a:pt x="24" y="48"/>
                </a:lnTo>
                <a:lnTo>
                  <a:pt x="24" y="48"/>
                </a:lnTo>
                <a:lnTo>
                  <a:pt x="32" y="40"/>
                </a:lnTo>
                <a:lnTo>
                  <a:pt x="32" y="40"/>
                </a:lnTo>
                <a:lnTo>
                  <a:pt x="48" y="40"/>
                </a:lnTo>
                <a:lnTo>
                  <a:pt x="48" y="40"/>
                </a:lnTo>
                <a:lnTo>
                  <a:pt x="48" y="40"/>
                </a:lnTo>
                <a:lnTo>
                  <a:pt x="48" y="32"/>
                </a:lnTo>
                <a:lnTo>
                  <a:pt x="64" y="32"/>
                </a:lnTo>
                <a:lnTo>
                  <a:pt x="88" y="24"/>
                </a:lnTo>
                <a:lnTo>
                  <a:pt x="88" y="24"/>
                </a:lnTo>
                <a:lnTo>
                  <a:pt x="104" y="0"/>
                </a:lnTo>
                <a:lnTo>
                  <a:pt x="112" y="0"/>
                </a:lnTo>
                <a:lnTo>
                  <a:pt x="112" y="0"/>
                </a:lnTo>
                <a:lnTo>
                  <a:pt x="112" y="8"/>
                </a:lnTo>
                <a:lnTo>
                  <a:pt x="104" y="8"/>
                </a:lnTo>
                <a:lnTo>
                  <a:pt x="104" y="16"/>
                </a:lnTo>
                <a:lnTo>
                  <a:pt x="104" y="16"/>
                </a:lnTo>
                <a:lnTo>
                  <a:pt x="96" y="24"/>
                </a:lnTo>
                <a:lnTo>
                  <a:pt x="96" y="32"/>
                </a:lnTo>
                <a:lnTo>
                  <a:pt x="96" y="32"/>
                </a:lnTo>
                <a:lnTo>
                  <a:pt x="96" y="32"/>
                </a:lnTo>
                <a:lnTo>
                  <a:pt x="96" y="32"/>
                </a:lnTo>
                <a:lnTo>
                  <a:pt x="96" y="32"/>
                </a:lnTo>
                <a:lnTo>
                  <a:pt x="96" y="32"/>
                </a:lnTo>
                <a:lnTo>
                  <a:pt x="96" y="32"/>
                </a:lnTo>
                <a:lnTo>
                  <a:pt x="96" y="40"/>
                </a:lnTo>
                <a:lnTo>
                  <a:pt x="96" y="40"/>
                </a:lnTo>
                <a:lnTo>
                  <a:pt x="96" y="40"/>
                </a:lnTo>
                <a:lnTo>
                  <a:pt x="96" y="40"/>
                </a:lnTo>
                <a:lnTo>
                  <a:pt x="104" y="32"/>
                </a:lnTo>
                <a:lnTo>
                  <a:pt x="104" y="32"/>
                </a:lnTo>
                <a:lnTo>
                  <a:pt x="104" y="32"/>
                </a:lnTo>
                <a:lnTo>
                  <a:pt x="104" y="24"/>
                </a:lnTo>
                <a:lnTo>
                  <a:pt x="112" y="16"/>
                </a:lnTo>
                <a:lnTo>
                  <a:pt x="120" y="8"/>
                </a:lnTo>
                <a:lnTo>
                  <a:pt x="128" y="8"/>
                </a:lnTo>
                <a:lnTo>
                  <a:pt x="128" y="8"/>
                </a:lnTo>
                <a:lnTo>
                  <a:pt x="128" y="8"/>
                </a:lnTo>
                <a:lnTo>
                  <a:pt x="136" y="8"/>
                </a:lnTo>
                <a:lnTo>
                  <a:pt x="136" y="0"/>
                </a:lnTo>
                <a:lnTo>
                  <a:pt x="144" y="0"/>
                </a:lnTo>
                <a:lnTo>
                  <a:pt x="144" y="0"/>
                </a:lnTo>
                <a:lnTo>
                  <a:pt x="144" y="0"/>
                </a:lnTo>
                <a:lnTo>
                  <a:pt x="144" y="8"/>
                </a:lnTo>
                <a:lnTo>
                  <a:pt x="128" y="16"/>
                </a:lnTo>
                <a:lnTo>
                  <a:pt x="96" y="48"/>
                </a:lnTo>
                <a:lnTo>
                  <a:pt x="80" y="56"/>
                </a:lnTo>
                <a:lnTo>
                  <a:pt x="72" y="64"/>
                </a:lnTo>
                <a:lnTo>
                  <a:pt x="72" y="64"/>
                </a:lnTo>
                <a:lnTo>
                  <a:pt x="72" y="64"/>
                </a:lnTo>
                <a:lnTo>
                  <a:pt x="80" y="56"/>
                </a:lnTo>
                <a:lnTo>
                  <a:pt x="80" y="48"/>
                </a:lnTo>
                <a:lnTo>
                  <a:pt x="80" y="48"/>
                </a:lnTo>
                <a:lnTo>
                  <a:pt x="80" y="48"/>
                </a:lnTo>
                <a:lnTo>
                  <a:pt x="64" y="56"/>
                </a:lnTo>
                <a:lnTo>
                  <a:pt x="56" y="56"/>
                </a:lnTo>
                <a:lnTo>
                  <a:pt x="48" y="64"/>
                </a:lnTo>
                <a:lnTo>
                  <a:pt x="32" y="72"/>
                </a:lnTo>
                <a:lnTo>
                  <a:pt x="16" y="88"/>
                </a:lnTo>
                <a:lnTo>
                  <a:pt x="8" y="88"/>
                </a:lnTo>
                <a:lnTo>
                  <a:pt x="8" y="88"/>
                </a:lnTo>
                <a:lnTo>
                  <a:pt x="16" y="88"/>
                </a:lnTo>
                <a:lnTo>
                  <a:pt x="16" y="80"/>
                </a:lnTo>
                <a:lnTo>
                  <a:pt x="16" y="80"/>
                </a:lnTo>
                <a:lnTo>
                  <a:pt x="8" y="80"/>
                </a:lnTo>
                <a:lnTo>
                  <a:pt x="0" y="88"/>
                </a:lnTo>
                <a:close/>
              </a:path>
            </a:pathLst>
          </a:custGeom>
          <a:solidFill>
            <a:schemeClr val="bg1"/>
          </a:solidFill>
          <a:ln w="6350" cmpd="sng">
            <a:solidFill>
              <a:srgbClr val="000000"/>
            </a:solidFill>
            <a:round/>
            <a:headEnd/>
            <a:tailEnd/>
          </a:ln>
        </p:spPr>
        <p:txBody>
          <a:bodyPr/>
          <a:lstStyle/>
          <a:p>
            <a:endParaRPr lang="en-US" dirty="0"/>
          </a:p>
        </p:txBody>
      </p:sp>
      <p:sp>
        <p:nvSpPr>
          <p:cNvPr id="58" name="Rectangle 74"/>
          <p:cNvSpPr>
            <a:spLocks noChangeArrowheads="1"/>
          </p:cNvSpPr>
          <p:nvPr/>
        </p:nvSpPr>
        <p:spPr bwMode="auto">
          <a:xfrm>
            <a:off x="8173941" y="2349500"/>
            <a:ext cx="0" cy="182563"/>
          </a:xfrm>
          <a:prstGeom prst="rect">
            <a:avLst/>
          </a:prstGeom>
          <a:solidFill>
            <a:schemeClr val="bg1"/>
          </a:solidFill>
          <a:ln>
            <a:noFill/>
          </a:ln>
        </p:spPr>
        <p:txBody>
          <a:bodyPr wrap="none" lIns="0" tIns="0" rIns="0" bIns="0">
            <a:spAutoFit/>
          </a:bodyPr>
          <a:lstStyle/>
          <a:p>
            <a:pPr eaLnBrk="0" hangingPunct="0"/>
            <a:endParaRPr lang="en-US" altLang="en-US" sz="1200" b="1" dirty="0">
              <a:solidFill>
                <a:schemeClr val="bg1"/>
              </a:solidFill>
            </a:endParaRPr>
          </a:p>
        </p:txBody>
      </p:sp>
      <p:sp>
        <p:nvSpPr>
          <p:cNvPr id="75" name="Line 123"/>
          <p:cNvSpPr>
            <a:spLocks noChangeShapeType="1"/>
          </p:cNvSpPr>
          <p:nvPr/>
        </p:nvSpPr>
        <p:spPr bwMode="auto">
          <a:xfrm>
            <a:off x="7965978" y="19050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76" name="Line 124"/>
          <p:cNvSpPr>
            <a:spLocks noChangeShapeType="1"/>
          </p:cNvSpPr>
          <p:nvPr/>
        </p:nvSpPr>
        <p:spPr bwMode="auto">
          <a:xfrm>
            <a:off x="8270778" y="23622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77" name="Line 125"/>
          <p:cNvSpPr>
            <a:spLocks noChangeShapeType="1"/>
          </p:cNvSpPr>
          <p:nvPr/>
        </p:nvSpPr>
        <p:spPr bwMode="auto">
          <a:xfrm>
            <a:off x="7737378" y="3408362"/>
            <a:ext cx="533400" cy="554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78" name="Line 126"/>
          <p:cNvSpPr>
            <a:spLocks noChangeShapeType="1"/>
          </p:cNvSpPr>
          <p:nvPr/>
        </p:nvSpPr>
        <p:spPr bwMode="auto">
          <a:xfrm>
            <a:off x="7508778" y="3352800"/>
            <a:ext cx="7620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79" name="Line 127"/>
          <p:cNvSpPr>
            <a:spLocks noChangeShapeType="1"/>
          </p:cNvSpPr>
          <p:nvPr/>
        </p:nvSpPr>
        <p:spPr bwMode="auto">
          <a:xfrm>
            <a:off x="7965978" y="3429000"/>
            <a:ext cx="304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0" name="Line 128"/>
          <p:cNvSpPr>
            <a:spLocks noChangeShapeType="1"/>
          </p:cNvSpPr>
          <p:nvPr/>
        </p:nvSpPr>
        <p:spPr bwMode="auto">
          <a:xfrm>
            <a:off x="8031066" y="3179763"/>
            <a:ext cx="2286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 name="Line 129"/>
          <p:cNvSpPr>
            <a:spLocks noChangeShapeType="1"/>
          </p:cNvSpPr>
          <p:nvPr/>
        </p:nvSpPr>
        <p:spPr bwMode="auto">
          <a:xfrm>
            <a:off x="8194578" y="2895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 name="Line 134"/>
          <p:cNvSpPr>
            <a:spLocks noChangeShapeType="1"/>
          </p:cNvSpPr>
          <p:nvPr/>
        </p:nvSpPr>
        <p:spPr bwMode="auto">
          <a:xfrm>
            <a:off x="8346978" y="27432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nvGrpSpPr>
          <p:cNvPr id="83" name="Group 135"/>
          <p:cNvGrpSpPr>
            <a:grpSpLocks/>
          </p:cNvGrpSpPr>
          <p:nvPr/>
        </p:nvGrpSpPr>
        <p:grpSpPr bwMode="auto">
          <a:xfrm>
            <a:off x="726978" y="1676400"/>
            <a:ext cx="8385175" cy="4602163"/>
            <a:chOff x="528" y="1008"/>
            <a:chExt cx="5282" cy="2899"/>
          </a:xfrm>
          <a:solidFill>
            <a:schemeClr val="bg1"/>
          </a:solidFill>
        </p:grpSpPr>
        <p:sp>
          <p:nvSpPr>
            <p:cNvPr id="84" name="Rectangle 57"/>
            <p:cNvSpPr>
              <a:spLocks noChangeArrowheads="1"/>
            </p:cNvSpPr>
            <p:nvPr/>
          </p:nvSpPr>
          <p:spPr bwMode="auto">
            <a:xfrm>
              <a:off x="1083" y="2304"/>
              <a:ext cx="261"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CA</a:t>
              </a:r>
            </a:p>
          </p:txBody>
        </p:sp>
        <p:sp>
          <p:nvSpPr>
            <p:cNvPr id="85" name="Rectangle 58"/>
            <p:cNvSpPr>
              <a:spLocks noChangeArrowheads="1"/>
            </p:cNvSpPr>
            <p:nvPr/>
          </p:nvSpPr>
          <p:spPr bwMode="auto">
            <a:xfrm>
              <a:off x="1748" y="2612"/>
              <a:ext cx="128"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AZ</a:t>
              </a:r>
            </a:p>
          </p:txBody>
        </p:sp>
        <p:sp>
          <p:nvSpPr>
            <p:cNvPr id="86" name="Rectangle 59"/>
            <p:cNvSpPr>
              <a:spLocks noChangeArrowheads="1"/>
            </p:cNvSpPr>
            <p:nvPr/>
          </p:nvSpPr>
          <p:spPr bwMode="auto">
            <a:xfrm>
              <a:off x="2304" y="2160"/>
              <a:ext cx="144"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CO</a:t>
              </a:r>
            </a:p>
          </p:txBody>
        </p:sp>
        <p:sp>
          <p:nvSpPr>
            <p:cNvPr id="87" name="Rectangle 60"/>
            <p:cNvSpPr>
              <a:spLocks noChangeArrowheads="1"/>
            </p:cNvSpPr>
            <p:nvPr/>
          </p:nvSpPr>
          <p:spPr bwMode="auto">
            <a:xfrm>
              <a:off x="2256" y="2688"/>
              <a:ext cx="149"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NM</a:t>
              </a:r>
            </a:p>
          </p:txBody>
        </p:sp>
        <p:sp>
          <p:nvSpPr>
            <p:cNvPr id="88" name="Rectangle 61"/>
            <p:cNvSpPr>
              <a:spLocks noChangeArrowheads="1"/>
            </p:cNvSpPr>
            <p:nvPr/>
          </p:nvSpPr>
          <p:spPr bwMode="auto">
            <a:xfrm>
              <a:off x="2928" y="3072"/>
              <a:ext cx="336"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TX</a:t>
              </a:r>
            </a:p>
          </p:txBody>
        </p:sp>
        <p:sp>
          <p:nvSpPr>
            <p:cNvPr id="89" name="Rectangle 62"/>
            <p:cNvSpPr>
              <a:spLocks noChangeArrowheads="1"/>
            </p:cNvSpPr>
            <p:nvPr/>
          </p:nvSpPr>
          <p:spPr bwMode="auto">
            <a:xfrm>
              <a:off x="3024" y="2592"/>
              <a:ext cx="336"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OK</a:t>
              </a:r>
            </a:p>
          </p:txBody>
        </p:sp>
        <p:sp>
          <p:nvSpPr>
            <p:cNvPr id="90" name="Rectangle 63"/>
            <p:cNvSpPr>
              <a:spLocks noChangeArrowheads="1"/>
            </p:cNvSpPr>
            <p:nvPr/>
          </p:nvSpPr>
          <p:spPr bwMode="auto">
            <a:xfrm>
              <a:off x="3456" y="2640"/>
              <a:ext cx="138"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AR</a:t>
              </a:r>
            </a:p>
          </p:txBody>
        </p:sp>
        <p:sp>
          <p:nvSpPr>
            <p:cNvPr id="91" name="Rectangle 64"/>
            <p:cNvSpPr>
              <a:spLocks noChangeArrowheads="1"/>
            </p:cNvSpPr>
            <p:nvPr/>
          </p:nvSpPr>
          <p:spPr bwMode="auto">
            <a:xfrm>
              <a:off x="3552" y="3168"/>
              <a:ext cx="288"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solidFill>
                    <a:schemeClr val="tx2"/>
                  </a:solidFill>
                </a:rPr>
                <a:t>LA</a:t>
              </a:r>
            </a:p>
          </p:txBody>
        </p:sp>
        <p:sp>
          <p:nvSpPr>
            <p:cNvPr id="92" name="Rectangle 65"/>
            <p:cNvSpPr>
              <a:spLocks noChangeArrowheads="1"/>
            </p:cNvSpPr>
            <p:nvPr/>
          </p:nvSpPr>
          <p:spPr bwMode="auto">
            <a:xfrm>
              <a:off x="3456" y="2256"/>
              <a:ext cx="155"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MO</a:t>
              </a:r>
            </a:p>
          </p:txBody>
        </p:sp>
        <p:sp>
          <p:nvSpPr>
            <p:cNvPr id="93" name="Rectangle 66"/>
            <p:cNvSpPr>
              <a:spLocks noChangeArrowheads="1"/>
            </p:cNvSpPr>
            <p:nvPr/>
          </p:nvSpPr>
          <p:spPr bwMode="auto">
            <a:xfrm>
              <a:off x="4176" y="2304"/>
              <a:ext cx="133"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KY</a:t>
              </a:r>
            </a:p>
          </p:txBody>
        </p:sp>
        <p:sp>
          <p:nvSpPr>
            <p:cNvPr id="94" name="Rectangle 67"/>
            <p:cNvSpPr>
              <a:spLocks noChangeArrowheads="1"/>
            </p:cNvSpPr>
            <p:nvPr/>
          </p:nvSpPr>
          <p:spPr bwMode="auto">
            <a:xfrm>
              <a:off x="4080" y="2880"/>
              <a:ext cx="128"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AL</a:t>
              </a:r>
            </a:p>
          </p:txBody>
        </p:sp>
        <p:sp>
          <p:nvSpPr>
            <p:cNvPr id="95" name="Rectangle 68"/>
            <p:cNvSpPr>
              <a:spLocks noChangeArrowheads="1"/>
            </p:cNvSpPr>
            <p:nvPr/>
          </p:nvSpPr>
          <p:spPr bwMode="auto">
            <a:xfrm>
              <a:off x="4368" y="2832"/>
              <a:ext cx="144"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solidFill>
                    <a:schemeClr val="tx2"/>
                  </a:solidFill>
                </a:rPr>
                <a:t>GA</a:t>
              </a:r>
            </a:p>
          </p:txBody>
        </p:sp>
        <p:sp>
          <p:nvSpPr>
            <p:cNvPr id="96" name="Rectangle 69"/>
            <p:cNvSpPr>
              <a:spLocks noChangeArrowheads="1"/>
            </p:cNvSpPr>
            <p:nvPr/>
          </p:nvSpPr>
          <p:spPr bwMode="auto">
            <a:xfrm>
              <a:off x="4698" y="3378"/>
              <a:ext cx="118"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FL</a:t>
              </a:r>
            </a:p>
          </p:txBody>
        </p:sp>
        <p:sp>
          <p:nvSpPr>
            <p:cNvPr id="97" name="Rectangle 70"/>
            <p:cNvSpPr>
              <a:spLocks noChangeArrowheads="1"/>
            </p:cNvSpPr>
            <p:nvPr/>
          </p:nvSpPr>
          <p:spPr bwMode="auto">
            <a:xfrm>
              <a:off x="4704" y="2256"/>
              <a:ext cx="133"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VA</a:t>
              </a:r>
            </a:p>
          </p:txBody>
        </p:sp>
        <p:sp>
          <p:nvSpPr>
            <p:cNvPr id="98" name="Rectangle 71"/>
            <p:cNvSpPr>
              <a:spLocks noChangeArrowheads="1"/>
            </p:cNvSpPr>
            <p:nvPr/>
          </p:nvSpPr>
          <p:spPr bwMode="auto">
            <a:xfrm>
              <a:off x="4272" y="1968"/>
              <a:ext cx="288"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OH</a:t>
              </a:r>
            </a:p>
          </p:txBody>
        </p:sp>
        <p:sp>
          <p:nvSpPr>
            <p:cNvPr id="99" name="Rectangle 72"/>
            <p:cNvSpPr>
              <a:spLocks noChangeArrowheads="1"/>
            </p:cNvSpPr>
            <p:nvPr/>
          </p:nvSpPr>
          <p:spPr bwMode="auto">
            <a:xfrm>
              <a:off x="4128" y="1680"/>
              <a:ext cx="240"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solidFill>
                    <a:schemeClr val="tx2"/>
                  </a:solidFill>
                </a:rPr>
                <a:t>MI</a:t>
              </a:r>
            </a:p>
          </p:txBody>
        </p:sp>
        <p:sp>
          <p:nvSpPr>
            <p:cNvPr id="100" name="Rectangle 73"/>
            <p:cNvSpPr>
              <a:spLocks noChangeArrowheads="1"/>
            </p:cNvSpPr>
            <p:nvPr/>
          </p:nvSpPr>
          <p:spPr bwMode="auto">
            <a:xfrm>
              <a:off x="4944" y="1056"/>
              <a:ext cx="123"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VT</a:t>
              </a:r>
            </a:p>
          </p:txBody>
        </p:sp>
        <p:sp>
          <p:nvSpPr>
            <p:cNvPr id="101" name="Rectangle 75"/>
            <p:cNvSpPr>
              <a:spLocks noChangeArrowheads="1"/>
            </p:cNvSpPr>
            <p:nvPr/>
          </p:nvSpPr>
          <p:spPr bwMode="auto">
            <a:xfrm>
              <a:off x="528" y="1008"/>
              <a:ext cx="288"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AK</a:t>
              </a:r>
            </a:p>
          </p:txBody>
        </p:sp>
        <p:sp>
          <p:nvSpPr>
            <p:cNvPr id="103" name="Rectangle 78"/>
            <p:cNvSpPr>
              <a:spLocks noChangeArrowheads="1"/>
            </p:cNvSpPr>
            <p:nvPr/>
          </p:nvSpPr>
          <p:spPr bwMode="auto">
            <a:xfrm>
              <a:off x="2112" y="1200"/>
              <a:ext cx="336"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MT</a:t>
              </a:r>
            </a:p>
          </p:txBody>
        </p:sp>
        <p:sp>
          <p:nvSpPr>
            <p:cNvPr id="104" name="Rectangle 79"/>
            <p:cNvSpPr>
              <a:spLocks noChangeArrowheads="1"/>
            </p:cNvSpPr>
            <p:nvPr/>
          </p:nvSpPr>
          <p:spPr bwMode="auto">
            <a:xfrm>
              <a:off x="1392" y="1968"/>
              <a:ext cx="133"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NV</a:t>
              </a:r>
            </a:p>
          </p:txBody>
        </p:sp>
        <p:sp>
          <p:nvSpPr>
            <p:cNvPr id="106" name="Rectangle 87"/>
            <p:cNvSpPr>
              <a:spLocks noChangeArrowheads="1"/>
            </p:cNvSpPr>
            <p:nvPr/>
          </p:nvSpPr>
          <p:spPr bwMode="auto">
            <a:xfrm>
              <a:off x="5328" y="1152"/>
              <a:ext cx="145" cy="1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ME</a:t>
              </a:r>
            </a:p>
          </p:txBody>
        </p:sp>
        <p:sp>
          <p:nvSpPr>
            <p:cNvPr id="107" name="Rectangle 88"/>
            <p:cNvSpPr>
              <a:spLocks noChangeArrowheads="1"/>
            </p:cNvSpPr>
            <p:nvPr/>
          </p:nvSpPr>
          <p:spPr bwMode="auto">
            <a:xfrm>
              <a:off x="1295" y="1008"/>
              <a:ext cx="192" cy="116"/>
            </a:xfrm>
            <a:prstGeom prst="rect">
              <a:avLst/>
            </a:prstGeom>
            <a:noFill/>
            <a:ln w="9525">
              <a:noFill/>
              <a:miter lim="800000"/>
              <a:headEnd/>
              <a:tailEnd/>
            </a:ln>
            <a:extLst/>
          </p:spPr>
          <p:txBody>
            <a:bodyPr wrap="square" lIns="0" tIns="0" rIns="0" bIns="0">
              <a:spAutoFit/>
            </a:bodyPr>
            <a:lstStyle/>
            <a:p>
              <a:pPr eaLnBrk="0" hangingPunct="0"/>
              <a:r>
                <a:rPr lang="en-US" altLang="en-US" sz="1200" b="1" dirty="0">
                  <a:solidFill>
                    <a:srgbClr val="009800"/>
                  </a:solidFill>
                </a:rPr>
                <a:t>WA</a:t>
              </a:r>
            </a:p>
          </p:txBody>
        </p:sp>
        <p:sp>
          <p:nvSpPr>
            <p:cNvPr id="108" name="Rectangle 89"/>
            <p:cNvSpPr>
              <a:spLocks noChangeArrowheads="1"/>
            </p:cNvSpPr>
            <p:nvPr/>
          </p:nvSpPr>
          <p:spPr bwMode="auto">
            <a:xfrm>
              <a:off x="1056" y="1344"/>
              <a:ext cx="384"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OR</a:t>
              </a:r>
            </a:p>
          </p:txBody>
        </p:sp>
        <p:sp>
          <p:nvSpPr>
            <p:cNvPr id="109" name="Rectangle 90"/>
            <p:cNvSpPr>
              <a:spLocks noChangeArrowheads="1"/>
            </p:cNvSpPr>
            <p:nvPr/>
          </p:nvSpPr>
          <p:spPr bwMode="auto">
            <a:xfrm>
              <a:off x="1776" y="2112"/>
              <a:ext cx="128"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UT</a:t>
              </a:r>
            </a:p>
          </p:txBody>
        </p:sp>
        <p:sp>
          <p:nvSpPr>
            <p:cNvPr id="110" name="Rectangle 91"/>
            <p:cNvSpPr>
              <a:spLocks noChangeArrowheads="1"/>
            </p:cNvSpPr>
            <p:nvPr/>
          </p:nvSpPr>
          <p:spPr bwMode="auto">
            <a:xfrm>
              <a:off x="2928" y="2256"/>
              <a:ext cx="288"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KS</a:t>
              </a:r>
            </a:p>
          </p:txBody>
        </p:sp>
        <p:sp>
          <p:nvSpPr>
            <p:cNvPr id="111" name="Rectangle 92"/>
            <p:cNvSpPr>
              <a:spLocks noChangeArrowheads="1"/>
            </p:cNvSpPr>
            <p:nvPr/>
          </p:nvSpPr>
          <p:spPr bwMode="auto">
            <a:xfrm>
              <a:off x="1728" y="1584"/>
              <a:ext cx="192"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ID</a:t>
              </a:r>
            </a:p>
          </p:txBody>
        </p:sp>
        <p:sp>
          <p:nvSpPr>
            <p:cNvPr id="112" name="Rectangle 93"/>
            <p:cNvSpPr>
              <a:spLocks noChangeArrowheads="1"/>
            </p:cNvSpPr>
            <p:nvPr/>
          </p:nvSpPr>
          <p:spPr bwMode="auto">
            <a:xfrm>
              <a:off x="2256" y="1680"/>
              <a:ext cx="288"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WY</a:t>
              </a:r>
            </a:p>
          </p:txBody>
        </p:sp>
        <p:sp>
          <p:nvSpPr>
            <p:cNvPr id="113" name="Rectangle 94"/>
            <p:cNvSpPr>
              <a:spLocks noChangeArrowheads="1"/>
            </p:cNvSpPr>
            <p:nvPr/>
          </p:nvSpPr>
          <p:spPr bwMode="auto">
            <a:xfrm>
              <a:off x="2832" y="1248"/>
              <a:ext cx="288"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ND</a:t>
              </a:r>
            </a:p>
          </p:txBody>
        </p:sp>
        <p:sp>
          <p:nvSpPr>
            <p:cNvPr id="114" name="Rectangle 95"/>
            <p:cNvSpPr>
              <a:spLocks noChangeArrowheads="1"/>
            </p:cNvSpPr>
            <p:nvPr/>
          </p:nvSpPr>
          <p:spPr bwMode="auto">
            <a:xfrm>
              <a:off x="2880" y="1584"/>
              <a:ext cx="288"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SD</a:t>
              </a:r>
            </a:p>
          </p:txBody>
        </p:sp>
        <p:sp>
          <p:nvSpPr>
            <p:cNvPr id="115" name="Rectangle 96"/>
            <p:cNvSpPr>
              <a:spLocks noChangeArrowheads="1"/>
            </p:cNvSpPr>
            <p:nvPr/>
          </p:nvSpPr>
          <p:spPr bwMode="auto">
            <a:xfrm>
              <a:off x="3312" y="1373"/>
              <a:ext cx="288"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MN</a:t>
              </a:r>
            </a:p>
          </p:txBody>
        </p:sp>
        <p:sp>
          <p:nvSpPr>
            <p:cNvPr id="116" name="Rectangle 97"/>
            <p:cNvSpPr>
              <a:spLocks noChangeArrowheads="1"/>
            </p:cNvSpPr>
            <p:nvPr/>
          </p:nvSpPr>
          <p:spPr bwMode="auto">
            <a:xfrm>
              <a:off x="2880" y="1872"/>
              <a:ext cx="288"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NE</a:t>
              </a:r>
            </a:p>
          </p:txBody>
        </p:sp>
        <p:sp>
          <p:nvSpPr>
            <p:cNvPr id="117" name="Rectangle 98"/>
            <p:cNvSpPr>
              <a:spLocks noChangeArrowheads="1"/>
            </p:cNvSpPr>
            <p:nvPr/>
          </p:nvSpPr>
          <p:spPr bwMode="auto">
            <a:xfrm>
              <a:off x="3656" y="1488"/>
              <a:ext cx="232" cy="1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altLang="en-US" sz="1200" b="1" dirty="0"/>
                <a:t>WI</a:t>
              </a:r>
            </a:p>
          </p:txBody>
        </p:sp>
        <p:sp>
          <p:nvSpPr>
            <p:cNvPr id="118" name="Rectangle 99"/>
            <p:cNvSpPr>
              <a:spLocks noChangeArrowheads="1"/>
            </p:cNvSpPr>
            <p:nvPr/>
          </p:nvSpPr>
          <p:spPr bwMode="auto">
            <a:xfrm>
              <a:off x="3408" y="1872"/>
              <a:ext cx="144"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IA</a:t>
              </a:r>
            </a:p>
          </p:txBody>
        </p:sp>
        <p:sp>
          <p:nvSpPr>
            <p:cNvPr id="119" name="Rectangle 100"/>
            <p:cNvSpPr>
              <a:spLocks noChangeArrowheads="1"/>
            </p:cNvSpPr>
            <p:nvPr/>
          </p:nvSpPr>
          <p:spPr bwMode="auto">
            <a:xfrm>
              <a:off x="3792" y="2016"/>
              <a:ext cx="144"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IL</a:t>
              </a:r>
            </a:p>
          </p:txBody>
        </p:sp>
        <p:sp>
          <p:nvSpPr>
            <p:cNvPr id="120" name="Rectangle 101"/>
            <p:cNvSpPr>
              <a:spLocks noChangeArrowheads="1"/>
            </p:cNvSpPr>
            <p:nvPr/>
          </p:nvSpPr>
          <p:spPr bwMode="auto">
            <a:xfrm>
              <a:off x="4080" y="2016"/>
              <a:ext cx="144"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IN</a:t>
              </a:r>
            </a:p>
          </p:txBody>
        </p:sp>
        <p:sp>
          <p:nvSpPr>
            <p:cNvPr id="121" name="Rectangle 102"/>
            <p:cNvSpPr>
              <a:spLocks noChangeArrowheads="1"/>
            </p:cNvSpPr>
            <p:nvPr/>
          </p:nvSpPr>
          <p:spPr bwMode="auto">
            <a:xfrm>
              <a:off x="3792" y="2880"/>
              <a:ext cx="192"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solidFill>
                    <a:schemeClr val="tx2"/>
                  </a:solidFill>
                </a:rPr>
                <a:t>MS</a:t>
              </a:r>
            </a:p>
          </p:txBody>
        </p:sp>
        <p:sp>
          <p:nvSpPr>
            <p:cNvPr id="122" name="Rectangle 103"/>
            <p:cNvSpPr>
              <a:spLocks noChangeArrowheads="1"/>
            </p:cNvSpPr>
            <p:nvPr/>
          </p:nvSpPr>
          <p:spPr bwMode="auto">
            <a:xfrm>
              <a:off x="4080" y="2525"/>
              <a:ext cx="157" cy="1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altLang="en-US" sz="1200" b="1" dirty="0"/>
                <a:t>TN</a:t>
              </a:r>
            </a:p>
          </p:txBody>
        </p:sp>
        <p:sp>
          <p:nvSpPr>
            <p:cNvPr id="123" name="Rectangle 104"/>
            <p:cNvSpPr>
              <a:spLocks noChangeArrowheads="1"/>
            </p:cNvSpPr>
            <p:nvPr/>
          </p:nvSpPr>
          <p:spPr bwMode="auto">
            <a:xfrm>
              <a:off x="4560" y="2688"/>
              <a:ext cx="192"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SC</a:t>
              </a:r>
            </a:p>
          </p:txBody>
        </p:sp>
        <p:sp>
          <p:nvSpPr>
            <p:cNvPr id="124" name="Rectangle 105"/>
            <p:cNvSpPr>
              <a:spLocks noChangeArrowheads="1"/>
            </p:cNvSpPr>
            <p:nvPr/>
          </p:nvSpPr>
          <p:spPr bwMode="auto">
            <a:xfrm>
              <a:off x="4656" y="2448"/>
              <a:ext cx="288"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NC</a:t>
              </a:r>
            </a:p>
          </p:txBody>
        </p:sp>
        <p:sp>
          <p:nvSpPr>
            <p:cNvPr id="125" name="Rectangle 106"/>
            <p:cNvSpPr>
              <a:spLocks noChangeArrowheads="1"/>
            </p:cNvSpPr>
            <p:nvPr/>
          </p:nvSpPr>
          <p:spPr bwMode="auto">
            <a:xfrm>
              <a:off x="4560" y="2112"/>
              <a:ext cx="192"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WV</a:t>
              </a:r>
            </a:p>
          </p:txBody>
        </p:sp>
        <p:sp>
          <p:nvSpPr>
            <p:cNvPr id="126" name="Rectangle 107"/>
            <p:cNvSpPr>
              <a:spLocks noChangeArrowheads="1"/>
            </p:cNvSpPr>
            <p:nvPr/>
          </p:nvSpPr>
          <p:spPr bwMode="auto">
            <a:xfrm>
              <a:off x="4704" y="1824"/>
              <a:ext cx="192"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PA</a:t>
              </a:r>
            </a:p>
          </p:txBody>
        </p:sp>
        <p:sp>
          <p:nvSpPr>
            <p:cNvPr id="127" name="Rectangle 108"/>
            <p:cNvSpPr>
              <a:spLocks noChangeArrowheads="1"/>
            </p:cNvSpPr>
            <p:nvPr/>
          </p:nvSpPr>
          <p:spPr bwMode="auto">
            <a:xfrm>
              <a:off x="4896" y="1536"/>
              <a:ext cx="336"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NY</a:t>
              </a:r>
            </a:p>
          </p:txBody>
        </p:sp>
        <p:sp>
          <p:nvSpPr>
            <p:cNvPr id="128" name="Rectangle 109"/>
            <p:cNvSpPr>
              <a:spLocks noChangeArrowheads="1"/>
            </p:cNvSpPr>
            <p:nvPr/>
          </p:nvSpPr>
          <p:spPr bwMode="auto">
            <a:xfrm>
              <a:off x="5287" y="1845"/>
              <a:ext cx="336" cy="4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CT</a:t>
              </a:r>
            </a:p>
            <a:p>
              <a:pPr eaLnBrk="0" hangingPunct="0">
                <a:spcBef>
                  <a:spcPct val="10000"/>
                </a:spcBef>
              </a:pPr>
              <a:r>
                <a:rPr lang="en-US" altLang="en-US" sz="1200" b="1" dirty="0"/>
                <a:t>NJ</a:t>
              </a:r>
            </a:p>
            <a:p>
              <a:pPr eaLnBrk="0" hangingPunct="0"/>
              <a:r>
                <a:rPr lang="en-US" altLang="en-US" sz="1200" b="1" dirty="0"/>
                <a:t>DE</a:t>
              </a:r>
            </a:p>
            <a:p>
              <a:pPr eaLnBrk="0" hangingPunct="0"/>
              <a:r>
                <a:rPr lang="en-US" altLang="en-US" sz="1200" b="1" dirty="0"/>
                <a:t>MD</a:t>
              </a:r>
            </a:p>
          </p:txBody>
        </p:sp>
        <p:sp>
          <p:nvSpPr>
            <p:cNvPr id="129" name="Rectangle 110"/>
            <p:cNvSpPr>
              <a:spLocks noChangeArrowheads="1"/>
            </p:cNvSpPr>
            <p:nvPr/>
          </p:nvSpPr>
          <p:spPr bwMode="auto">
            <a:xfrm>
              <a:off x="5455" y="1488"/>
              <a:ext cx="209" cy="1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altLang="en-US" sz="1200" b="1" dirty="0">
                  <a:solidFill>
                    <a:schemeClr val="tx2"/>
                  </a:solidFill>
                </a:rPr>
                <a:t>MA</a:t>
              </a:r>
            </a:p>
          </p:txBody>
        </p:sp>
        <p:sp>
          <p:nvSpPr>
            <p:cNvPr id="130" name="Rectangle 111"/>
            <p:cNvSpPr>
              <a:spLocks noChangeArrowheads="1"/>
            </p:cNvSpPr>
            <p:nvPr/>
          </p:nvSpPr>
          <p:spPr bwMode="auto">
            <a:xfrm>
              <a:off x="5472" y="1373"/>
              <a:ext cx="288"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NH</a:t>
              </a:r>
            </a:p>
          </p:txBody>
        </p:sp>
        <p:sp>
          <p:nvSpPr>
            <p:cNvPr id="131" name="Rectangle 112"/>
            <p:cNvSpPr>
              <a:spLocks noChangeArrowheads="1"/>
            </p:cNvSpPr>
            <p:nvPr/>
          </p:nvSpPr>
          <p:spPr bwMode="auto">
            <a:xfrm>
              <a:off x="4560" y="3792"/>
              <a:ext cx="133"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PR</a:t>
              </a:r>
            </a:p>
          </p:txBody>
        </p:sp>
        <p:sp>
          <p:nvSpPr>
            <p:cNvPr id="133" name="Rectangle 133"/>
            <p:cNvSpPr>
              <a:spLocks noChangeArrowheads="1"/>
            </p:cNvSpPr>
            <p:nvPr/>
          </p:nvSpPr>
          <p:spPr bwMode="auto">
            <a:xfrm>
              <a:off x="5522" y="1622"/>
              <a:ext cx="288" cy="1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en-US" sz="1200" b="1" dirty="0"/>
                <a:t>RI</a:t>
              </a:r>
            </a:p>
          </p:txBody>
        </p:sp>
      </p:grpSp>
      <p:sp>
        <p:nvSpPr>
          <p:cNvPr id="134" name="Title 133"/>
          <p:cNvSpPr>
            <a:spLocks noGrp="1"/>
          </p:cNvSpPr>
          <p:nvPr>
            <p:ph type="title"/>
          </p:nvPr>
        </p:nvSpPr>
        <p:spPr/>
        <p:txBody>
          <a:bodyPr/>
          <a:lstStyle/>
          <a:p>
            <a:r>
              <a:rPr lang="en-US" sz="3600" dirty="0"/>
              <a:t>R26 Preservation for High-</a:t>
            </a:r>
            <a:br>
              <a:rPr lang="en-US" sz="3600" dirty="0"/>
            </a:br>
            <a:r>
              <a:rPr lang="en-US" sz="3600" dirty="0"/>
              <a:t>Volume-Traffic roadways</a:t>
            </a:r>
            <a:endParaRPr lang="en-US" dirty="0"/>
          </a:p>
        </p:txBody>
      </p:sp>
      <p:sp>
        <p:nvSpPr>
          <p:cNvPr id="136" name="Rectangle 135"/>
          <p:cNvSpPr/>
          <p:nvPr/>
        </p:nvSpPr>
        <p:spPr>
          <a:xfrm>
            <a:off x="8254890" y="3810000"/>
            <a:ext cx="405880" cy="276999"/>
          </a:xfrm>
          <a:prstGeom prst="rect">
            <a:avLst/>
          </a:prstGeom>
          <a:solidFill>
            <a:srgbClr val="F79646"/>
          </a:solidFill>
        </p:spPr>
        <p:txBody>
          <a:bodyPr wrap="none">
            <a:spAutoFit/>
          </a:bodyPr>
          <a:lstStyle/>
          <a:p>
            <a:pPr eaLnBrk="0" hangingPunct="0"/>
            <a:r>
              <a:rPr lang="en-US" altLang="en-US" sz="1200" b="1" dirty="0"/>
              <a:t>DC</a:t>
            </a:r>
          </a:p>
        </p:txBody>
      </p:sp>
      <p:sp>
        <p:nvSpPr>
          <p:cNvPr id="137" name="Rectangle 114"/>
          <p:cNvSpPr>
            <a:spLocks noChangeArrowheads="1"/>
          </p:cNvSpPr>
          <p:nvPr/>
        </p:nvSpPr>
        <p:spPr bwMode="auto">
          <a:xfrm>
            <a:off x="2019577" y="5364640"/>
            <a:ext cx="152400" cy="1825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HI</a:t>
            </a:r>
          </a:p>
        </p:txBody>
      </p:sp>
      <p:grpSp>
        <p:nvGrpSpPr>
          <p:cNvPr id="138" name="Group 137"/>
          <p:cNvGrpSpPr>
            <a:grpSpLocks noChangeAspect="1"/>
          </p:cNvGrpSpPr>
          <p:nvPr/>
        </p:nvGrpSpPr>
        <p:grpSpPr>
          <a:xfrm>
            <a:off x="1630957" y="5455920"/>
            <a:ext cx="636629" cy="411480"/>
            <a:chOff x="1844040" y="2865120"/>
            <a:chExt cx="3749040" cy="2423160"/>
          </a:xfrm>
          <a:solidFill>
            <a:schemeClr val="bg1"/>
          </a:solidFill>
        </p:grpSpPr>
        <p:sp>
          <p:nvSpPr>
            <p:cNvPr id="139" name="Freeform 138"/>
            <p:cNvSpPr/>
            <p:nvPr/>
          </p:nvSpPr>
          <p:spPr>
            <a:xfrm>
              <a:off x="4724400" y="4282440"/>
              <a:ext cx="868680" cy="1005840"/>
            </a:xfrm>
            <a:custGeom>
              <a:avLst/>
              <a:gdLst>
                <a:gd name="connsiteX0" fmla="*/ 106680 w 868680"/>
                <a:gd name="connsiteY0" fmla="*/ 876300 h 1005840"/>
                <a:gd name="connsiteX1" fmla="*/ 137160 w 868680"/>
                <a:gd name="connsiteY1" fmla="*/ 701040 h 1005840"/>
                <a:gd name="connsiteX2" fmla="*/ 0 w 868680"/>
                <a:gd name="connsiteY2" fmla="*/ 411480 h 1005840"/>
                <a:gd name="connsiteX3" fmla="*/ 160020 w 868680"/>
                <a:gd name="connsiteY3" fmla="*/ 182880 h 1005840"/>
                <a:gd name="connsiteX4" fmla="*/ 121920 w 868680"/>
                <a:gd name="connsiteY4" fmla="*/ 7620 h 1005840"/>
                <a:gd name="connsiteX5" fmla="*/ 190500 w 868680"/>
                <a:gd name="connsiteY5" fmla="*/ 0 h 1005840"/>
                <a:gd name="connsiteX6" fmla="*/ 678180 w 868680"/>
                <a:gd name="connsiteY6" fmla="*/ 251460 h 1005840"/>
                <a:gd name="connsiteX7" fmla="*/ 739140 w 868680"/>
                <a:gd name="connsiteY7" fmla="*/ 426720 h 1005840"/>
                <a:gd name="connsiteX8" fmla="*/ 868680 w 868680"/>
                <a:gd name="connsiteY8" fmla="*/ 579120 h 1005840"/>
                <a:gd name="connsiteX9" fmla="*/ 571500 w 868680"/>
                <a:gd name="connsiteY9" fmla="*/ 754380 h 1005840"/>
                <a:gd name="connsiteX10" fmla="*/ 335280 w 868680"/>
                <a:gd name="connsiteY10" fmla="*/ 868680 h 1005840"/>
                <a:gd name="connsiteX11" fmla="*/ 304800 w 868680"/>
                <a:gd name="connsiteY11" fmla="*/ 929640 h 1005840"/>
                <a:gd name="connsiteX12" fmla="*/ 289560 w 868680"/>
                <a:gd name="connsiteY12" fmla="*/ 967740 h 1005840"/>
                <a:gd name="connsiteX13" fmla="*/ 243840 w 868680"/>
                <a:gd name="connsiteY13" fmla="*/ 1005840 h 1005840"/>
                <a:gd name="connsiteX14" fmla="*/ 106680 w 868680"/>
                <a:gd name="connsiteY14" fmla="*/ 87630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8680" h="1005840">
                  <a:moveTo>
                    <a:pt x="106680" y="876300"/>
                  </a:moveTo>
                  <a:lnTo>
                    <a:pt x="137160" y="701040"/>
                  </a:lnTo>
                  <a:lnTo>
                    <a:pt x="0" y="411480"/>
                  </a:lnTo>
                  <a:lnTo>
                    <a:pt x="160020" y="182880"/>
                  </a:lnTo>
                  <a:lnTo>
                    <a:pt x="121920" y="7620"/>
                  </a:lnTo>
                  <a:lnTo>
                    <a:pt x="190500" y="0"/>
                  </a:lnTo>
                  <a:lnTo>
                    <a:pt x="678180" y="251460"/>
                  </a:lnTo>
                  <a:lnTo>
                    <a:pt x="739140" y="426720"/>
                  </a:lnTo>
                  <a:lnTo>
                    <a:pt x="868680" y="579120"/>
                  </a:lnTo>
                  <a:lnTo>
                    <a:pt x="571500" y="754380"/>
                  </a:lnTo>
                  <a:lnTo>
                    <a:pt x="335280" y="868680"/>
                  </a:lnTo>
                  <a:cubicBezTo>
                    <a:pt x="325120" y="889000"/>
                    <a:pt x="315679" y="909696"/>
                    <a:pt x="304800" y="929640"/>
                  </a:cubicBezTo>
                  <a:cubicBezTo>
                    <a:pt x="286742" y="962746"/>
                    <a:pt x="289560" y="940003"/>
                    <a:pt x="289560" y="967740"/>
                  </a:cubicBezTo>
                  <a:lnTo>
                    <a:pt x="243840" y="1005840"/>
                  </a:lnTo>
                  <a:lnTo>
                    <a:pt x="106680" y="87630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139"/>
            <p:cNvSpPr/>
            <p:nvPr/>
          </p:nvSpPr>
          <p:spPr>
            <a:xfrm>
              <a:off x="4274820" y="3741420"/>
              <a:ext cx="518160" cy="335280"/>
            </a:xfrm>
            <a:custGeom>
              <a:avLst/>
              <a:gdLst>
                <a:gd name="connsiteX0" fmla="*/ 518160 w 518160"/>
                <a:gd name="connsiteY0" fmla="*/ 236220 h 335280"/>
                <a:gd name="connsiteX1" fmla="*/ 228600 w 518160"/>
                <a:gd name="connsiteY1" fmla="*/ 335280 h 335280"/>
                <a:gd name="connsiteX2" fmla="*/ 167640 w 518160"/>
                <a:gd name="connsiteY2" fmla="*/ 190500 h 335280"/>
                <a:gd name="connsiteX3" fmla="*/ 91440 w 518160"/>
                <a:gd name="connsiteY3" fmla="*/ 175260 h 335280"/>
                <a:gd name="connsiteX4" fmla="*/ 0 w 518160"/>
                <a:gd name="connsiteY4" fmla="*/ 91440 h 335280"/>
                <a:gd name="connsiteX5" fmla="*/ 38100 w 518160"/>
                <a:gd name="connsiteY5" fmla="*/ 0 h 335280"/>
                <a:gd name="connsiteX6" fmla="*/ 182880 w 518160"/>
                <a:gd name="connsiteY6" fmla="*/ 22860 h 335280"/>
                <a:gd name="connsiteX7" fmla="*/ 213360 w 518160"/>
                <a:gd name="connsiteY7" fmla="*/ 91440 h 335280"/>
                <a:gd name="connsiteX8" fmla="*/ 297180 w 518160"/>
                <a:gd name="connsiteY8" fmla="*/ 68580 h 335280"/>
                <a:gd name="connsiteX9" fmla="*/ 518160 w 518160"/>
                <a:gd name="connsiteY9" fmla="*/ 236220 h 33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60" h="335280">
                  <a:moveTo>
                    <a:pt x="518160" y="236220"/>
                  </a:moveTo>
                  <a:lnTo>
                    <a:pt x="228600" y="335280"/>
                  </a:lnTo>
                  <a:lnTo>
                    <a:pt x="167640" y="190500"/>
                  </a:lnTo>
                  <a:lnTo>
                    <a:pt x="91440" y="175260"/>
                  </a:lnTo>
                  <a:lnTo>
                    <a:pt x="0" y="91440"/>
                  </a:lnTo>
                  <a:lnTo>
                    <a:pt x="38100" y="0"/>
                  </a:lnTo>
                  <a:lnTo>
                    <a:pt x="182880" y="22860"/>
                  </a:lnTo>
                  <a:lnTo>
                    <a:pt x="213360" y="91440"/>
                  </a:lnTo>
                  <a:lnTo>
                    <a:pt x="297180" y="68580"/>
                  </a:lnTo>
                  <a:lnTo>
                    <a:pt x="518160" y="23622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Freeform 140"/>
            <p:cNvSpPr/>
            <p:nvPr/>
          </p:nvSpPr>
          <p:spPr>
            <a:xfrm>
              <a:off x="3230880" y="3223260"/>
              <a:ext cx="403860" cy="373380"/>
            </a:xfrm>
            <a:custGeom>
              <a:avLst/>
              <a:gdLst>
                <a:gd name="connsiteX0" fmla="*/ 403860 w 403860"/>
                <a:gd name="connsiteY0" fmla="*/ 342900 h 373380"/>
                <a:gd name="connsiteX1" fmla="*/ 167640 w 403860"/>
                <a:gd name="connsiteY1" fmla="*/ 304800 h 373380"/>
                <a:gd name="connsiteX2" fmla="*/ 99060 w 403860"/>
                <a:gd name="connsiteY2" fmla="*/ 373380 h 373380"/>
                <a:gd name="connsiteX3" fmla="*/ 15240 w 403860"/>
                <a:gd name="connsiteY3" fmla="*/ 304800 h 373380"/>
                <a:gd name="connsiteX4" fmla="*/ 30480 w 403860"/>
                <a:gd name="connsiteY4" fmla="*/ 220980 h 373380"/>
                <a:gd name="connsiteX5" fmla="*/ 0 w 403860"/>
                <a:gd name="connsiteY5" fmla="*/ 137160 h 373380"/>
                <a:gd name="connsiteX6" fmla="*/ 121920 w 403860"/>
                <a:gd name="connsiteY6" fmla="*/ 121920 h 373380"/>
                <a:gd name="connsiteX7" fmla="*/ 205740 w 403860"/>
                <a:gd name="connsiteY7" fmla="*/ 0 h 373380"/>
                <a:gd name="connsiteX8" fmla="*/ 236220 w 403860"/>
                <a:gd name="connsiteY8" fmla="*/ 114300 h 373380"/>
                <a:gd name="connsiteX9" fmla="*/ 289560 w 403860"/>
                <a:gd name="connsiteY9" fmla="*/ 228600 h 373380"/>
                <a:gd name="connsiteX10" fmla="*/ 289560 w 403860"/>
                <a:gd name="connsiteY10" fmla="*/ 228600 h 373380"/>
                <a:gd name="connsiteX11" fmla="*/ 403860 w 403860"/>
                <a:gd name="connsiteY11" fmla="*/ 342900 h 37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860" h="373380">
                  <a:moveTo>
                    <a:pt x="403860" y="342900"/>
                  </a:moveTo>
                  <a:lnTo>
                    <a:pt x="167640" y="304800"/>
                  </a:lnTo>
                  <a:lnTo>
                    <a:pt x="99060" y="373380"/>
                  </a:lnTo>
                  <a:lnTo>
                    <a:pt x="15240" y="304800"/>
                  </a:lnTo>
                  <a:lnTo>
                    <a:pt x="30480" y="220980"/>
                  </a:lnTo>
                  <a:lnTo>
                    <a:pt x="0" y="137160"/>
                  </a:lnTo>
                  <a:lnTo>
                    <a:pt x="121920" y="121920"/>
                  </a:lnTo>
                  <a:lnTo>
                    <a:pt x="205740" y="0"/>
                  </a:lnTo>
                  <a:lnTo>
                    <a:pt x="236220" y="114300"/>
                  </a:lnTo>
                  <a:lnTo>
                    <a:pt x="289560" y="228600"/>
                  </a:lnTo>
                  <a:lnTo>
                    <a:pt x="289560" y="228600"/>
                  </a:lnTo>
                  <a:lnTo>
                    <a:pt x="403860" y="34290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141"/>
            <p:cNvSpPr/>
            <p:nvPr/>
          </p:nvSpPr>
          <p:spPr>
            <a:xfrm>
              <a:off x="3855720" y="3604260"/>
              <a:ext cx="457200" cy="160020"/>
            </a:xfrm>
            <a:custGeom>
              <a:avLst/>
              <a:gdLst>
                <a:gd name="connsiteX0" fmla="*/ 457200 w 457200"/>
                <a:gd name="connsiteY0" fmla="*/ 53340 h 160020"/>
                <a:gd name="connsiteX1" fmla="*/ 350520 w 457200"/>
                <a:gd name="connsiteY1" fmla="*/ 160020 h 160020"/>
                <a:gd name="connsiteX2" fmla="*/ 167640 w 457200"/>
                <a:gd name="connsiteY2" fmla="*/ 91440 h 160020"/>
                <a:gd name="connsiteX3" fmla="*/ 0 w 457200"/>
                <a:gd name="connsiteY3" fmla="*/ 91440 h 160020"/>
                <a:gd name="connsiteX4" fmla="*/ 68580 w 457200"/>
                <a:gd name="connsiteY4" fmla="*/ 7620 h 160020"/>
                <a:gd name="connsiteX5" fmla="*/ 83820 w 457200"/>
                <a:gd name="connsiteY5" fmla="*/ 0 h 160020"/>
                <a:gd name="connsiteX6" fmla="*/ 304800 w 457200"/>
                <a:gd name="connsiteY6" fmla="*/ 53340 h 160020"/>
                <a:gd name="connsiteX7" fmla="*/ 457200 w 457200"/>
                <a:gd name="connsiteY7" fmla="*/ 5334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160020">
                  <a:moveTo>
                    <a:pt x="457200" y="53340"/>
                  </a:moveTo>
                  <a:lnTo>
                    <a:pt x="350520" y="160020"/>
                  </a:lnTo>
                  <a:lnTo>
                    <a:pt x="167640" y="91440"/>
                  </a:lnTo>
                  <a:lnTo>
                    <a:pt x="0" y="91440"/>
                  </a:lnTo>
                  <a:lnTo>
                    <a:pt x="68580" y="7620"/>
                  </a:lnTo>
                  <a:lnTo>
                    <a:pt x="83820" y="0"/>
                  </a:lnTo>
                  <a:lnTo>
                    <a:pt x="304800" y="53340"/>
                  </a:lnTo>
                  <a:lnTo>
                    <a:pt x="457200" y="5334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Freeform 142"/>
            <p:cNvSpPr/>
            <p:nvPr/>
          </p:nvSpPr>
          <p:spPr>
            <a:xfrm>
              <a:off x="4297680" y="4046220"/>
              <a:ext cx="106680" cy="76200"/>
            </a:xfrm>
            <a:custGeom>
              <a:avLst/>
              <a:gdLst>
                <a:gd name="connsiteX0" fmla="*/ 106680 w 106680"/>
                <a:gd name="connsiteY0" fmla="*/ 76200 h 76200"/>
                <a:gd name="connsiteX1" fmla="*/ 106680 w 106680"/>
                <a:gd name="connsiteY1" fmla="*/ 0 h 76200"/>
                <a:gd name="connsiteX2" fmla="*/ 0 w 106680"/>
                <a:gd name="connsiteY2" fmla="*/ 68580 h 76200"/>
                <a:gd name="connsiteX3" fmla="*/ 106680 w 10668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06680" h="76200">
                  <a:moveTo>
                    <a:pt x="106680" y="76200"/>
                  </a:moveTo>
                  <a:lnTo>
                    <a:pt x="106680" y="0"/>
                  </a:lnTo>
                  <a:lnTo>
                    <a:pt x="0" y="68580"/>
                  </a:lnTo>
                  <a:lnTo>
                    <a:pt x="106680" y="7620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Freeform 143"/>
            <p:cNvSpPr/>
            <p:nvPr/>
          </p:nvSpPr>
          <p:spPr>
            <a:xfrm>
              <a:off x="4053840" y="3802380"/>
              <a:ext cx="144780" cy="167640"/>
            </a:xfrm>
            <a:custGeom>
              <a:avLst/>
              <a:gdLst>
                <a:gd name="connsiteX0" fmla="*/ 144780 w 144780"/>
                <a:gd name="connsiteY0" fmla="*/ 114300 h 167640"/>
                <a:gd name="connsiteX1" fmla="*/ 53340 w 144780"/>
                <a:gd name="connsiteY1" fmla="*/ 167640 h 167640"/>
                <a:gd name="connsiteX2" fmla="*/ 38100 w 144780"/>
                <a:gd name="connsiteY2" fmla="*/ 60960 h 167640"/>
                <a:gd name="connsiteX3" fmla="*/ 0 w 144780"/>
                <a:gd name="connsiteY3" fmla="*/ 53340 h 167640"/>
                <a:gd name="connsiteX4" fmla="*/ 22860 w 144780"/>
                <a:gd name="connsiteY4" fmla="*/ 0 h 167640"/>
                <a:gd name="connsiteX5" fmla="*/ 106680 w 144780"/>
                <a:gd name="connsiteY5" fmla="*/ 22860 h 167640"/>
                <a:gd name="connsiteX6" fmla="*/ 144780 w 144780"/>
                <a:gd name="connsiteY6" fmla="*/ 11430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 h="167640">
                  <a:moveTo>
                    <a:pt x="144780" y="114300"/>
                  </a:moveTo>
                  <a:lnTo>
                    <a:pt x="53340" y="167640"/>
                  </a:lnTo>
                  <a:lnTo>
                    <a:pt x="38100" y="60960"/>
                  </a:lnTo>
                  <a:lnTo>
                    <a:pt x="0" y="53340"/>
                  </a:lnTo>
                  <a:lnTo>
                    <a:pt x="22860" y="0"/>
                  </a:lnTo>
                  <a:lnTo>
                    <a:pt x="106680" y="22860"/>
                  </a:lnTo>
                  <a:lnTo>
                    <a:pt x="144780" y="11430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144"/>
            <p:cNvSpPr/>
            <p:nvPr/>
          </p:nvSpPr>
          <p:spPr>
            <a:xfrm>
              <a:off x="2186940" y="2865120"/>
              <a:ext cx="312420" cy="266700"/>
            </a:xfrm>
            <a:custGeom>
              <a:avLst/>
              <a:gdLst>
                <a:gd name="connsiteX0" fmla="*/ 236220 w 312420"/>
                <a:gd name="connsiteY0" fmla="*/ 266700 h 266700"/>
                <a:gd name="connsiteX1" fmla="*/ 60960 w 312420"/>
                <a:gd name="connsiteY1" fmla="*/ 213360 h 266700"/>
                <a:gd name="connsiteX2" fmla="*/ 0 w 312420"/>
                <a:gd name="connsiteY2" fmla="*/ 167640 h 266700"/>
                <a:gd name="connsiteX3" fmla="*/ 7620 w 312420"/>
                <a:gd name="connsiteY3" fmla="*/ 76200 h 266700"/>
                <a:gd name="connsiteX4" fmla="*/ 144780 w 312420"/>
                <a:gd name="connsiteY4" fmla="*/ 0 h 266700"/>
                <a:gd name="connsiteX5" fmla="*/ 297180 w 312420"/>
                <a:gd name="connsiteY5" fmla="*/ 15240 h 266700"/>
                <a:gd name="connsiteX6" fmla="*/ 289560 w 312420"/>
                <a:gd name="connsiteY6" fmla="*/ 144780 h 266700"/>
                <a:gd name="connsiteX7" fmla="*/ 312420 w 312420"/>
                <a:gd name="connsiteY7" fmla="*/ 205740 h 266700"/>
                <a:gd name="connsiteX8" fmla="*/ 236220 w 312420"/>
                <a:gd name="connsiteY8"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 h="266700">
                  <a:moveTo>
                    <a:pt x="236220" y="266700"/>
                  </a:moveTo>
                  <a:lnTo>
                    <a:pt x="60960" y="213360"/>
                  </a:lnTo>
                  <a:lnTo>
                    <a:pt x="0" y="167640"/>
                  </a:lnTo>
                  <a:lnTo>
                    <a:pt x="7620" y="76200"/>
                  </a:lnTo>
                  <a:lnTo>
                    <a:pt x="144780" y="0"/>
                  </a:lnTo>
                  <a:lnTo>
                    <a:pt x="297180" y="15240"/>
                  </a:lnTo>
                  <a:lnTo>
                    <a:pt x="289560" y="144780"/>
                  </a:lnTo>
                  <a:lnTo>
                    <a:pt x="312420" y="205740"/>
                  </a:lnTo>
                  <a:lnTo>
                    <a:pt x="236220" y="26670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Freeform 145"/>
            <p:cNvSpPr/>
            <p:nvPr/>
          </p:nvSpPr>
          <p:spPr>
            <a:xfrm>
              <a:off x="1844040" y="3025140"/>
              <a:ext cx="129540" cy="160020"/>
            </a:xfrm>
            <a:custGeom>
              <a:avLst/>
              <a:gdLst>
                <a:gd name="connsiteX0" fmla="*/ 129540 w 129540"/>
                <a:gd name="connsiteY0" fmla="*/ 0 h 160020"/>
                <a:gd name="connsiteX1" fmla="*/ 114300 w 129540"/>
                <a:gd name="connsiteY1" fmla="*/ 76200 h 160020"/>
                <a:gd name="connsiteX2" fmla="*/ 22860 w 129540"/>
                <a:gd name="connsiteY2" fmla="*/ 160020 h 160020"/>
                <a:gd name="connsiteX3" fmla="*/ 0 w 129540"/>
                <a:gd name="connsiteY3" fmla="*/ 114300 h 160020"/>
                <a:gd name="connsiteX4" fmla="*/ 129540 w 129540"/>
                <a:gd name="connsiteY4" fmla="*/ 0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 h="160020">
                  <a:moveTo>
                    <a:pt x="129540" y="0"/>
                  </a:moveTo>
                  <a:lnTo>
                    <a:pt x="114300" y="76200"/>
                  </a:lnTo>
                  <a:lnTo>
                    <a:pt x="22860" y="160020"/>
                  </a:lnTo>
                  <a:lnTo>
                    <a:pt x="0" y="114300"/>
                  </a:lnTo>
                  <a:lnTo>
                    <a:pt x="12954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7" name="Rectangle 114"/>
          <p:cNvSpPr>
            <a:spLocks noChangeArrowheads="1"/>
          </p:cNvSpPr>
          <p:nvPr/>
        </p:nvSpPr>
        <p:spPr bwMode="auto">
          <a:xfrm>
            <a:off x="240058" y="3979796"/>
            <a:ext cx="589905" cy="73866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Northern</a:t>
            </a:r>
          </a:p>
          <a:p>
            <a:pPr eaLnBrk="0" hangingPunct="0"/>
            <a:r>
              <a:rPr lang="en-US" altLang="en-US" sz="1200" b="1" dirty="0"/>
              <a:t>Mariana</a:t>
            </a:r>
          </a:p>
          <a:p>
            <a:pPr eaLnBrk="0" hangingPunct="0"/>
            <a:r>
              <a:rPr lang="en-US" altLang="en-US" sz="1200" b="1" dirty="0"/>
              <a:t>Islands /</a:t>
            </a:r>
          </a:p>
          <a:p>
            <a:pPr eaLnBrk="0" hangingPunct="0"/>
            <a:r>
              <a:rPr lang="en-US" altLang="en-US" sz="1200" b="1" dirty="0"/>
              <a:t>Guam</a:t>
            </a:r>
          </a:p>
        </p:txBody>
      </p:sp>
      <p:grpSp>
        <p:nvGrpSpPr>
          <p:cNvPr id="148" name="Group 147"/>
          <p:cNvGrpSpPr>
            <a:grpSpLocks noChangeAspect="1"/>
          </p:cNvGrpSpPr>
          <p:nvPr/>
        </p:nvGrpSpPr>
        <p:grpSpPr>
          <a:xfrm>
            <a:off x="683462" y="3431215"/>
            <a:ext cx="211630" cy="1450813"/>
            <a:chOff x="5631255" y="262550"/>
            <a:chExt cx="751438" cy="5151422"/>
          </a:xfrm>
          <a:solidFill>
            <a:schemeClr val="bg1"/>
          </a:solidFill>
        </p:grpSpPr>
        <p:sp>
          <p:nvSpPr>
            <p:cNvPr id="149" name="Freeform 148"/>
            <p:cNvSpPr/>
            <p:nvPr/>
          </p:nvSpPr>
          <p:spPr>
            <a:xfrm>
              <a:off x="5631255" y="262550"/>
              <a:ext cx="72428" cy="117696"/>
            </a:xfrm>
            <a:custGeom>
              <a:avLst/>
              <a:gdLst>
                <a:gd name="connsiteX0" fmla="*/ 63375 w 72428"/>
                <a:gd name="connsiteY0" fmla="*/ 0 h 117696"/>
                <a:gd name="connsiteX1" fmla="*/ 0 w 72428"/>
                <a:gd name="connsiteY1" fmla="*/ 54321 h 117696"/>
                <a:gd name="connsiteX2" fmla="*/ 72428 w 72428"/>
                <a:gd name="connsiteY2" fmla="*/ 117696 h 117696"/>
                <a:gd name="connsiteX3" fmla="*/ 63375 w 72428"/>
                <a:gd name="connsiteY3" fmla="*/ 0 h 117696"/>
              </a:gdLst>
              <a:ahLst/>
              <a:cxnLst>
                <a:cxn ang="0">
                  <a:pos x="connsiteX0" y="connsiteY0"/>
                </a:cxn>
                <a:cxn ang="0">
                  <a:pos x="connsiteX1" y="connsiteY1"/>
                </a:cxn>
                <a:cxn ang="0">
                  <a:pos x="connsiteX2" y="connsiteY2"/>
                </a:cxn>
                <a:cxn ang="0">
                  <a:pos x="connsiteX3" y="connsiteY3"/>
                </a:cxn>
              </a:cxnLst>
              <a:rect l="l" t="t" r="r" b="b"/>
              <a:pathLst>
                <a:path w="72428" h="117696">
                  <a:moveTo>
                    <a:pt x="63375" y="0"/>
                  </a:moveTo>
                  <a:lnTo>
                    <a:pt x="0" y="54321"/>
                  </a:lnTo>
                  <a:lnTo>
                    <a:pt x="72428" y="117696"/>
                  </a:lnTo>
                  <a:lnTo>
                    <a:pt x="63375"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Freeform 149"/>
            <p:cNvSpPr/>
            <p:nvPr/>
          </p:nvSpPr>
          <p:spPr>
            <a:xfrm>
              <a:off x="5857592" y="642796"/>
              <a:ext cx="99588" cy="117695"/>
            </a:xfrm>
            <a:custGeom>
              <a:avLst/>
              <a:gdLst>
                <a:gd name="connsiteX0" fmla="*/ 81481 w 99588"/>
                <a:gd name="connsiteY0" fmla="*/ 0 h 117695"/>
                <a:gd name="connsiteX1" fmla="*/ 0 w 99588"/>
                <a:gd name="connsiteY1" fmla="*/ 117695 h 117695"/>
                <a:gd name="connsiteX2" fmla="*/ 99588 w 99588"/>
                <a:gd name="connsiteY2" fmla="*/ 90535 h 117695"/>
                <a:gd name="connsiteX3" fmla="*/ 81481 w 99588"/>
                <a:gd name="connsiteY3" fmla="*/ 0 h 117695"/>
              </a:gdLst>
              <a:ahLst/>
              <a:cxnLst>
                <a:cxn ang="0">
                  <a:pos x="connsiteX0" y="connsiteY0"/>
                </a:cxn>
                <a:cxn ang="0">
                  <a:pos x="connsiteX1" y="connsiteY1"/>
                </a:cxn>
                <a:cxn ang="0">
                  <a:pos x="connsiteX2" y="connsiteY2"/>
                </a:cxn>
                <a:cxn ang="0">
                  <a:pos x="connsiteX3" y="connsiteY3"/>
                </a:cxn>
              </a:cxnLst>
              <a:rect l="l" t="t" r="r" b="b"/>
              <a:pathLst>
                <a:path w="99588" h="117695">
                  <a:moveTo>
                    <a:pt x="81481" y="0"/>
                  </a:moveTo>
                  <a:lnTo>
                    <a:pt x="0" y="117695"/>
                  </a:lnTo>
                  <a:lnTo>
                    <a:pt x="99588" y="90535"/>
                  </a:lnTo>
                  <a:lnTo>
                    <a:pt x="81481"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150"/>
            <p:cNvSpPr/>
            <p:nvPr/>
          </p:nvSpPr>
          <p:spPr>
            <a:xfrm>
              <a:off x="6020554" y="941560"/>
              <a:ext cx="63375" cy="90535"/>
            </a:xfrm>
            <a:custGeom>
              <a:avLst/>
              <a:gdLst>
                <a:gd name="connsiteX0" fmla="*/ 0 w 63375"/>
                <a:gd name="connsiteY0" fmla="*/ 0 h 90535"/>
                <a:gd name="connsiteX1" fmla="*/ 9054 w 63375"/>
                <a:gd name="connsiteY1" fmla="*/ 90535 h 90535"/>
                <a:gd name="connsiteX2" fmla="*/ 63375 w 63375"/>
                <a:gd name="connsiteY2" fmla="*/ 72428 h 90535"/>
                <a:gd name="connsiteX3" fmla="*/ 0 w 63375"/>
                <a:gd name="connsiteY3" fmla="*/ 0 h 90535"/>
              </a:gdLst>
              <a:ahLst/>
              <a:cxnLst>
                <a:cxn ang="0">
                  <a:pos x="connsiteX0" y="connsiteY0"/>
                </a:cxn>
                <a:cxn ang="0">
                  <a:pos x="connsiteX1" y="connsiteY1"/>
                </a:cxn>
                <a:cxn ang="0">
                  <a:pos x="connsiteX2" y="connsiteY2"/>
                </a:cxn>
                <a:cxn ang="0">
                  <a:pos x="connsiteX3" y="connsiteY3"/>
                </a:cxn>
              </a:cxnLst>
              <a:rect l="l" t="t" r="r" b="b"/>
              <a:pathLst>
                <a:path w="63375" h="90535">
                  <a:moveTo>
                    <a:pt x="0" y="0"/>
                  </a:moveTo>
                  <a:lnTo>
                    <a:pt x="9054" y="90535"/>
                  </a:lnTo>
                  <a:lnTo>
                    <a:pt x="63375" y="72428"/>
                  </a:lnTo>
                  <a:lnTo>
                    <a:pt x="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Freeform 151"/>
            <p:cNvSpPr/>
            <p:nvPr/>
          </p:nvSpPr>
          <p:spPr>
            <a:xfrm>
              <a:off x="6201624" y="1638677"/>
              <a:ext cx="81481" cy="99588"/>
            </a:xfrm>
            <a:custGeom>
              <a:avLst/>
              <a:gdLst>
                <a:gd name="connsiteX0" fmla="*/ 0 w 81481"/>
                <a:gd name="connsiteY0" fmla="*/ 0 h 99588"/>
                <a:gd name="connsiteX1" fmla="*/ 27160 w 81481"/>
                <a:gd name="connsiteY1" fmla="*/ 99588 h 99588"/>
                <a:gd name="connsiteX2" fmla="*/ 81481 w 81481"/>
                <a:gd name="connsiteY2" fmla="*/ 36214 h 99588"/>
                <a:gd name="connsiteX3" fmla="*/ 0 w 81481"/>
                <a:gd name="connsiteY3" fmla="*/ 0 h 99588"/>
              </a:gdLst>
              <a:ahLst/>
              <a:cxnLst>
                <a:cxn ang="0">
                  <a:pos x="connsiteX0" y="connsiteY0"/>
                </a:cxn>
                <a:cxn ang="0">
                  <a:pos x="connsiteX1" y="connsiteY1"/>
                </a:cxn>
                <a:cxn ang="0">
                  <a:pos x="connsiteX2" y="connsiteY2"/>
                </a:cxn>
                <a:cxn ang="0">
                  <a:pos x="connsiteX3" y="connsiteY3"/>
                </a:cxn>
              </a:cxnLst>
              <a:rect l="l" t="t" r="r" b="b"/>
              <a:pathLst>
                <a:path w="81481" h="99588">
                  <a:moveTo>
                    <a:pt x="0" y="0"/>
                  </a:moveTo>
                  <a:lnTo>
                    <a:pt x="27160" y="99588"/>
                  </a:lnTo>
                  <a:lnTo>
                    <a:pt x="81481" y="36214"/>
                  </a:lnTo>
                  <a:lnTo>
                    <a:pt x="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152"/>
            <p:cNvSpPr/>
            <p:nvPr/>
          </p:nvSpPr>
          <p:spPr>
            <a:xfrm>
              <a:off x="6228784" y="2118511"/>
              <a:ext cx="108642" cy="162962"/>
            </a:xfrm>
            <a:custGeom>
              <a:avLst/>
              <a:gdLst>
                <a:gd name="connsiteX0" fmla="*/ 54321 w 108642"/>
                <a:gd name="connsiteY0" fmla="*/ 0 h 162962"/>
                <a:gd name="connsiteX1" fmla="*/ 0 w 108642"/>
                <a:gd name="connsiteY1" fmla="*/ 135802 h 162962"/>
                <a:gd name="connsiteX2" fmla="*/ 36214 w 108642"/>
                <a:gd name="connsiteY2" fmla="*/ 162962 h 162962"/>
                <a:gd name="connsiteX3" fmla="*/ 108642 w 108642"/>
                <a:gd name="connsiteY3" fmla="*/ 36214 h 162962"/>
                <a:gd name="connsiteX4" fmla="*/ 54321 w 108642"/>
                <a:gd name="connsiteY4" fmla="*/ 0 h 16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42" h="162962">
                  <a:moveTo>
                    <a:pt x="54321" y="0"/>
                  </a:moveTo>
                  <a:lnTo>
                    <a:pt x="0" y="135802"/>
                  </a:lnTo>
                  <a:lnTo>
                    <a:pt x="36214" y="162962"/>
                  </a:lnTo>
                  <a:lnTo>
                    <a:pt x="108642" y="36214"/>
                  </a:lnTo>
                  <a:lnTo>
                    <a:pt x="54321"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Freeform 153"/>
            <p:cNvSpPr/>
            <p:nvPr/>
          </p:nvSpPr>
          <p:spPr>
            <a:xfrm>
              <a:off x="6319319" y="2571184"/>
              <a:ext cx="63374" cy="81481"/>
            </a:xfrm>
            <a:custGeom>
              <a:avLst/>
              <a:gdLst>
                <a:gd name="connsiteX0" fmla="*/ 9053 w 63374"/>
                <a:gd name="connsiteY0" fmla="*/ 0 h 81481"/>
                <a:gd name="connsiteX1" fmla="*/ 0 w 63374"/>
                <a:gd name="connsiteY1" fmla="*/ 45267 h 81481"/>
                <a:gd name="connsiteX2" fmla="*/ 63374 w 63374"/>
                <a:gd name="connsiteY2" fmla="*/ 81481 h 81481"/>
                <a:gd name="connsiteX3" fmla="*/ 9053 w 63374"/>
                <a:gd name="connsiteY3" fmla="*/ 0 h 81481"/>
              </a:gdLst>
              <a:ahLst/>
              <a:cxnLst>
                <a:cxn ang="0">
                  <a:pos x="connsiteX0" y="connsiteY0"/>
                </a:cxn>
                <a:cxn ang="0">
                  <a:pos x="connsiteX1" y="connsiteY1"/>
                </a:cxn>
                <a:cxn ang="0">
                  <a:pos x="connsiteX2" y="connsiteY2"/>
                </a:cxn>
                <a:cxn ang="0">
                  <a:pos x="connsiteX3" y="connsiteY3"/>
                </a:cxn>
              </a:cxnLst>
              <a:rect l="l" t="t" r="r" b="b"/>
              <a:pathLst>
                <a:path w="63374" h="81481">
                  <a:moveTo>
                    <a:pt x="9053" y="0"/>
                  </a:moveTo>
                  <a:lnTo>
                    <a:pt x="0" y="45267"/>
                  </a:lnTo>
                  <a:lnTo>
                    <a:pt x="63374" y="81481"/>
                  </a:lnTo>
                  <a:lnTo>
                    <a:pt x="9053"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Freeform 154"/>
            <p:cNvSpPr/>
            <p:nvPr/>
          </p:nvSpPr>
          <p:spPr>
            <a:xfrm>
              <a:off x="6328372" y="2788467"/>
              <a:ext cx="27161" cy="81482"/>
            </a:xfrm>
            <a:custGeom>
              <a:avLst/>
              <a:gdLst>
                <a:gd name="connsiteX0" fmla="*/ 0 w 27161"/>
                <a:gd name="connsiteY0" fmla="*/ 0 h 81482"/>
                <a:gd name="connsiteX1" fmla="*/ 0 w 27161"/>
                <a:gd name="connsiteY1" fmla="*/ 0 h 81482"/>
                <a:gd name="connsiteX2" fmla="*/ 27161 w 27161"/>
                <a:gd name="connsiteY2" fmla="*/ 81482 h 81482"/>
                <a:gd name="connsiteX3" fmla="*/ 0 w 27161"/>
                <a:gd name="connsiteY3" fmla="*/ 0 h 81482"/>
              </a:gdLst>
              <a:ahLst/>
              <a:cxnLst>
                <a:cxn ang="0">
                  <a:pos x="connsiteX0" y="connsiteY0"/>
                </a:cxn>
                <a:cxn ang="0">
                  <a:pos x="connsiteX1" y="connsiteY1"/>
                </a:cxn>
                <a:cxn ang="0">
                  <a:pos x="connsiteX2" y="connsiteY2"/>
                </a:cxn>
                <a:cxn ang="0">
                  <a:pos x="connsiteX3" y="connsiteY3"/>
                </a:cxn>
              </a:cxnLst>
              <a:rect l="l" t="t" r="r" b="b"/>
              <a:pathLst>
                <a:path w="27161" h="81482">
                  <a:moveTo>
                    <a:pt x="0" y="0"/>
                  </a:moveTo>
                  <a:lnTo>
                    <a:pt x="0" y="0"/>
                  </a:lnTo>
                  <a:lnTo>
                    <a:pt x="27161" y="81482"/>
                  </a:lnTo>
                  <a:lnTo>
                    <a:pt x="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Freeform 155"/>
            <p:cNvSpPr/>
            <p:nvPr/>
          </p:nvSpPr>
          <p:spPr>
            <a:xfrm>
              <a:off x="6255945" y="3277354"/>
              <a:ext cx="45267" cy="99589"/>
            </a:xfrm>
            <a:custGeom>
              <a:avLst/>
              <a:gdLst>
                <a:gd name="connsiteX0" fmla="*/ 18106 w 45267"/>
                <a:gd name="connsiteY0" fmla="*/ 0 h 99589"/>
                <a:gd name="connsiteX1" fmla="*/ 0 w 45267"/>
                <a:gd name="connsiteY1" fmla="*/ 99589 h 99589"/>
                <a:gd name="connsiteX2" fmla="*/ 0 w 45267"/>
                <a:gd name="connsiteY2" fmla="*/ 99589 h 99589"/>
                <a:gd name="connsiteX3" fmla="*/ 45267 w 45267"/>
                <a:gd name="connsiteY3" fmla="*/ 54321 h 99589"/>
                <a:gd name="connsiteX4" fmla="*/ 18106 w 45267"/>
                <a:gd name="connsiteY4" fmla="*/ 0 h 99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67" h="99589">
                  <a:moveTo>
                    <a:pt x="18106" y="0"/>
                  </a:moveTo>
                  <a:lnTo>
                    <a:pt x="0" y="99589"/>
                  </a:lnTo>
                  <a:lnTo>
                    <a:pt x="0" y="99589"/>
                  </a:lnTo>
                  <a:lnTo>
                    <a:pt x="45267" y="54321"/>
                  </a:lnTo>
                  <a:lnTo>
                    <a:pt x="18106"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Freeform 156"/>
            <p:cNvSpPr/>
            <p:nvPr/>
          </p:nvSpPr>
          <p:spPr>
            <a:xfrm>
              <a:off x="6156356" y="4390931"/>
              <a:ext cx="135802" cy="217283"/>
            </a:xfrm>
            <a:custGeom>
              <a:avLst/>
              <a:gdLst>
                <a:gd name="connsiteX0" fmla="*/ 135802 w 135802"/>
                <a:gd name="connsiteY0" fmla="*/ 0 h 217283"/>
                <a:gd name="connsiteX1" fmla="*/ 0 w 135802"/>
                <a:gd name="connsiteY1" fmla="*/ 144855 h 217283"/>
                <a:gd name="connsiteX2" fmla="*/ 126749 w 135802"/>
                <a:gd name="connsiteY2" fmla="*/ 217283 h 217283"/>
                <a:gd name="connsiteX3" fmla="*/ 135802 w 135802"/>
                <a:gd name="connsiteY3" fmla="*/ 0 h 217283"/>
              </a:gdLst>
              <a:ahLst/>
              <a:cxnLst>
                <a:cxn ang="0">
                  <a:pos x="connsiteX0" y="connsiteY0"/>
                </a:cxn>
                <a:cxn ang="0">
                  <a:pos x="connsiteX1" y="connsiteY1"/>
                </a:cxn>
                <a:cxn ang="0">
                  <a:pos x="connsiteX2" y="connsiteY2"/>
                </a:cxn>
                <a:cxn ang="0">
                  <a:pos x="connsiteX3" y="connsiteY3"/>
                </a:cxn>
              </a:cxnLst>
              <a:rect l="l" t="t" r="r" b="b"/>
              <a:pathLst>
                <a:path w="135802" h="217283">
                  <a:moveTo>
                    <a:pt x="135802" y="0"/>
                  </a:moveTo>
                  <a:lnTo>
                    <a:pt x="0" y="144855"/>
                  </a:lnTo>
                  <a:lnTo>
                    <a:pt x="126749" y="217283"/>
                  </a:lnTo>
                  <a:lnTo>
                    <a:pt x="135802"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Freeform 157"/>
            <p:cNvSpPr/>
            <p:nvPr/>
          </p:nvSpPr>
          <p:spPr>
            <a:xfrm>
              <a:off x="6129196" y="4562947"/>
              <a:ext cx="90535" cy="162962"/>
            </a:xfrm>
            <a:custGeom>
              <a:avLst/>
              <a:gdLst>
                <a:gd name="connsiteX0" fmla="*/ 0 w 90535"/>
                <a:gd name="connsiteY0" fmla="*/ 72427 h 162962"/>
                <a:gd name="connsiteX1" fmla="*/ 27160 w 90535"/>
                <a:gd name="connsiteY1" fmla="*/ 162962 h 162962"/>
                <a:gd name="connsiteX2" fmla="*/ 90535 w 90535"/>
                <a:gd name="connsiteY2" fmla="*/ 117695 h 162962"/>
                <a:gd name="connsiteX3" fmla="*/ 45267 w 90535"/>
                <a:gd name="connsiteY3" fmla="*/ 0 h 162962"/>
                <a:gd name="connsiteX4" fmla="*/ 0 w 90535"/>
                <a:gd name="connsiteY4" fmla="*/ 72427 h 16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35" h="162962">
                  <a:moveTo>
                    <a:pt x="0" y="72427"/>
                  </a:moveTo>
                  <a:lnTo>
                    <a:pt x="27160" y="162962"/>
                  </a:lnTo>
                  <a:lnTo>
                    <a:pt x="90535" y="117695"/>
                  </a:lnTo>
                  <a:lnTo>
                    <a:pt x="45267" y="0"/>
                  </a:lnTo>
                  <a:lnTo>
                    <a:pt x="0" y="72427"/>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158"/>
            <p:cNvSpPr/>
            <p:nvPr/>
          </p:nvSpPr>
          <p:spPr>
            <a:xfrm>
              <a:off x="5748950" y="5232903"/>
              <a:ext cx="144856" cy="181069"/>
            </a:xfrm>
            <a:custGeom>
              <a:avLst/>
              <a:gdLst>
                <a:gd name="connsiteX0" fmla="*/ 144856 w 144856"/>
                <a:gd name="connsiteY0" fmla="*/ 0 h 181069"/>
                <a:gd name="connsiteX1" fmla="*/ 18107 w 144856"/>
                <a:gd name="connsiteY1" fmla="*/ 45267 h 181069"/>
                <a:gd name="connsiteX2" fmla="*/ 0 w 144856"/>
                <a:gd name="connsiteY2" fmla="*/ 108642 h 181069"/>
                <a:gd name="connsiteX3" fmla="*/ 81482 w 144856"/>
                <a:gd name="connsiteY3" fmla="*/ 181069 h 181069"/>
                <a:gd name="connsiteX4" fmla="*/ 144856 w 144856"/>
                <a:gd name="connsiteY4" fmla="*/ 0 h 181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56" h="181069">
                  <a:moveTo>
                    <a:pt x="144856" y="0"/>
                  </a:moveTo>
                  <a:lnTo>
                    <a:pt x="18107" y="45267"/>
                  </a:lnTo>
                  <a:lnTo>
                    <a:pt x="0" y="108642"/>
                  </a:lnTo>
                  <a:lnTo>
                    <a:pt x="81482" y="181069"/>
                  </a:lnTo>
                  <a:lnTo>
                    <a:pt x="144856"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0" name="Group 159"/>
          <p:cNvGrpSpPr>
            <a:grpSpLocks noChangeAspect="1"/>
          </p:cNvGrpSpPr>
          <p:nvPr/>
        </p:nvGrpSpPr>
        <p:grpSpPr>
          <a:xfrm>
            <a:off x="1182074" y="5175589"/>
            <a:ext cx="93300" cy="43369"/>
            <a:chOff x="3349782" y="2978590"/>
            <a:chExt cx="4635374" cy="2154725"/>
          </a:xfrm>
          <a:solidFill>
            <a:schemeClr val="bg1"/>
          </a:solidFill>
        </p:grpSpPr>
        <p:sp>
          <p:nvSpPr>
            <p:cNvPr id="161" name="Freeform 160"/>
            <p:cNvSpPr/>
            <p:nvPr/>
          </p:nvSpPr>
          <p:spPr>
            <a:xfrm>
              <a:off x="3349782" y="2978590"/>
              <a:ext cx="4409038" cy="2154725"/>
            </a:xfrm>
            <a:custGeom>
              <a:avLst/>
              <a:gdLst>
                <a:gd name="connsiteX0" fmla="*/ 0 w 4409038"/>
                <a:gd name="connsiteY0" fmla="*/ 1376127 h 2154725"/>
                <a:gd name="connsiteX1" fmla="*/ 479834 w 4409038"/>
                <a:gd name="connsiteY1" fmla="*/ 923454 h 2154725"/>
                <a:gd name="connsiteX2" fmla="*/ 1222218 w 4409038"/>
                <a:gd name="connsiteY2" fmla="*/ 841972 h 2154725"/>
                <a:gd name="connsiteX3" fmla="*/ 1321806 w 4409038"/>
                <a:gd name="connsiteY3" fmla="*/ 905347 h 2154725"/>
                <a:gd name="connsiteX4" fmla="*/ 1783533 w 4409038"/>
                <a:gd name="connsiteY4" fmla="*/ 724277 h 2154725"/>
                <a:gd name="connsiteX5" fmla="*/ 1783533 w 4409038"/>
                <a:gd name="connsiteY5" fmla="*/ 724277 h 2154725"/>
                <a:gd name="connsiteX6" fmla="*/ 1855961 w 4409038"/>
                <a:gd name="connsiteY6" fmla="*/ 543208 h 2154725"/>
                <a:gd name="connsiteX7" fmla="*/ 2661719 w 4409038"/>
                <a:gd name="connsiteY7" fmla="*/ 0 h 2154725"/>
                <a:gd name="connsiteX8" fmla="*/ 2670772 w 4409038"/>
                <a:gd name="connsiteY8" fmla="*/ 162962 h 2154725"/>
                <a:gd name="connsiteX9" fmla="*/ 3023858 w 4409038"/>
                <a:gd name="connsiteY9" fmla="*/ 316871 h 2154725"/>
                <a:gd name="connsiteX10" fmla="*/ 3186820 w 4409038"/>
                <a:gd name="connsiteY10" fmla="*/ 190123 h 2154725"/>
                <a:gd name="connsiteX11" fmla="*/ 3340729 w 4409038"/>
                <a:gd name="connsiteY11" fmla="*/ 344032 h 2154725"/>
                <a:gd name="connsiteX12" fmla="*/ 3938258 w 4409038"/>
                <a:gd name="connsiteY12" fmla="*/ 353085 h 2154725"/>
                <a:gd name="connsiteX13" fmla="*/ 4001632 w 4409038"/>
                <a:gd name="connsiteY13" fmla="*/ 208230 h 2154725"/>
                <a:gd name="connsiteX14" fmla="*/ 4409038 w 4409038"/>
                <a:gd name="connsiteY14" fmla="*/ 172016 h 2154725"/>
                <a:gd name="connsiteX15" fmla="*/ 4390931 w 4409038"/>
                <a:gd name="connsiteY15" fmla="*/ 271604 h 2154725"/>
                <a:gd name="connsiteX16" fmla="*/ 4345664 w 4409038"/>
                <a:gd name="connsiteY16" fmla="*/ 488887 h 2154725"/>
                <a:gd name="connsiteX17" fmla="*/ 3730028 w 4409038"/>
                <a:gd name="connsiteY17" fmla="*/ 769545 h 2154725"/>
                <a:gd name="connsiteX18" fmla="*/ 3630440 w 4409038"/>
                <a:gd name="connsiteY18" fmla="*/ 651850 h 2154725"/>
                <a:gd name="connsiteX19" fmla="*/ 3648547 w 4409038"/>
                <a:gd name="connsiteY19" fmla="*/ 506994 h 2154725"/>
                <a:gd name="connsiteX20" fmla="*/ 3431264 w 4409038"/>
                <a:gd name="connsiteY20" fmla="*/ 516048 h 2154725"/>
                <a:gd name="connsiteX21" fmla="*/ 2888056 w 4409038"/>
                <a:gd name="connsiteY21" fmla="*/ 851026 h 2154725"/>
                <a:gd name="connsiteX22" fmla="*/ 2752254 w 4409038"/>
                <a:gd name="connsiteY22" fmla="*/ 606582 h 2154725"/>
                <a:gd name="connsiteX23" fmla="*/ 2616452 w 4409038"/>
                <a:gd name="connsiteY23" fmla="*/ 497941 h 2154725"/>
                <a:gd name="connsiteX24" fmla="*/ 2145671 w 4409038"/>
                <a:gd name="connsiteY24" fmla="*/ 561315 h 2154725"/>
                <a:gd name="connsiteX25" fmla="*/ 2534970 w 4409038"/>
                <a:gd name="connsiteY25" fmla="*/ 778598 h 2154725"/>
                <a:gd name="connsiteX26" fmla="*/ 2471596 w 4409038"/>
                <a:gd name="connsiteY26" fmla="*/ 995881 h 2154725"/>
                <a:gd name="connsiteX27" fmla="*/ 2154725 w 4409038"/>
                <a:gd name="connsiteY27" fmla="*/ 1330860 h 2154725"/>
                <a:gd name="connsiteX28" fmla="*/ 2000816 w 4409038"/>
                <a:gd name="connsiteY28" fmla="*/ 1267485 h 2154725"/>
                <a:gd name="connsiteX29" fmla="*/ 1955549 w 4409038"/>
                <a:gd name="connsiteY29" fmla="*/ 1430448 h 2154725"/>
                <a:gd name="connsiteX30" fmla="*/ 2209046 w 4409038"/>
                <a:gd name="connsiteY30" fmla="*/ 1448555 h 2154725"/>
                <a:gd name="connsiteX31" fmla="*/ 1548143 w 4409038"/>
                <a:gd name="connsiteY31" fmla="*/ 2073244 h 2154725"/>
                <a:gd name="connsiteX32" fmla="*/ 1303699 w 4409038"/>
                <a:gd name="connsiteY32" fmla="*/ 1973656 h 2154725"/>
                <a:gd name="connsiteX33" fmla="*/ 1204111 w 4409038"/>
                <a:gd name="connsiteY33" fmla="*/ 2154725 h 2154725"/>
                <a:gd name="connsiteX34" fmla="*/ 715224 w 4409038"/>
                <a:gd name="connsiteY34" fmla="*/ 1837854 h 2154725"/>
                <a:gd name="connsiteX35" fmla="*/ 724277 w 4409038"/>
                <a:gd name="connsiteY35" fmla="*/ 1520982 h 2154725"/>
                <a:gd name="connsiteX36" fmla="*/ 470780 w 4409038"/>
                <a:gd name="connsiteY36" fmla="*/ 1403287 h 2154725"/>
                <a:gd name="connsiteX37" fmla="*/ 298765 w 4409038"/>
                <a:gd name="connsiteY37" fmla="*/ 1548143 h 2154725"/>
                <a:gd name="connsiteX38" fmla="*/ 0 w 4409038"/>
                <a:gd name="connsiteY38" fmla="*/ 1376127 h 215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9038" h="2154725">
                  <a:moveTo>
                    <a:pt x="0" y="1376127"/>
                  </a:moveTo>
                  <a:lnTo>
                    <a:pt x="479834" y="923454"/>
                  </a:lnTo>
                  <a:lnTo>
                    <a:pt x="1222218" y="841972"/>
                  </a:lnTo>
                  <a:lnTo>
                    <a:pt x="1321806" y="905347"/>
                  </a:lnTo>
                  <a:lnTo>
                    <a:pt x="1783533" y="724277"/>
                  </a:lnTo>
                  <a:lnTo>
                    <a:pt x="1783533" y="724277"/>
                  </a:lnTo>
                  <a:lnTo>
                    <a:pt x="1855961" y="543208"/>
                  </a:lnTo>
                  <a:lnTo>
                    <a:pt x="2661719" y="0"/>
                  </a:lnTo>
                  <a:lnTo>
                    <a:pt x="2670772" y="162962"/>
                  </a:lnTo>
                  <a:lnTo>
                    <a:pt x="3023858" y="316871"/>
                  </a:lnTo>
                  <a:lnTo>
                    <a:pt x="3186820" y="190123"/>
                  </a:lnTo>
                  <a:lnTo>
                    <a:pt x="3340729" y="344032"/>
                  </a:lnTo>
                  <a:lnTo>
                    <a:pt x="3938258" y="353085"/>
                  </a:lnTo>
                  <a:lnTo>
                    <a:pt x="4001632" y="208230"/>
                  </a:lnTo>
                  <a:lnTo>
                    <a:pt x="4409038" y="172016"/>
                  </a:lnTo>
                  <a:lnTo>
                    <a:pt x="4390931" y="271604"/>
                  </a:lnTo>
                  <a:lnTo>
                    <a:pt x="4345664" y="488887"/>
                  </a:lnTo>
                  <a:lnTo>
                    <a:pt x="3730028" y="769545"/>
                  </a:lnTo>
                  <a:lnTo>
                    <a:pt x="3630440" y="651850"/>
                  </a:lnTo>
                  <a:lnTo>
                    <a:pt x="3648547" y="506994"/>
                  </a:lnTo>
                  <a:lnTo>
                    <a:pt x="3431264" y="516048"/>
                  </a:lnTo>
                  <a:lnTo>
                    <a:pt x="2888056" y="851026"/>
                  </a:lnTo>
                  <a:lnTo>
                    <a:pt x="2752254" y="606582"/>
                  </a:lnTo>
                  <a:lnTo>
                    <a:pt x="2616452" y="497941"/>
                  </a:lnTo>
                  <a:lnTo>
                    <a:pt x="2145671" y="561315"/>
                  </a:lnTo>
                  <a:lnTo>
                    <a:pt x="2534970" y="778598"/>
                  </a:lnTo>
                  <a:lnTo>
                    <a:pt x="2471596" y="995881"/>
                  </a:lnTo>
                  <a:lnTo>
                    <a:pt x="2154725" y="1330860"/>
                  </a:lnTo>
                  <a:lnTo>
                    <a:pt x="2000816" y="1267485"/>
                  </a:lnTo>
                  <a:lnTo>
                    <a:pt x="1955549" y="1430448"/>
                  </a:lnTo>
                  <a:lnTo>
                    <a:pt x="2209046" y="1448555"/>
                  </a:lnTo>
                  <a:lnTo>
                    <a:pt x="1548143" y="2073244"/>
                  </a:lnTo>
                  <a:lnTo>
                    <a:pt x="1303699" y="1973656"/>
                  </a:lnTo>
                  <a:lnTo>
                    <a:pt x="1204111" y="2154725"/>
                  </a:lnTo>
                  <a:lnTo>
                    <a:pt x="715224" y="1837854"/>
                  </a:lnTo>
                  <a:lnTo>
                    <a:pt x="724277" y="1520982"/>
                  </a:lnTo>
                  <a:lnTo>
                    <a:pt x="470780" y="1403287"/>
                  </a:lnTo>
                  <a:lnTo>
                    <a:pt x="298765" y="1548143"/>
                  </a:lnTo>
                  <a:lnTo>
                    <a:pt x="0" y="1376127"/>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161"/>
            <p:cNvSpPr/>
            <p:nvPr/>
          </p:nvSpPr>
          <p:spPr>
            <a:xfrm>
              <a:off x="7695446" y="3612333"/>
              <a:ext cx="289710" cy="199176"/>
            </a:xfrm>
            <a:custGeom>
              <a:avLst/>
              <a:gdLst>
                <a:gd name="connsiteX0" fmla="*/ 217283 w 289710"/>
                <a:gd name="connsiteY0" fmla="*/ 199176 h 199176"/>
                <a:gd name="connsiteX1" fmla="*/ 63374 w 289710"/>
                <a:gd name="connsiteY1" fmla="*/ 190122 h 199176"/>
                <a:gd name="connsiteX2" fmla="*/ 0 w 289710"/>
                <a:gd name="connsiteY2" fmla="*/ 126748 h 199176"/>
                <a:gd name="connsiteX3" fmla="*/ 153908 w 289710"/>
                <a:gd name="connsiteY3" fmla="*/ 0 h 199176"/>
                <a:gd name="connsiteX4" fmla="*/ 289710 w 289710"/>
                <a:gd name="connsiteY4" fmla="*/ 54320 h 199176"/>
                <a:gd name="connsiteX5" fmla="*/ 217283 w 289710"/>
                <a:gd name="connsiteY5" fmla="*/ 199176 h 19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710" h="199176">
                  <a:moveTo>
                    <a:pt x="217283" y="199176"/>
                  </a:moveTo>
                  <a:lnTo>
                    <a:pt x="63374" y="190122"/>
                  </a:lnTo>
                  <a:lnTo>
                    <a:pt x="0" y="126748"/>
                  </a:lnTo>
                  <a:lnTo>
                    <a:pt x="153908" y="0"/>
                  </a:lnTo>
                  <a:lnTo>
                    <a:pt x="289710" y="54320"/>
                  </a:lnTo>
                  <a:lnTo>
                    <a:pt x="217283" y="19917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3" name="Rectangle 114"/>
          <p:cNvSpPr>
            <a:spLocks noChangeArrowheads="1"/>
          </p:cNvSpPr>
          <p:nvPr/>
        </p:nvSpPr>
        <p:spPr bwMode="auto">
          <a:xfrm>
            <a:off x="925858" y="4779316"/>
            <a:ext cx="609847" cy="36933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200" b="1" dirty="0"/>
              <a:t>American</a:t>
            </a:r>
          </a:p>
          <a:p>
            <a:pPr algn="ctr" eaLnBrk="0" hangingPunct="0"/>
            <a:r>
              <a:rPr lang="en-US" altLang="en-US" sz="1200" b="1" dirty="0"/>
              <a:t>Soma</a:t>
            </a:r>
          </a:p>
        </p:txBody>
      </p:sp>
      <p:grpSp>
        <p:nvGrpSpPr>
          <p:cNvPr id="164" name="Group 163"/>
          <p:cNvGrpSpPr>
            <a:grpSpLocks noChangeAspect="1"/>
          </p:cNvGrpSpPr>
          <p:nvPr/>
        </p:nvGrpSpPr>
        <p:grpSpPr>
          <a:xfrm>
            <a:off x="8443278" y="5657707"/>
            <a:ext cx="438962" cy="93681"/>
            <a:chOff x="4961299" y="1611517"/>
            <a:chExt cx="1484768" cy="316871"/>
          </a:xfrm>
          <a:solidFill>
            <a:schemeClr val="bg1"/>
          </a:solidFill>
        </p:grpSpPr>
        <p:sp>
          <p:nvSpPr>
            <p:cNvPr id="165" name="Freeform 164"/>
            <p:cNvSpPr/>
            <p:nvPr/>
          </p:nvSpPr>
          <p:spPr>
            <a:xfrm>
              <a:off x="4961299" y="1611517"/>
              <a:ext cx="914400" cy="307818"/>
            </a:xfrm>
            <a:custGeom>
              <a:avLst/>
              <a:gdLst>
                <a:gd name="connsiteX0" fmla="*/ 0 w 914400"/>
                <a:gd name="connsiteY0" fmla="*/ 153909 h 307818"/>
                <a:gd name="connsiteX1" fmla="*/ 0 w 914400"/>
                <a:gd name="connsiteY1" fmla="*/ 153909 h 307818"/>
                <a:gd name="connsiteX2" fmla="*/ 108642 w 914400"/>
                <a:gd name="connsiteY2" fmla="*/ 135802 h 307818"/>
                <a:gd name="connsiteX3" fmla="*/ 443620 w 914400"/>
                <a:gd name="connsiteY3" fmla="*/ 0 h 307818"/>
                <a:gd name="connsiteX4" fmla="*/ 516048 w 914400"/>
                <a:gd name="connsiteY4" fmla="*/ 144855 h 307818"/>
                <a:gd name="connsiteX5" fmla="*/ 570368 w 914400"/>
                <a:gd name="connsiteY5" fmla="*/ 81481 h 307818"/>
                <a:gd name="connsiteX6" fmla="*/ 914400 w 914400"/>
                <a:gd name="connsiteY6" fmla="*/ 253497 h 307818"/>
                <a:gd name="connsiteX7" fmla="*/ 679010 w 914400"/>
                <a:gd name="connsiteY7" fmla="*/ 307818 h 307818"/>
                <a:gd name="connsiteX8" fmla="*/ 516048 w 914400"/>
                <a:gd name="connsiteY8" fmla="*/ 181069 h 307818"/>
                <a:gd name="connsiteX9" fmla="*/ 443620 w 914400"/>
                <a:gd name="connsiteY9" fmla="*/ 271604 h 307818"/>
                <a:gd name="connsiteX10" fmla="*/ 452673 w 914400"/>
                <a:gd name="connsiteY10" fmla="*/ 181069 h 307818"/>
                <a:gd name="connsiteX11" fmla="*/ 389299 w 914400"/>
                <a:gd name="connsiteY11" fmla="*/ 226336 h 307818"/>
                <a:gd name="connsiteX12" fmla="*/ 262551 w 914400"/>
                <a:gd name="connsiteY12" fmla="*/ 162962 h 307818"/>
                <a:gd name="connsiteX13" fmla="*/ 108642 w 914400"/>
                <a:gd name="connsiteY13" fmla="*/ 181069 h 307818"/>
                <a:gd name="connsiteX14" fmla="*/ 0 w 914400"/>
                <a:gd name="connsiteY14" fmla="*/ 208230 h 307818"/>
                <a:gd name="connsiteX15" fmla="*/ 0 w 914400"/>
                <a:gd name="connsiteY15" fmla="*/ 153909 h 30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 h="307818">
                  <a:moveTo>
                    <a:pt x="0" y="153909"/>
                  </a:moveTo>
                  <a:lnTo>
                    <a:pt x="0" y="153909"/>
                  </a:lnTo>
                  <a:cubicBezTo>
                    <a:pt x="97250" y="144184"/>
                    <a:pt x="63408" y="158418"/>
                    <a:pt x="108642" y="135802"/>
                  </a:cubicBezTo>
                  <a:lnTo>
                    <a:pt x="443620" y="0"/>
                  </a:lnTo>
                  <a:lnTo>
                    <a:pt x="516048" y="144855"/>
                  </a:lnTo>
                  <a:lnTo>
                    <a:pt x="570368" y="81481"/>
                  </a:lnTo>
                  <a:lnTo>
                    <a:pt x="914400" y="253497"/>
                  </a:lnTo>
                  <a:lnTo>
                    <a:pt x="679010" y="307818"/>
                  </a:lnTo>
                  <a:lnTo>
                    <a:pt x="516048" y="181069"/>
                  </a:lnTo>
                  <a:lnTo>
                    <a:pt x="443620" y="271604"/>
                  </a:lnTo>
                  <a:lnTo>
                    <a:pt x="452673" y="181069"/>
                  </a:lnTo>
                  <a:lnTo>
                    <a:pt x="389299" y="226336"/>
                  </a:lnTo>
                  <a:lnTo>
                    <a:pt x="262551" y="162962"/>
                  </a:lnTo>
                  <a:lnTo>
                    <a:pt x="108642" y="181069"/>
                  </a:lnTo>
                  <a:lnTo>
                    <a:pt x="0" y="208230"/>
                  </a:lnTo>
                  <a:lnTo>
                    <a:pt x="0" y="153909"/>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165"/>
            <p:cNvSpPr/>
            <p:nvPr/>
          </p:nvSpPr>
          <p:spPr>
            <a:xfrm>
              <a:off x="5957180" y="1692998"/>
              <a:ext cx="488887" cy="235390"/>
            </a:xfrm>
            <a:custGeom>
              <a:avLst/>
              <a:gdLst>
                <a:gd name="connsiteX0" fmla="*/ 63374 w 488887"/>
                <a:gd name="connsiteY0" fmla="*/ 199176 h 235390"/>
                <a:gd name="connsiteX1" fmla="*/ 0 w 488887"/>
                <a:gd name="connsiteY1" fmla="*/ 117695 h 235390"/>
                <a:gd name="connsiteX2" fmla="*/ 0 w 488887"/>
                <a:gd name="connsiteY2" fmla="*/ 117695 h 235390"/>
                <a:gd name="connsiteX3" fmla="*/ 199176 w 488887"/>
                <a:gd name="connsiteY3" fmla="*/ 0 h 235390"/>
                <a:gd name="connsiteX4" fmla="*/ 398353 w 488887"/>
                <a:gd name="connsiteY4" fmla="*/ 36214 h 235390"/>
                <a:gd name="connsiteX5" fmla="*/ 488887 w 488887"/>
                <a:gd name="connsiteY5" fmla="*/ 144855 h 235390"/>
                <a:gd name="connsiteX6" fmla="*/ 353085 w 488887"/>
                <a:gd name="connsiteY6" fmla="*/ 81481 h 235390"/>
                <a:gd name="connsiteX7" fmla="*/ 298765 w 488887"/>
                <a:gd name="connsiteY7" fmla="*/ 117695 h 235390"/>
                <a:gd name="connsiteX8" fmla="*/ 362139 w 488887"/>
                <a:gd name="connsiteY8" fmla="*/ 235390 h 235390"/>
                <a:gd name="connsiteX9" fmla="*/ 226337 w 488887"/>
                <a:gd name="connsiteY9" fmla="*/ 190123 h 235390"/>
                <a:gd name="connsiteX10" fmla="*/ 63374 w 488887"/>
                <a:gd name="connsiteY10" fmla="*/ 199176 h 23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887" h="235390">
                  <a:moveTo>
                    <a:pt x="63374" y="199176"/>
                  </a:moveTo>
                  <a:lnTo>
                    <a:pt x="0" y="117695"/>
                  </a:lnTo>
                  <a:lnTo>
                    <a:pt x="0" y="117695"/>
                  </a:lnTo>
                  <a:lnTo>
                    <a:pt x="199176" y="0"/>
                  </a:lnTo>
                  <a:lnTo>
                    <a:pt x="398353" y="36214"/>
                  </a:lnTo>
                  <a:lnTo>
                    <a:pt x="488887" y="144855"/>
                  </a:lnTo>
                  <a:lnTo>
                    <a:pt x="353085" y="81481"/>
                  </a:lnTo>
                  <a:lnTo>
                    <a:pt x="298765" y="117695"/>
                  </a:lnTo>
                  <a:lnTo>
                    <a:pt x="362139" y="235390"/>
                  </a:lnTo>
                  <a:lnTo>
                    <a:pt x="226337" y="190123"/>
                  </a:lnTo>
                  <a:lnTo>
                    <a:pt x="63374" y="19917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7" name="Rectangle 112"/>
          <p:cNvSpPr>
            <a:spLocks noChangeArrowheads="1"/>
          </p:cNvSpPr>
          <p:nvPr/>
        </p:nvSpPr>
        <p:spPr bwMode="auto">
          <a:xfrm>
            <a:off x="8521645" y="5415757"/>
            <a:ext cx="201722" cy="18466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t>V.I.</a:t>
            </a:r>
          </a:p>
        </p:txBody>
      </p:sp>
      <p:sp>
        <p:nvSpPr>
          <p:cNvPr id="59" name="TextBox 58"/>
          <p:cNvSpPr txBox="1"/>
          <p:nvPr/>
        </p:nvSpPr>
        <p:spPr>
          <a:xfrm>
            <a:off x="504245" y="6278563"/>
            <a:ext cx="1107996" cy="369332"/>
          </a:xfrm>
          <a:prstGeom prst="rect">
            <a:avLst/>
          </a:prstGeom>
          <a:solidFill>
            <a:srgbClr val="00B050"/>
          </a:solidFill>
          <a:ln w="19050">
            <a:solidFill>
              <a:schemeClr val="tx1"/>
            </a:solidFill>
          </a:ln>
        </p:spPr>
        <p:txBody>
          <a:bodyPr wrap="none" rtlCol="0">
            <a:spAutoFit/>
          </a:bodyPr>
          <a:lstStyle/>
          <a:p>
            <a:r>
              <a:rPr lang="en-US" b="1" dirty="0"/>
              <a:t>Round 7</a:t>
            </a:r>
          </a:p>
        </p:txBody>
      </p:sp>
      <p:sp>
        <p:nvSpPr>
          <p:cNvPr id="60" name="TextBox 59"/>
          <p:cNvSpPr txBox="1"/>
          <p:nvPr/>
        </p:nvSpPr>
        <p:spPr>
          <a:xfrm>
            <a:off x="493695" y="5763365"/>
            <a:ext cx="1107996" cy="369332"/>
          </a:xfrm>
          <a:prstGeom prst="rect">
            <a:avLst/>
          </a:prstGeom>
          <a:solidFill>
            <a:srgbClr val="F79646"/>
          </a:solidFill>
          <a:ln w="19050">
            <a:solidFill>
              <a:schemeClr val="tx1"/>
            </a:solidFill>
          </a:ln>
        </p:spPr>
        <p:txBody>
          <a:bodyPr wrap="none" rtlCol="0">
            <a:spAutoFit/>
          </a:bodyPr>
          <a:lstStyle/>
          <a:p>
            <a:r>
              <a:rPr lang="en-US" b="1" dirty="0"/>
              <a:t>Round 1</a:t>
            </a:r>
          </a:p>
        </p:txBody>
      </p:sp>
    </p:spTree>
    <p:extLst>
      <p:ext uri="{BB962C8B-B14F-4D97-AF65-F5344CB8AC3E}">
        <p14:creationId xmlns:p14="http://schemas.microsoft.com/office/powerpoint/2010/main" val="2210154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32" y="137182"/>
            <a:ext cx="6175729" cy="715962"/>
          </a:xfrm>
        </p:spPr>
        <p:txBody>
          <a:bodyPr/>
          <a:lstStyle/>
          <a:p>
            <a:r>
              <a:rPr lang="en-US" sz="4000" dirty="0"/>
              <a:t>Overview Brochure</a:t>
            </a:r>
          </a:p>
        </p:txBody>
      </p:sp>
      <p:sp>
        <p:nvSpPr>
          <p:cNvPr id="3" name="Text Placeholder 2"/>
          <p:cNvSpPr>
            <a:spLocks noGrp="1"/>
          </p:cNvSpPr>
          <p:nvPr>
            <p:ph type="body" idx="1"/>
          </p:nvPr>
        </p:nvSpPr>
        <p:spPr>
          <a:xfrm>
            <a:off x="225071" y="838200"/>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sp>
        <p:nvSpPr>
          <p:cNvPr id="7" name="TextBox 6"/>
          <p:cNvSpPr txBox="1"/>
          <p:nvPr/>
        </p:nvSpPr>
        <p:spPr>
          <a:xfrm>
            <a:off x="6172200" y="3657600"/>
            <a:ext cx="184731" cy="369332"/>
          </a:xfrm>
          <a:prstGeom prst="rect">
            <a:avLst/>
          </a:prstGeom>
          <a:noFill/>
        </p:spPr>
        <p:txBody>
          <a:bodyPr wrap="none" rtlCol="0">
            <a:spAutoFit/>
          </a:bodyPr>
          <a:lstStyle/>
          <a:p>
            <a:endParaRPr lang="en-US" dirty="0"/>
          </a:p>
        </p:txBody>
      </p:sp>
      <p:sp>
        <p:nvSpPr>
          <p:cNvPr id="9" name="TextBox 8"/>
          <p:cNvSpPr txBox="1"/>
          <p:nvPr/>
        </p:nvSpPr>
        <p:spPr>
          <a:xfrm>
            <a:off x="3487266" y="6324600"/>
            <a:ext cx="184731" cy="307777"/>
          </a:xfrm>
          <a:prstGeom prst="rect">
            <a:avLst/>
          </a:prstGeom>
          <a:solidFill>
            <a:schemeClr val="bg1"/>
          </a:solidFill>
        </p:spPr>
        <p:txBody>
          <a:bodyPr wrap="none" rtlCol="0">
            <a:spAutoFit/>
          </a:bodyPr>
          <a:lstStyle/>
          <a:p>
            <a:endParaRPr lang="en-US" sz="1400" dirty="0"/>
          </a:p>
        </p:txBody>
      </p:sp>
      <p:pic>
        <p:nvPicPr>
          <p:cNvPr id="5" name="Picture 4" descr="Screen Clipping"/>
          <p:cNvPicPr>
            <a:picLocks noChangeAspect="1"/>
          </p:cNvPicPr>
          <p:nvPr/>
        </p:nvPicPr>
        <p:blipFill>
          <a:blip r:embed="rId3"/>
          <a:stretch>
            <a:fillRect/>
          </a:stretch>
        </p:blipFill>
        <p:spPr>
          <a:xfrm>
            <a:off x="990600" y="1333362"/>
            <a:ext cx="6918047" cy="5387139"/>
          </a:xfrm>
          <a:prstGeom prst="rect">
            <a:avLst/>
          </a:prstGeom>
        </p:spPr>
      </p:pic>
    </p:spTree>
    <p:extLst>
      <p:ext uri="{BB962C8B-B14F-4D97-AF65-F5344CB8AC3E}">
        <p14:creationId xmlns:p14="http://schemas.microsoft.com/office/powerpoint/2010/main" val="2708894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4724400" cy="715962"/>
          </a:xfrm>
        </p:spPr>
        <p:txBody>
          <a:bodyPr/>
          <a:lstStyle/>
          <a:p>
            <a:r>
              <a:rPr lang="en-US" sz="4400" dirty="0"/>
              <a:t>Objectives</a:t>
            </a:r>
          </a:p>
        </p:txBody>
      </p:sp>
      <p:sp>
        <p:nvSpPr>
          <p:cNvPr id="7" name="Content Placeholder 2"/>
          <p:cNvSpPr>
            <a:spLocks noGrp="1"/>
          </p:cNvSpPr>
          <p:nvPr>
            <p:ph idx="1"/>
          </p:nvPr>
        </p:nvSpPr>
        <p:spPr>
          <a:xfrm>
            <a:off x="685800" y="1752600"/>
            <a:ext cx="8229600" cy="4525963"/>
          </a:xfrm>
        </p:spPr>
        <p:txBody>
          <a:bodyPr/>
          <a:lstStyle/>
          <a:p>
            <a:r>
              <a:rPr lang="en-US" sz="3200" dirty="0"/>
              <a:t>SHRP2 Background</a:t>
            </a:r>
          </a:p>
          <a:p>
            <a:r>
              <a:rPr lang="en-US" sz="3200" dirty="0"/>
              <a:t>Discuss the R26 Product</a:t>
            </a:r>
          </a:p>
          <a:p>
            <a:r>
              <a:rPr lang="en-US" sz="3200" dirty="0"/>
              <a:t>Promote R26 IA Product Tools</a:t>
            </a:r>
          </a:p>
          <a:p>
            <a:pPr lvl="1">
              <a:buFont typeface="Wingdings" panose="05000000000000000000" pitchFamily="2" charset="2"/>
              <a:buChar char="Ø"/>
            </a:pPr>
            <a:r>
              <a:rPr lang="en-US" sz="3200" dirty="0"/>
              <a:t>Academic Workshop</a:t>
            </a:r>
          </a:p>
          <a:p>
            <a:pPr lvl="1">
              <a:buFont typeface="Wingdings" panose="05000000000000000000" pitchFamily="2" charset="2"/>
              <a:buChar char="Ø"/>
            </a:pPr>
            <a:r>
              <a:rPr lang="en-US" sz="3200" dirty="0"/>
              <a:t>Just-in-Time Training     </a:t>
            </a:r>
          </a:p>
          <a:p>
            <a:pPr lvl="1">
              <a:buFont typeface="Wingdings" panose="05000000000000000000" pitchFamily="2" charset="2"/>
              <a:buChar char="Ø"/>
            </a:pPr>
            <a:r>
              <a:rPr lang="en-US" sz="3200" dirty="0"/>
              <a:t>Analysis Tool</a:t>
            </a:r>
          </a:p>
          <a:p>
            <a:pPr>
              <a:buFont typeface="Arial" panose="020B0604020202020204" pitchFamily="34" charset="0"/>
              <a:buChar char="•"/>
            </a:pPr>
            <a:r>
              <a:rPr lang="en-US" sz="3200" dirty="0"/>
              <a:t>Review website materials </a:t>
            </a:r>
          </a:p>
        </p:txBody>
      </p:sp>
      <p:sp>
        <p:nvSpPr>
          <p:cNvPr id="4" name="Slide Number Placeholder 3"/>
          <p:cNvSpPr>
            <a:spLocks noGrp="1"/>
          </p:cNvSpPr>
          <p:nvPr>
            <p:ph type="sldNum" sz="quarter" idx="12"/>
          </p:nvPr>
        </p:nvSpPr>
        <p:spPr/>
        <p:txBody>
          <a:bodyPr/>
          <a:lstStyle/>
          <a:p>
            <a:fld id="{885B9C7F-5F8E-40BD-A660-D104CC0AAAFA}" type="slidenum">
              <a:rPr lang="en-US" smtClean="0"/>
              <a:pPr/>
              <a:t>2</a:t>
            </a:fld>
            <a:endParaRPr lang="en-US" dirty="0"/>
          </a:p>
        </p:txBody>
      </p:sp>
    </p:spTree>
    <p:extLst>
      <p:ext uri="{BB962C8B-B14F-4D97-AF65-F5344CB8AC3E}">
        <p14:creationId xmlns:p14="http://schemas.microsoft.com/office/powerpoint/2010/main" val="2680800587"/>
      </p:ext>
    </p:extLst>
  </p:cSld>
  <p:clrMapOvr>
    <a:masterClrMapping/>
  </p:clrMapOvr>
  <mc:AlternateContent xmlns:mc="http://schemas.openxmlformats.org/markup-compatibility/2006" xmlns:p14="http://schemas.microsoft.com/office/powerpoint/2010/main">
    <mc:Choice Requires="p14">
      <p:transition spd="slow" p14:dur="12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10401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grpSp>
        <p:nvGrpSpPr>
          <p:cNvPr id="6" name="Group 5"/>
          <p:cNvGrpSpPr/>
          <p:nvPr/>
        </p:nvGrpSpPr>
        <p:grpSpPr>
          <a:xfrm>
            <a:off x="0" y="0"/>
            <a:ext cx="9997595" cy="3008531"/>
            <a:chOff x="0" y="0"/>
            <a:chExt cx="9997595" cy="3008531"/>
          </a:xfrm>
        </p:grpSpPr>
        <p:grpSp>
          <p:nvGrpSpPr>
            <p:cNvPr id="5" name="Group 4"/>
            <p:cNvGrpSpPr/>
            <p:nvPr/>
          </p:nvGrpSpPr>
          <p:grpSpPr>
            <a:xfrm>
              <a:off x="0" y="0"/>
              <a:ext cx="9166413" cy="997428"/>
              <a:chOff x="0" y="0"/>
              <a:chExt cx="9166413" cy="997428"/>
            </a:xfrm>
          </p:grpSpPr>
          <p:pic>
            <p:nvPicPr>
              <p:cNvPr id="13" name="Picture 12" descr="Transit.jpg"/>
              <p:cNvPicPr>
                <a:picLocks noChangeAspect="1"/>
              </p:cNvPicPr>
              <p:nvPr/>
            </p:nvPicPr>
            <p:blipFill>
              <a:blip r:embed="rId3" cstate="print"/>
              <a:srcRect t="13254"/>
              <a:stretch>
                <a:fillRect/>
              </a:stretch>
            </p:blipFill>
            <p:spPr>
              <a:xfrm>
                <a:off x="0" y="1"/>
                <a:ext cx="1752600" cy="997427"/>
              </a:xfrm>
              <a:prstGeom prst="rect">
                <a:avLst/>
              </a:prstGeom>
            </p:spPr>
          </p:pic>
          <p:pic>
            <p:nvPicPr>
              <p:cNvPr id="16" name="Picture 15" descr="Bridge.jpg"/>
              <p:cNvPicPr>
                <a:picLocks noChangeAspect="1"/>
              </p:cNvPicPr>
              <p:nvPr/>
            </p:nvPicPr>
            <p:blipFill>
              <a:blip r:embed="rId4" cstate="print"/>
              <a:srcRect t="13254"/>
              <a:stretch>
                <a:fillRect/>
              </a:stretch>
            </p:blipFill>
            <p:spPr>
              <a:xfrm>
                <a:off x="1819419" y="1"/>
                <a:ext cx="1752600" cy="997427"/>
              </a:xfrm>
              <a:prstGeom prst="rect">
                <a:avLst/>
              </a:prstGeom>
            </p:spPr>
          </p:pic>
          <p:pic>
            <p:nvPicPr>
              <p:cNvPr id="17" name="Picture 16" descr="Utah 091201-BridgeReplacement1.jpg"/>
              <p:cNvPicPr>
                <a:picLocks noChangeAspect="1"/>
              </p:cNvPicPr>
              <p:nvPr/>
            </p:nvPicPr>
            <p:blipFill>
              <a:blip r:embed="rId5" cstate="print"/>
              <a:srcRect t="23002"/>
              <a:stretch>
                <a:fillRect/>
              </a:stretch>
            </p:blipFill>
            <p:spPr>
              <a:xfrm>
                <a:off x="3638837" y="1"/>
                <a:ext cx="1689652" cy="997427"/>
              </a:xfrm>
              <a:prstGeom prst="rect">
                <a:avLst/>
              </a:prstGeom>
            </p:spPr>
          </p:pic>
          <p:pic>
            <p:nvPicPr>
              <p:cNvPr id="18" name="Picture 17" descr="_DSC1687-use.jpg"/>
              <p:cNvPicPr>
                <a:picLocks noChangeAspect="1"/>
              </p:cNvPicPr>
              <p:nvPr/>
            </p:nvPicPr>
            <p:blipFill>
              <a:blip r:embed="rId6" cstate="print"/>
              <a:srcRect b="19697"/>
              <a:stretch>
                <a:fillRect/>
              </a:stretch>
            </p:blipFill>
            <p:spPr>
              <a:xfrm>
                <a:off x="5410201" y="0"/>
                <a:ext cx="1853076" cy="990600"/>
              </a:xfrm>
              <a:prstGeom prst="rect">
                <a:avLst/>
              </a:prstGeom>
            </p:spPr>
          </p:pic>
          <p:pic>
            <p:nvPicPr>
              <p:cNvPr id="19" name="Picture 18" descr="I66_ATM.jpg"/>
              <p:cNvPicPr>
                <a:picLocks noChangeAspect="1"/>
              </p:cNvPicPr>
              <p:nvPr/>
            </p:nvPicPr>
            <p:blipFill>
              <a:blip r:embed="rId7" cstate="print"/>
              <a:srcRect t="9113" b="19048"/>
              <a:stretch>
                <a:fillRect/>
              </a:stretch>
            </p:blipFill>
            <p:spPr>
              <a:xfrm>
                <a:off x="7315201" y="1"/>
                <a:ext cx="1851212" cy="997427"/>
              </a:xfrm>
              <a:prstGeom prst="rect">
                <a:avLst/>
              </a:prstGeom>
            </p:spPr>
          </p:pic>
        </p:grpSp>
        <p:grpSp>
          <p:nvGrpSpPr>
            <p:cNvPr id="4" name="Group 3"/>
            <p:cNvGrpSpPr/>
            <p:nvPr/>
          </p:nvGrpSpPr>
          <p:grpSpPr>
            <a:xfrm>
              <a:off x="60063" y="1148190"/>
              <a:ext cx="9937532" cy="1860341"/>
              <a:chOff x="60063" y="1148190"/>
              <a:chExt cx="9937532" cy="1860341"/>
            </a:xfrm>
          </p:grpSpPr>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538" y="1148190"/>
                <a:ext cx="4677229" cy="1044129"/>
              </a:xfrm>
              <a:prstGeom prst="rect">
                <a:avLst/>
              </a:prstGeom>
            </p:spPr>
          </p:pic>
          <p:sp>
            <p:nvSpPr>
              <p:cNvPr id="22" name="TextBox 21"/>
              <p:cNvSpPr txBox="1">
                <a:spLocks noChangeArrowheads="1"/>
              </p:cNvSpPr>
              <p:nvPr/>
            </p:nvSpPr>
            <p:spPr bwMode="auto">
              <a:xfrm>
                <a:off x="60063" y="2362200"/>
                <a:ext cx="9937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3500" b="1" dirty="0">
                  <a:latin typeface="Arial Narrow" panose="020B0606020202030204" pitchFamily="34" charset="0"/>
                </a:endParaRPr>
              </a:p>
            </p:txBody>
          </p:sp>
        </p:grpSp>
      </p:grpSp>
      <p:sp>
        <p:nvSpPr>
          <p:cNvPr id="3" name="Title 2">
            <a:extLst>
              <a:ext uri="{FF2B5EF4-FFF2-40B4-BE49-F238E27FC236}">
                <a16:creationId xmlns:a16="http://schemas.microsoft.com/office/drawing/2014/main" id="{7FE1E734-5C25-4D35-A5B0-2941ED55BCAB}"/>
              </a:ext>
            </a:extLst>
          </p:cNvPr>
          <p:cNvSpPr>
            <a:spLocks noGrp="1"/>
          </p:cNvSpPr>
          <p:nvPr>
            <p:ph type="title"/>
          </p:nvPr>
        </p:nvSpPr>
        <p:spPr>
          <a:xfrm>
            <a:off x="368863" y="2685365"/>
            <a:ext cx="8229600" cy="2057400"/>
          </a:xfrm>
        </p:spPr>
        <p:txBody>
          <a:bodyPr>
            <a:normAutofit fontScale="90000"/>
          </a:bodyPr>
          <a:lstStyle/>
          <a:p>
            <a:pPr algn="ctr"/>
            <a:r>
              <a:rPr lang="en-US" dirty="0">
                <a:solidFill>
                  <a:schemeClr val="tx1"/>
                </a:solidFill>
              </a:rPr>
              <a:t>SHRP 2 R26 Guidelines for the Preservation of High-Traffic Volume Roadways</a:t>
            </a:r>
            <a:br>
              <a:rPr lang="en-US" dirty="0">
                <a:solidFill>
                  <a:schemeClr val="tx1"/>
                </a:solidFill>
              </a:rPr>
            </a:br>
            <a:r>
              <a:rPr lang="en-US" dirty="0">
                <a:solidFill>
                  <a:schemeClr val="tx1"/>
                </a:solidFill>
              </a:rPr>
              <a:t> Workshop</a:t>
            </a:r>
            <a:br>
              <a:rPr lang="en-US" dirty="0">
                <a:solidFill>
                  <a:schemeClr val="tx1"/>
                </a:solidFill>
              </a:rPr>
            </a:br>
            <a:r>
              <a:rPr lang="en-US" dirty="0">
                <a:solidFill>
                  <a:srgbClr val="FF0000"/>
                </a:solidFill>
              </a:rPr>
              <a:t>(Available to Agencies upon request)</a:t>
            </a:r>
            <a:br>
              <a:rPr lang="en-US" dirty="0"/>
            </a:br>
            <a:endParaRPr lang="en-US" dirty="0"/>
          </a:p>
        </p:txBody>
      </p:sp>
    </p:spTree>
    <p:extLst>
      <p:ext uri="{BB962C8B-B14F-4D97-AF65-F5344CB8AC3E}">
        <p14:creationId xmlns:p14="http://schemas.microsoft.com/office/powerpoint/2010/main" val="2343701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Goal for You</a:t>
            </a:r>
          </a:p>
        </p:txBody>
      </p:sp>
      <p:sp>
        <p:nvSpPr>
          <p:cNvPr id="5" name="Content Placeholder 4">
            <a:extLst>
              <a:ext uri="{FF2B5EF4-FFF2-40B4-BE49-F238E27FC236}">
                <a16:creationId xmlns:a16="http://schemas.microsoft.com/office/drawing/2014/main" id="{C99DB1E0-8651-4216-8CFF-80218DFBCB5A}"/>
              </a:ext>
            </a:extLst>
          </p:cNvPr>
          <p:cNvSpPr>
            <a:spLocks noGrp="1"/>
          </p:cNvSpPr>
          <p:nvPr>
            <p:ph sz="half" idx="1"/>
          </p:nvPr>
        </p:nvSpPr>
        <p:spPr>
          <a:xfrm>
            <a:off x="228600" y="1600200"/>
            <a:ext cx="4800600" cy="4525963"/>
          </a:xfrm>
        </p:spPr>
        <p:txBody>
          <a:bodyPr/>
          <a:lstStyle/>
          <a:p>
            <a:r>
              <a:rPr lang="en-US" sz="3200" dirty="0"/>
              <a:t>Develop an approach for including high-traffic volume roadways (HTVR) in the agency’s pavement preservation program</a:t>
            </a:r>
          </a:p>
        </p:txBody>
      </p:sp>
      <p:pic>
        <p:nvPicPr>
          <p:cNvPr id="8" name="Content Placeholder 7" descr="A close up of a sign&#10;&#10;Description generated with very high confidence">
            <a:extLst>
              <a:ext uri="{FF2B5EF4-FFF2-40B4-BE49-F238E27FC236}">
                <a16:creationId xmlns:a16="http://schemas.microsoft.com/office/drawing/2014/main" id="{4AD2F809-0D71-48D4-BF20-9901F191379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7800" y="1641244"/>
            <a:ext cx="3429000" cy="3118312"/>
          </a:xfrm>
        </p:spPr>
      </p:pic>
      <p:sp>
        <p:nvSpPr>
          <p:cNvPr id="4" name="Slide Number Placeholder 3"/>
          <p:cNvSpPr>
            <a:spLocks noGrp="1"/>
          </p:cNvSpPr>
          <p:nvPr>
            <p:ph type="sldNum" sz="quarter" idx="12"/>
          </p:nvPr>
        </p:nvSpPr>
        <p:spPr/>
        <p:txBody>
          <a:bodyPr/>
          <a:lstStyle/>
          <a:p>
            <a:pPr>
              <a:defRPr/>
            </a:pPr>
            <a:fld id="{99BF6BD8-9522-453F-9DDF-F61CE6D1215E}"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3652448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3C757A-4A4E-4FF6-931C-570010FDBE3D}"/>
              </a:ext>
            </a:extLst>
          </p:cNvPr>
          <p:cNvSpPr>
            <a:spLocks noGrp="1"/>
          </p:cNvSpPr>
          <p:nvPr>
            <p:ph type="title"/>
          </p:nvPr>
        </p:nvSpPr>
        <p:spPr>
          <a:xfrm>
            <a:off x="228600" y="152400"/>
            <a:ext cx="8229600" cy="715962"/>
          </a:xfrm>
        </p:spPr>
        <p:txBody>
          <a:bodyPr/>
          <a:lstStyle/>
          <a:p>
            <a:r>
              <a:rPr lang="en-US" dirty="0"/>
              <a:t>How Will You Reach the Goal?</a:t>
            </a:r>
          </a:p>
        </p:txBody>
      </p:sp>
      <p:sp>
        <p:nvSpPr>
          <p:cNvPr id="7" name="Content Placeholder 6">
            <a:extLst>
              <a:ext uri="{FF2B5EF4-FFF2-40B4-BE49-F238E27FC236}">
                <a16:creationId xmlns:a16="http://schemas.microsoft.com/office/drawing/2014/main" id="{AB16984D-D665-4895-8ECA-AECE1805EB41}"/>
              </a:ext>
            </a:extLst>
          </p:cNvPr>
          <p:cNvSpPr>
            <a:spLocks noGrp="1"/>
          </p:cNvSpPr>
          <p:nvPr>
            <p:ph idx="1"/>
          </p:nvPr>
        </p:nvSpPr>
        <p:spPr>
          <a:xfrm>
            <a:off x="228600" y="1600200"/>
            <a:ext cx="8763000" cy="4525963"/>
          </a:xfrm>
        </p:spPr>
        <p:txBody>
          <a:bodyPr/>
          <a:lstStyle/>
          <a:p>
            <a:pPr marL="514350" lvl="0" indent="-514350">
              <a:buFont typeface="+mj-lt"/>
              <a:buAutoNum type="arabicPeriod"/>
            </a:pPr>
            <a:r>
              <a:rPr lang="en-US" sz="3200" dirty="0"/>
              <a:t>Explain the similarities and differences between applying pavement preservations treatments to low- and high-traffic volume roadways</a:t>
            </a:r>
          </a:p>
          <a:p>
            <a:pPr marL="514350" lvl="0" indent="-514350">
              <a:buFont typeface="+mj-lt"/>
              <a:buAutoNum type="arabicPeriod"/>
            </a:pPr>
            <a:r>
              <a:rPr lang="en-US" sz="3200" dirty="0"/>
              <a:t>Describe the information needed to make treatment decisions with minimal risk of failure</a:t>
            </a:r>
          </a:p>
        </p:txBody>
      </p:sp>
      <p:sp>
        <p:nvSpPr>
          <p:cNvPr id="5" name="Slide Number Placeholder 4">
            <a:extLst>
              <a:ext uri="{FF2B5EF4-FFF2-40B4-BE49-F238E27FC236}">
                <a16:creationId xmlns:a16="http://schemas.microsoft.com/office/drawing/2014/main" id="{D7963CEC-4CE5-4A46-8DDD-59C8CE1348C7}"/>
              </a:ext>
            </a:extLst>
          </p:cNvPr>
          <p:cNvSpPr>
            <a:spLocks noGrp="1"/>
          </p:cNvSpPr>
          <p:nvPr>
            <p:ph type="sldNum" sz="quarter" idx="12"/>
          </p:nvPr>
        </p:nvSpPr>
        <p:spPr/>
        <p:txBody>
          <a:bodyPr/>
          <a:lstStyle/>
          <a:p>
            <a:pPr>
              <a:defRPr/>
            </a:pPr>
            <a:fld id="{99BF6BD8-9522-453F-9DDF-F61CE6D1215E}"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2257716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A521-A132-46D9-B73C-EAF7D0766ECF}"/>
              </a:ext>
            </a:extLst>
          </p:cNvPr>
          <p:cNvSpPr>
            <a:spLocks noGrp="1"/>
          </p:cNvSpPr>
          <p:nvPr>
            <p:ph type="title"/>
          </p:nvPr>
        </p:nvSpPr>
        <p:spPr>
          <a:xfrm>
            <a:off x="304800" y="152400"/>
            <a:ext cx="8229600" cy="715962"/>
          </a:xfrm>
        </p:spPr>
        <p:txBody>
          <a:bodyPr/>
          <a:lstStyle/>
          <a:p>
            <a:r>
              <a:rPr lang="en-US" dirty="0"/>
              <a:t>How Will We Reach the Goal?</a:t>
            </a:r>
          </a:p>
        </p:txBody>
      </p:sp>
      <p:sp>
        <p:nvSpPr>
          <p:cNvPr id="3" name="Content Placeholder 2">
            <a:extLst>
              <a:ext uri="{FF2B5EF4-FFF2-40B4-BE49-F238E27FC236}">
                <a16:creationId xmlns:a16="http://schemas.microsoft.com/office/drawing/2014/main" id="{53DB3949-3723-45CD-909C-B86B1889C6B1}"/>
              </a:ext>
            </a:extLst>
          </p:cNvPr>
          <p:cNvSpPr>
            <a:spLocks noGrp="1"/>
          </p:cNvSpPr>
          <p:nvPr>
            <p:ph idx="1"/>
          </p:nvPr>
        </p:nvSpPr>
        <p:spPr>
          <a:xfrm>
            <a:off x="228600" y="1600200"/>
            <a:ext cx="8686800" cy="4525963"/>
          </a:xfrm>
        </p:spPr>
        <p:txBody>
          <a:bodyPr/>
          <a:lstStyle/>
          <a:p>
            <a:pPr marL="514350" lvl="0" indent="-514350">
              <a:buFont typeface="+mj-lt"/>
              <a:buAutoNum type="arabicPeriod" startAt="3"/>
            </a:pPr>
            <a:r>
              <a:rPr lang="en-US" sz="3200" dirty="0"/>
              <a:t>Modify preservation decision-making protocols and tools to include HTVR candidates</a:t>
            </a:r>
          </a:p>
          <a:p>
            <a:pPr marL="514350" lvl="0" indent="-514350">
              <a:buFont typeface="+mj-lt"/>
              <a:buAutoNum type="arabicPeriod" startAt="3"/>
            </a:pPr>
            <a:r>
              <a:rPr lang="en-US" sz="3200" dirty="0"/>
              <a:t>Identify other changes that need to be made to your agency’s preservation program to successfully include HTVR</a:t>
            </a:r>
          </a:p>
          <a:p>
            <a:pPr marL="514350" indent="-514350">
              <a:buFont typeface="+mj-lt"/>
              <a:buAutoNum type="arabicPeriod" startAt="3"/>
            </a:pPr>
            <a:r>
              <a:rPr lang="en-US" sz="3200" dirty="0"/>
              <a:t>Describe the resources available to help you include HTVR in your preservation program</a:t>
            </a:r>
          </a:p>
          <a:p>
            <a:endParaRPr lang="en-US" dirty="0"/>
          </a:p>
        </p:txBody>
      </p:sp>
      <p:sp>
        <p:nvSpPr>
          <p:cNvPr id="4" name="Slide Number Placeholder 3">
            <a:extLst>
              <a:ext uri="{FF2B5EF4-FFF2-40B4-BE49-F238E27FC236}">
                <a16:creationId xmlns:a16="http://schemas.microsoft.com/office/drawing/2014/main" id="{8466B64C-4B72-4BBB-B142-59748BD6EF3B}"/>
              </a:ext>
            </a:extLst>
          </p:cNvPr>
          <p:cNvSpPr>
            <a:spLocks noGrp="1"/>
          </p:cNvSpPr>
          <p:nvPr>
            <p:ph type="sldNum" sz="quarter" idx="12"/>
          </p:nvPr>
        </p:nvSpPr>
        <p:spPr/>
        <p:txBody>
          <a:bodyPr/>
          <a:lstStyle/>
          <a:p>
            <a:pPr>
              <a:defRPr/>
            </a:pPr>
            <a:fld id="{885B9C7F-5F8E-40BD-A660-D104CC0AAAFA}"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4167677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219200"/>
          </a:xfrm>
        </p:spPr>
        <p:txBody>
          <a:bodyPr/>
          <a:lstStyle/>
          <a:p>
            <a:r>
              <a:rPr lang="en-US" dirty="0"/>
              <a:t>Workshop Overview</a:t>
            </a:r>
          </a:p>
        </p:txBody>
      </p:sp>
      <p:sp>
        <p:nvSpPr>
          <p:cNvPr id="4" name="Slide Number Placeholder 3"/>
          <p:cNvSpPr>
            <a:spLocks noGrp="1"/>
          </p:cNvSpPr>
          <p:nvPr>
            <p:ph type="sldNum" sz="quarter" idx="4294967295"/>
          </p:nvPr>
        </p:nvSpPr>
        <p:spPr>
          <a:xfrm>
            <a:off x="7010400" y="6381750"/>
            <a:ext cx="2133600" cy="476250"/>
          </a:xfrm>
        </p:spPr>
        <p:txBody>
          <a:bodyPr/>
          <a:lstStyle/>
          <a:p>
            <a:pPr>
              <a:defRPr/>
            </a:pPr>
            <a:fld id="{99BF6BD8-9522-453F-9DDF-F61CE6D1215E}" type="slidenum">
              <a:rPr lang="en-US" smtClean="0">
                <a:solidFill>
                  <a:srgbClr val="000000"/>
                </a:solidFill>
              </a:rPr>
              <a:pPr>
                <a:defRPr/>
              </a:pPr>
              <a:t>24</a:t>
            </a:fld>
            <a:endParaRPr lang="en-US" dirty="0">
              <a:solidFill>
                <a:srgbClr val="000000"/>
              </a:solidFill>
            </a:endParaRPr>
          </a:p>
        </p:txBody>
      </p:sp>
      <p:graphicFrame>
        <p:nvGraphicFramePr>
          <p:cNvPr id="6" name="Content Placeholder 5">
            <a:extLst>
              <a:ext uri="{FF2B5EF4-FFF2-40B4-BE49-F238E27FC236}">
                <a16:creationId xmlns:a16="http://schemas.microsoft.com/office/drawing/2014/main" id="{BB6AD422-3359-486B-869C-B9C9830398A5}"/>
              </a:ext>
            </a:extLst>
          </p:cNvPr>
          <p:cNvGraphicFramePr>
            <a:graphicFrameLocks noGrp="1"/>
          </p:cNvGraphicFramePr>
          <p:nvPr>
            <p:ph idx="4294967295"/>
            <p:extLst/>
          </p:nvPr>
        </p:nvGraphicFramePr>
        <p:xfrm>
          <a:off x="304800" y="269916"/>
          <a:ext cx="8534400" cy="635948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62079641"/>
                    </a:ext>
                  </a:extLst>
                </a:gridCol>
                <a:gridCol w="6705600">
                  <a:extLst>
                    <a:ext uri="{9D8B030D-6E8A-4147-A177-3AD203B41FA5}">
                      <a16:colId xmlns:a16="http://schemas.microsoft.com/office/drawing/2014/main" val="1389334716"/>
                    </a:ext>
                  </a:extLst>
                </a:gridCol>
              </a:tblGrid>
              <a:tr h="725133">
                <a:tc>
                  <a:txBody>
                    <a:bodyPr/>
                    <a:lstStyle/>
                    <a:p>
                      <a:pPr marL="0" marR="0" algn="ctr">
                        <a:lnSpc>
                          <a:spcPct val="107000"/>
                        </a:lnSpc>
                        <a:spcBef>
                          <a:spcPts val="1200"/>
                        </a:spcBef>
                        <a:spcAft>
                          <a:spcPts val="1200"/>
                        </a:spcAft>
                      </a:pPr>
                      <a:r>
                        <a:rPr lang="en-US" sz="2400" kern="1600" dirty="0">
                          <a:solidFill>
                            <a:schemeClr val="tx1"/>
                          </a:solidFill>
                          <a:effectLst/>
                        </a:rPr>
                        <a:t>DURATION</a:t>
                      </a:r>
                      <a:endParaRPr lang="en-US" sz="2400" i="1" kern="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T w="38100" cap="flat" cmpd="sng" algn="ctr">
                      <a:solidFill>
                        <a:schemeClr val="accent1">
                          <a:lumMod val="50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algn="ctr">
                        <a:lnSpc>
                          <a:spcPct val="107000"/>
                        </a:lnSpc>
                        <a:spcBef>
                          <a:spcPts val="1200"/>
                        </a:spcBef>
                        <a:spcAft>
                          <a:spcPts val="1200"/>
                        </a:spcAft>
                      </a:pPr>
                      <a:r>
                        <a:rPr lang="en-US" sz="2400" i="0" kern="1600" dirty="0">
                          <a:solidFill>
                            <a:schemeClr val="tx1"/>
                          </a:solidFill>
                          <a:effectLst/>
                          <a:latin typeface="+mn-lt"/>
                          <a:ea typeface="+mn-ea"/>
                          <a:cs typeface="+mn-cs"/>
                        </a:rPr>
                        <a:t>TOPIC</a:t>
                      </a:r>
                      <a:endParaRPr lang="en-US" sz="2400" i="1" kern="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T w="38100" cap="flat" cmpd="sng" algn="ctr">
                      <a:solidFill>
                        <a:schemeClr val="accent1">
                          <a:lumMod val="50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55828300"/>
                  </a:ext>
                </a:extLst>
              </a:tr>
              <a:tr h="845988">
                <a:tc>
                  <a:txBody>
                    <a:bodyPr/>
                    <a:lstStyle/>
                    <a:p>
                      <a:pPr marL="0" marR="0" algn="ctr">
                        <a:lnSpc>
                          <a:spcPct val="107000"/>
                        </a:lnSpc>
                        <a:spcBef>
                          <a:spcPts val="1200"/>
                        </a:spcBef>
                        <a:spcAft>
                          <a:spcPts val="1200"/>
                        </a:spcAft>
                      </a:pPr>
                      <a:r>
                        <a:rPr lang="en-US" sz="2400" kern="1600" dirty="0">
                          <a:effectLst/>
                        </a:rPr>
                        <a:t>20 min</a:t>
                      </a:r>
                      <a:endParaRPr lang="en-US" sz="2400" i="1" kern="16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T w="12700" cap="flat" cmpd="sng" algn="ctr">
                      <a:solidFill>
                        <a:schemeClr val="accent1">
                          <a:lumMod val="75000"/>
                        </a:schemeClr>
                      </a:solidFill>
                      <a:prstDash val="solid"/>
                      <a:round/>
                      <a:headEnd type="none" w="med" len="med"/>
                      <a:tailEnd type="none" w="med" len="med"/>
                    </a:lnT>
                  </a:tcPr>
                </a:tc>
                <a:tc>
                  <a:txBody>
                    <a:bodyPr/>
                    <a:lstStyle/>
                    <a:p>
                      <a:pPr marL="0" marR="0" algn="ctr">
                        <a:lnSpc>
                          <a:spcPct val="107000"/>
                        </a:lnSpc>
                        <a:spcBef>
                          <a:spcPts val="1200"/>
                        </a:spcBef>
                        <a:spcAft>
                          <a:spcPts val="1200"/>
                        </a:spcAft>
                      </a:pPr>
                      <a:r>
                        <a:rPr lang="en-US" sz="2400" kern="1600" dirty="0">
                          <a:effectLst/>
                        </a:rPr>
                        <a:t>Welcome and Introductions</a:t>
                      </a:r>
                      <a:endParaRPr lang="en-US" sz="2400" i="1" kern="16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T w="12700" cap="flat" cmpd="sng" algn="ctr">
                      <a:solidFill>
                        <a:schemeClr val="accent1">
                          <a:lumMod val="75000"/>
                        </a:schemeClr>
                      </a:solidFill>
                      <a:prstDash val="solid"/>
                      <a:round/>
                      <a:headEnd type="none" w="med" len="med"/>
                      <a:tailEnd type="none" w="med" len="med"/>
                    </a:lnT>
                  </a:tcPr>
                </a:tc>
                <a:extLst>
                  <a:ext uri="{0D108BD9-81ED-4DB2-BD59-A6C34878D82A}">
                    <a16:rowId xmlns:a16="http://schemas.microsoft.com/office/drawing/2014/main" val="3163517688"/>
                  </a:ext>
                </a:extLst>
              </a:tr>
              <a:tr h="894196">
                <a:tc>
                  <a:txBody>
                    <a:bodyPr/>
                    <a:lstStyle/>
                    <a:p>
                      <a:pPr marL="0" marR="0" algn="ctr">
                        <a:lnSpc>
                          <a:spcPct val="107000"/>
                        </a:lnSpc>
                        <a:spcBef>
                          <a:spcPts val="1200"/>
                        </a:spcBef>
                        <a:spcAft>
                          <a:spcPts val="1200"/>
                        </a:spcAft>
                      </a:pPr>
                      <a:r>
                        <a:rPr lang="en-US" sz="2400" kern="1600" dirty="0">
                          <a:effectLst/>
                        </a:rPr>
                        <a:t>30 min</a:t>
                      </a:r>
                      <a:endParaRPr lang="en-US" sz="2400" i="1" kern="16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marL="0" marR="0" algn="ctr">
                        <a:lnSpc>
                          <a:spcPct val="100000"/>
                        </a:lnSpc>
                        <a:spcBef>
                          <a:spcPts val="0"/>
                        </a:spcBef>
                        <a:spcAft>
                          <a:spcPts val="0"/>
                        </a:spcAft>
                      </a:pPr>
                      <a:r>
                        <a:rPr lang="en-US" sz="2400" kern="1600" dirty="0">
                          <a:effectLst/>
                        </a:rPr>
                        <a:t>Lesson 1 </a:t>
                      </a:r>
                      <a:r>
                        <a:rPr lang="en-US" sz="2400" b="1" kern="1200" dirty="0">
                          <a:solidFill>
                            <a:schemeClr val="dk1"/>
                          </a:solidFill>
                          <a:latin typeface="+mn-lt"/>
                          <a:ea typeface="+mn-ea"/>
                          <a:cs typeface="+mn-cs"/>
                        </a:rPr>
                        <a:t>– </a:t>
                      </a:r>
                      <a:r>
                        <a:rPr lang="en-US" sz="2400" kern="1600" dirty="0">
                          <a:effectLst/>
                        </a:rPr>
                        <a:t>Comparing Preservation on Low- and High-Traffic Volume Roads</a:t>
                      </a:r>
                    </a:p>
                  </a:txBody>
                  <a:tcPr anchor="ctr"/>
                </a:tc>
                <a:extLst>
                  <a:ext uri="{0D108BD9-81ED-4DB2-BD59-A6C34878D82A}">
                    <a16:rowId xmlns:a16="http://schemas.microsoft.com/office/drawing/2014/main" val="1715495838"/>
                  </a:ext>
                </a:extLst>
              </a:tr>
              <a:tr h="845988">
                <a:tc>
                  <a:txBody>
                    <a:bodyPr/>
                    <a:lstStyle/>
                    <a:p>
                      <a:pPr marL="0" marR="0" algn="ctr">
                        <a:lnSpc>
                          <a:spcPct val="107000"/>
                        </a:lnSpc>
                        <a:spcBef>
                          <a:spcPts val="1200"/>
                        </a:spcBef>
                        <a:spcAft>
                          <a:spcPts val="1200"/>
                        </a:spcAft>
                      </a:pPr>
                      <a:r>
                        <a:rPr lang="en-US" sz="2400" kern="1600" dirty="0">
                          <a:effectLst/>
                        </a:rPr>
                        <a:t>55 min</a:t>
                      </a:r>
                      <a:endParaRPr lang="en-US" sz="2400" i="1" kern="16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marL="0" marR="0" algn="ctr">
                        <a:lnSpc>
                          <a:spcPct val="100000"/>
                        </a:lnSpc>
                        <a:spcBef>
                          <a:spcPts val="0"/>
                        </a:spcBef>
                        <a:spcAft>
                          <a:spcPts val="0"/>
                        </a:spcAft>
                      </a:pPr>
                      <a:r>
                        <a:rPr lang="en-US" sz="2400" kern="1600" dirty="0">
                          <a:effectLst/>
                        </a:rPr>
                        <a:t>Lesson 2 </a:t>
                      </a:r>
                      <a:r>
                        <a:rPr lang="en-US" sz="2400" b="1" kern="1200" dirty="0">
                          <a:solidFill>
                            <a:schemeClr val="dk1"/>
                          </a:solidFill>
                          <a:latin typeface="+mn-lt"/>
                          <a:ea typeface="+mn-ea"/>
                          <a:cs typeface="+mn-cs"/>
                        </a:rPr>
                        <a:t>– </a:t>
                      </a:r>
                      <a:r>
                        <a:rPr lang="en-US" sz="2400" kern="1600" dirty="0">
                          <a:effectLst/>
                        </a:rPr>
                        <a:t>Making Preservation Decisions </a:t>
                      </a:r>
                    </a:p>
                  </a:txBody>
                  <a:tcPr anchor="ctr"/>
                </a:tc>
                <a:extLst>
                  <a:ext uri="{0D108BD9-81ED-4DB2-BD59-A6C34878D82A}">
                    <a16:rowId xmlns:a16="http://schemas.microsoft.com/office/drawing/2014/main" val="1513435550"/>
                  </a:ext>
                </a:extLst>
              </a:tr>
              <a:tr h="845988">
                <a:tc>
                  <a:txBody>
                    <a:bodyPr/>
                    <a:lstStyle/>
                    <a:p>
                      <a:pPr marL="0" marR="0" algn="ctr">
                        <a:lnSpc>
                          <a:spcPct val="107000"/>
                        </a:lnSpc>
                        <a:spcBef>
                          <a:spcPts val="1200"/>
                        </a:spcBef>
                        <a:spcAft>
                          <a:spcPts val="1200"/>
                        </a:spcAft>
                      </a:pPr>
                      <a:r>
                        <a:rPr lang="en-US" sz="2400" kern="1600" dirty="0">
                          <a:effectLst/>
                        </a:rPr>
                        <a:t>10 min</a:t>
                      </a:r>
                      <a:endParaRPr lang="en-US" sz="2400" i="1" kern="16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marL="0" marR="0" algn="ctr">
                        <a:lnSpc>
                          <a:spcPct val="100000"/>
                        </a:lnSpc>
                        <a:spcBef>
                          <a:spcPts val="0"/>
                        </a:spcBef>
                        <a:spcAft>
                          <a:spcPts val="0"/>
                        </a:spcAft>
                      </a:pPr>
                      <a:r>
                        <a:rPr lang="en-US" sz="2400" kern="1600" dirty="0">
                          <a:effectLst/>
                        </a:rPr>
                        <a:t>Break</a:t>
                      </a:r>
                      <a:endParaRPr lang="en-US" sz="2400" i="1" kern="16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17164872"/>
                  </a:ext>
                </a:extLst>
              </a:tr>
              <a:tr h="894196">
                <a:tc>
                  <a:txBody>
                    <a:bodyPr/>
                    <a:lstStyle/>
                    <a:p>
                      <a:pPr marL="0" marR="0" algn="ctr">
                        <a:lnSpc>
                          <a:spcPct val="107000"/>
                        </a:lnSpc>
                        <a:spcBef>
                          <a:spcPts val="1200"/>
                        </a:spcBef>
                        <a:spcAft>
                          <a:spcPts val="1200"/>
                        </a:spcAft>
                      </a:pPr>
                      <a:r>
                        <a:rPr lang="en-US" sz="2400" kern="1600" dirty="0">
                          <a:effectLst/>
                        </a:rPr>
                        <a:t>75 min</a:t>
                      </a:r>
                      <a:endParaRPr lang="en-US" sz="2400" i="1" kern="16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marL="0" marR="0" algn="ctr">
                        <a:lnSpc>
                          <a:spcPct val="100000"/>
                        </a:lnSpc>
                        <a:spcBef>
                          <a:spcPts val="0"/>
                        </a:spcBef>
                        <a:spcAft>
                          <a:spcPts val="0"/>
                        </a:spcAft>
                      </a:pPr>
                      <a:r>
                        <a:rPr lang="en-US" sz="2400" kern="1600" dirty="0">
                          <a:effectLst/>
                        </a:rPr>
                        <a:t>Lesson 3 </a:t>
                      </a:r>
                      <a:r>
                        <a:rPr lang="en-US" sz="2400" b="1" kern="1200" dirty="0">
                          <a:solidFill>
                            <a:schemeClr val="dk1"/>
                          </a:solidFill>
                          <a:latin typeface="+mn-lt"/>
                          <a:ea typeface="+mn-ea"/>
                          <a:cs typeface="+mn-cs"/>
                        </a:rPr>
                        <a:t>–</a:t>
                      </a:r>
                      <a:r>
                        <a:rPr lang="en-US" sz="2400" kern="1600" dirty="0">
                          <a:effectLst/>
                        </a:rPr>
                        <a:t> Including HTVR in </a:t>
                      </a:r>
                    </a:p>
                    <a:p>
                      <a:pPr marL="0" marR="0" algn="ctr">
                        <a:lnSpc>
                          <a:spcPct val="100000"/>
                        </a:lnSpc>
                        <a:spcBef>
                          <a:spcPts val="0"/>
                        </a:spcBef>
                        <a:spcAft>
                          <a:spcPts val="0"/>
                        </a:spcAft>
                      </a:pPr>
                      <a:r>
                        <a:rPr lang="en-US" sz="2400" kern="1600" dirty="0">
                          <a:effectLst/>
                        </a:rPr>
                        <a:t>Your Preservation Program </a:t>
                      </a:r>
                    </a:p>
                  </a:txBody>
                  <a:tcPr anchor="ctr"/>
                </a:tc>
                <a:extLst>
                  <a:ext uri="{0D108BD9-81ED-4DB2-BD59-A6C34878D82A}">
                    <a16:rowId xmlns:a16="http://schemas.microsoft.com/office/drawing/2014/main" val="980601117"/>
                  </a:ext>
                </a:extLst>
              </a:tr>
              <a:tr h="1307993">
                <a:tc>
                  <a:txBody>
                    <a:bodyPr/>
                    <a:lstStyle/>
                    <a:p>
                      <a:pPr marL="0" marR="0" algn="ctr">
                        <a:lnSpc>
                          <a:spcPct val="107000"/>
                        </a:lnSpc>
                        <a:spcBef>
                          <a:spcPts val="1200"/>
                        </a:spcBef>
                        <a:spcAft>
                          <a:spcPts val="1200"/>
                        </a:spcAft>
                      </a:pPr>
                      <a:r>
                        <a:rPr lang="en-US" sz="2400" i="0" kern="1600" dirty="0">
                          <a:effectLst/>
                          <a:latin typeface="Arial" panose="020B0604020202020204" pitchFamily="34" charset="0"/>
                          <a:ea typeface="Times New Roman" panose="02020603050405020304" pitchFamily="18" charset="0"/>
                          <a:cs typeface="Times New Roman" panose="02020603050405020304" pitchFamily="18" charset="0"/>
                        </a:rPr>
                        <a:t>50 min</a:t>
                      </a:r>
                    </a:p>
                  </a:txBody>
                  <a:tcPr anchor="ctr"/>
                </a:tc>
                <a:tc>
                  <a:txBody>
                    <a:bodyPr/>
                    <a:lstStyle/>
                    <a:p>
                      <a:pPr marL="0" marR="0" indent="0" algn="ctr">
                        <a:lnSpc>
                          <a:spcPct val="100000"/>
                        </a:lnSpc>
                        <a:spcBef>
                          <a:spcPts val="0"/>
                        </a:spcBef>
                        <a:spcAft>
                          <a:spcPts val="0"/>
                        </a:spcAft>
                      </a:pPr>
                      <a:r>
                        <a:rPr lang="en-US" sz="2400" kern="1600" dirty="0">
                          <a:effectLst/>
                        </a:rPr>
                        <a:t>Lesson 4 </a:t>
                      </a:r>
                      <a:r>
                        <a:rPr lang="en-US" sz="2400" b="1" kern="1200" dirty="0">
                          <a:solidFill>
                            <a:schemeClr val="dk1"/>
                          </a:solidFill>
                          <a:latin typeface="+mn-lt"/>
                          <a:ea typeface="+mn-ea"/>
                          <a:cs typeface="+mn-cs"/>
                        </a:rPr>
                        <a:t>– </a:t>
                      </a:r>
                      <a:r>
                        <a:rPr lang="en-US" sz="2400" b="0" kern="1200" dirty="0">
                          <a:solidFill>
                            <a:schemeClr val="dk1"/>
                          </a:solidFill>
                          <a:latin typeface="+mn-lt"/>
                          <a:ea typeface="+mn-ea"/>
                          <a:cs typeface="+mn-cs"/>
                        </a:rPr>
                        <a:t>Resources that Support Inclusion of HTVR in Your Preservation Program</a:t>
                      </a:r>
                      <a:endParaRPr lang="en-US" sz="2400" b="0" kern="1600" dirty="0">
                        <a:effectLst/>
                      </a:endParaRPr>
                    </a:p>
                  </a:txBody>
                  <a:tcPr anchor="ctr"/>
                </a:tc>
                <a:extLst>
                  <a:ext uri="{0D108BD9-81ED-4DB2-BD59-A6C34878D82A}">
                    <a16:rowId xmlns:a16="http://schemas.microsoft.com/office/drawing/2014/main" val="4230779842"/>
                  </a:ext>
                </a:extLst>
              </a:tr>
            </a:tbl>
          </a:graphicData>
        </a:graphic>
      </p:graphicFrame>
    </p:spTree>
    <p:extLst>
      <p:ext uri="{BB962C8B-B14F-4D97-AF65-F5344CB8AC3E}">
        <p14:creationId xmlns:p14="http://schemas.microsoft.com/office/powerpoint/2010/main" val="156457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71" y="221456"/>
            <a:ext cx="6709129" cy="715962"/>
          </a:xfrm>
        </p:spPr>
        <p:txBody>
          <a:bodyPr/>
          <a:lstStyle/>
          <a:p>
            <a:r>
              <a:rPr lang="en-US" sz="4000" dirty="0"/>
              <a:t>AASHTO SHRP2 Website</a:t>
            </a:r>
          </a:p>
        </p:txBody>
      </p:sp>
      <p:sp>
        <p:nvSpPr>
          <p:cNvPr id="3" name="Text Placeholder 2"/>
          <p:cNvSpPr>
            <a:spLocks noGrp="1"/>
          </p:cNvSpPr>
          <p:nvPr>
            <p:ph type="body" idx="1"/>
          </p:nvPr>
        </p:nvSpPr>
        <p:spPr>
          <a:xfrm>
            <a:off x="225071" y="937418"/>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sp>
        <p:nvSpPr>
          <p:cNvPr id="6" name="TextBox 5"/>
          <p:cNvSpPr txBox="1"/>
          <p:nvPr/>
        </p:nvSpPr>
        <p:spPr>
          <a:xfrm>
            <a:off x="5553904" y="5994677"/>
            <a:ext cx="3365024" cy="369332"/>
          </a:xfrm>
          <a:prstGeom prst="rect">
            <a:avLst/>
          </a:prstGeom>
          <a:noFill/>
        </p:spPr>
        <p:txBody>
          <a:bodyPr wrap="none" rtlCol="0">
            <a:spAutoFit/>
          </a:bodyPr>
          <a:lstStyle/>
          <a:p>
            <a:r>
              <a:rPr lang="en-US" dirty="0">
                <a:ea typeface="ＭＳ Ｐゴシック" pitchFamily="64" charset="-128"/>
              </a:rPr>
              <a:t>(</a:t>
            </a:r>
            <a:r>
              <a:rPr lang="en-US" dirty="0">
                <a:solidFill>
                  <a:srgbClr val="21368B"/>
                </a:solidFill>
                <a:cs typeface="Arial" pitchFamily="34" charset="0"/>
                <a:hlinkClick r:id="rId3"/>
              </a:rPr>
              <a:t>http://shrp2.transportation.org</a:t>
            </a:r>
            <a:r>
              <a:rPr lang="en-US" dirty="0">
                <a:solidFill>
                  <a:srgbClr val="21368B"/>
                </a:solidFill>
                <a:cs typeface="Arial" pitchFamily="34" charset="0"/>
              </a:rPr>
              <a:t>)</a:t>
            </a:r>
            <a:endParaRPr lang="en-US" dirty="0"/>
          </a:p>
        </p:txBody>
      </p:sp>
      <p:pic>
        <p:nvPicPr>
          <p:cNvPr id="4" name="Picture 3" descr="Screen Clipping"/>
          <p:cNvPicPr>
            <a:picLocks noChangeAspect="1"/>
          </p:cNvPicPr>
          <p:nvPr/>
        </p:nvPicPr>
        <p:blipFill>
          <a:blip r:embed="rId4"/>
          <a:stretch>
            <a:fillRect/>
          </a:stretch>
        </p:blipFill>
        <p:spPr>
          <a:xfrm>
            <a:off x="152400" y="1288714"/>
            <a:ext cx="3872547" cy="5476435"/>
          </a:xfrm>
          <a:prstGeom prst="rect">
            <a:avLst/>
          </a:prstGeom>
          <a:ln w="19050">
            <a:solidFill>
              <a:schemeClr val="tx1"/>
            </a:solidFill>
          </a:ln>
        </p:spPr>
      </p:pic>
      <p:sp>
        <p:nvSpPr>
          <p:cNvPr id="7" name="TextBox 6"/>
          <p:cNvSpPr txBox="1"/>
          <p:nvPr/>
        </p:nvSpPr>
        <p:spPr>
          <a:xfrm>
            <a:off x="6172200" y="3657600"/>
            <a:ext cx="184731" cy="369332"/>
          </a:xfrm>
          <a:prstGeom prst="rect">
            <a:avLst/>
          </a:prstGeom>
          <a:noFill/>
        </p:spPr>
        <p:txBody>
          <a:bodyPr wrap="none" rtlCol="0">
            <a:spAutoFit/>
          </a:bodyPr>
          <a:lstStyle/>
          <a:p>
            <a:endParaRPr lang="en-US" dirty="0"/>
          </a:p>
        </p:txBody>
      </p:sp>
      <p:pic>
        <p:nvPicPr>
          <p:cNvPr id="5" name="Picture 4" descr="Screen Clipping"/>
          <p:cNvPicPr>
            <a:picLocks noChangeAspect="1"/>
          </p:cNvPicPr>
          <p:nvPr/>
        </p:nvPicPr>
        <p:blipFill>
          <a:blip r:embed="rId5"/>
          <a:stretch>
            <a:fillRect/>
          </a:stretch>
        </p:blipFill>
        <p:spPr>
          <a:xfrm>
            <a:off x="4579619" y="1672615"/>
            <a:ext cx="3375953" cy="1249788"/>
          </a:xfrm>
          <a:prstGeom prst="rect">
            <a:avLst/>
          </a:prstGeom>
          <a:ln w="12700">
            <a:solidFill>
              <a:schemeClr val="tx1"/>
            </a:solidFill>
          </a:ln>
        </p:spPr>
      </p:pic>
      <p:cxnSp>
        <p:nvCxnSpPr>
          <p:cNvPr id="9" name="Straight Arrow Connector 8"/>
          <p:cNvCxnSpPr/>
          <p:nvPr/>
        </p:nvCxnSpPr>
        <p:spPr>
          <a:xfrm flipH="1">
            <a:off x="1752601" y="2933699"/>
            <a:ext cx="2827018" cy="571501"/>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876800" y="2438400"/>
            <a:ext cx="1066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876800" y="1981200"/>
            <a:ext cx="1295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9057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71" y="221456"/>
            <a:ext cx="6175729" cy="715962"/>
          </a:xfrm>
        </p:spPr>
        <p:txBody>
          <a:bodyPr/>
          <a:lstStyle/>
          <a:p>
            <a:r>
              <a:rPr lang="en-US" sz="4000" dirty="0"/>
              <a:t>Just-In-Time Training</a:t>
            </a:r>
          </a:p>
        </p:txBody>
      </p:sp>
      <p:sp>
        <p:nvSpPr>
          <p:cNvPr id="3" name="Text Placeholder 2"/>
          <p:cNvSpPr>
            <a:spLocks noGrp="1"/>
          </p:cNvSpPr>
          <p:nvPr>
            <p:ph type="body" idx="1"/>
          </p:nvPr>
        </p:nvSpPr>
        <p:spPr>
          <a:xfrm>
            <a:off x="225071" y="838200"/>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sp>
        <p:nvSpPr>
          <p:cNvPr id="7" name="TextBox 6"/>
          <p:cNvSpPr txBox="1"/>
          <p:nvPr/>
        </p:nvSpPr>
        <p:spPr>
          <a:xfrm>
            <a:off x="6172200" y="3657600"/>
            <a:ext cx="184731" cy="369332"/>
          </a:xfrm>
          <a:prstGeom prst="rect">
            <a:avLst/>
          </a:prstGeom>
          <a:noFill/>
        </p:spPr>
        <p:txBody>
          <a:bodyPr wrap="none" rtlCol="0">
            <a:spAutoFit/>
          </a:bodyPr>
          <a:lstStyle/>
          <a:p>
            <a:endParaRPr lang="en-US" dirty="0"/>
          </a:p>
        </p:txBody>
      </p:sp>
      <p:pic>
        <p:nvPicPr>
          <p:cNvPr id="8" name="Picture 7" descr="Screen Clipping"/>
          <p:cNvPicPr>
            <a:picLocks noChangeAspect="1"/>
          </p:cNvPicPr>
          <p:nvPr/>
        </p:nvPicPr>
        <p:blipFill>
          <a:blip r:embed="rId3"/>
          <a:stretch>
            <a:fillRect/>
          </a:stretch>
        </p:blipFill>
        <p:spPr>
          <a:xfrm>
            <a:off x="33130" y="1264382"/>
            <a:ext cx="4038600" cy="5573740"/>
          </a:xfrm>
          <a:prstGeom prst="rect">
            <a:avLst/>
          </a:prstGeom>
        </p:spPr>
      </p:pic>
      <p:sp>
        <p:nvSpPr>
          <p:cNvPr id="9" name="TextBox 8"/>
          <p:cNvSpPr txBox="1"/>
          <p:nvPr/>
        </p:nvSpPr>
        <p:spPr>
          <a:xfrm>
            <a:off x="3487266" y="6324600"/>
            <a:ext cx="5369868" cy="307777"/>
          </a:xfrm>
          <a:prstGeom prst="rect">
            <a:avLst/>
          </a:prstGeom>
          <a:solidFill>
            <a:schemeClr val="bg1"/>
          </a:solidFill>
        </p:spPr>
        <p:txBody>
          <a:bodyPr wrap="none" rtlCol="0">
            <a:spAutoFit/>
          </a:bodyPr>
          <a:lstStyle/>
          <a:p>
            <a:r>
              <a:rPr lang="en-US" sz="1400" dirty="0">
                <a:hlinkClick r:id="rId4"/>
              </a:rPr>
              <a:t>(http://shrp2.transportation.org/Pages/Just-In-Time-Training.aspx</a:t>
            </a:r>
            <a:r>
              <a:rPr lang="en-US" sz="1400" dirty="0"/>
              <a:t>)</a:t>
            </a:r>
          </a:p>
        </p:txBody>
      </p:sp>
      <p:pic>
        <p:nvPicPr>
          <p:cNvPr id="10" name="Picture 9" descr="Screen Clipping"/>
          <p:cNvPicPr>
            <a:picLocks noChangeAspect="1"/>
          </p:cNvPicPr>
          <p:nvPr/>
        </p:nvPicPr>
        <p:blipFill>
          <a:blip r:embed="rId5"/>
          <a:stretch>
            <a:fillRect/>
          </a:stretch>
        </p:blipFill>
        <p:spPr>
          <a:xfrm>
            <a:off x="4814972" y="1371600"/>
            <a:ext cx="3375953" cy="1249788"/>
          </a:xfrm>
          <a:prstGeom prst="rect">
            <a:avLst/>
          </a:prstGeom>
          <a:ln w="12700">
            <a:solidFill>
              <a:schemeClr val="tx1"/>
            </a:solidFill>
          </a:ln>
        </p:spPr>
      </p:pic>
      <p:cxnSp>
        <p:nvCxnSpPr>
          <p:cNvPr id="5" name="Straight Arrow Connector 4"/>
          <p:cNvCxnSpPr/>
          <p:nvPr/>
        </p:nvCxnSpPr>
        <p:spPr>
          <a:xfrm flipH="1" flipV="1">
            <a:off x="4071730" y="1828800"/>
            <a:ext cx="892992" cy="206162"/>
          </a:xfrm>
          <a:prstGeom prst="straightConnector1">
            <a:avLst/>
          </a:prstGeom>
          <a:ln w="9525">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105400" y="2133600"/>
            <a:ext cx="1066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972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02BB-C1BE-4BA5-BF86-B0BB44EF8583}"/>
              </a:ext>
            </a:extLst>
          </p:cNvPr>
          <p:cNvSpPr>
            <a:spLocks noGrp="1"/>
          </p:cNvSpPr>
          <p:nvPr>
            <p:ph type="title"/>
          </p:nvPr>
        </p:nvSpPr>
        <p:spPr/>
        <p:txBody>
          <a:bodyPr/>
          <a:lstStyle/>
          <a:p>
            <a:r>
              <a:rPr lang="en-US" dirty="0"/>
              <a:t>R26 </a:t>
            </a:r>
            <a:r>
              <a:rPr lang="en-US" dirty="0" err="1"/>
              <a:t>Anaylsis</a:t>
            </a:r>
            <a:r>
              <a:rPr lang="en-US" dirty="0"/>
              <a:t> Tool Demo</a:t>
            </a:r>
          </a:p>
        </p:txBody>
      </p:sp>
      <p:pic>
        <p:nvPicPr>
          <p:cNvPr id="6" name="Content Placeholder 5" descr="A screenshot of a cell phone&#10;&#10;Description generated with high confidence">
            <a:extLst>
              <a:ext uri="{FF2B5EF4-FFF2-40B4-BE49-F238E27FC236}">
                <a16:creationId xmlns:a16="http://schemas.microsoft.com/office/drawing/2014/main" id="{93103188-69F6-4E0B-8294-3CC47F172EF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4319" y="1905000"/>
            <a:ext cx="8595362" cy="4297680"/>
          </a:xfrm>
        </p:spPr>
      </p:pic>
      <p:sp>
        <p:nvSpPr>
          <p:cNvPr id="5" name="Slide Number Placeholder 4">
            <a:extLst>
              <a:ext uri="{FF2B5EF4-FFF2-40B4-BE49-F238E27FC236}">
                <a16:creationId xmlns:a16="http://schemas.microsoft.com/office/drawing/2014/main" id="{A470532F-2A9C-492B-8F16-5DB937C38D9E}"/>
              </a:ext>
            </a:extLst>
          </p:cNvPr>
          <p:cNvSpPr>
            <a:spLocks noGrp="1"/>
          </p:cNvSpPr>
          <p:nvPr>
            <p:ph type="sldNum" sz="quarter" idx="12"/>
          </p:nvPr>
        </p:nvSpPr>
        <p:spPr/>
        <p:txBody>
          <a:bodyPr/>
          <a:lstStyle/>
          <a:p>
            <a:pPr>
              <a:defRPr/>
            </a:pPr>
            <a:fld id="{99BF6BD8-9522-453F-9DDF-F61CE6D1215E}"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3712501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71" y="274329"/>
            <a:ext cx="6572899" cy="715962"/>
          </a:xfrm>
        </p:spPr>
        <p:txBody>
          <a:bodyPr/>
          <a:lstStyle/>
          <a:p>
            <a:r>
              <a:rPr lang="en-US" sz="4000" dirty="0"/>
              <a:t>Preservation Analysis Tool Link</a:t>
            </a:r>
          </a:p>
        </p:txBody>
      </p:sp>
      <p:sp>
        <p:nvSpPr>
          <p:cNvPr id="3" name="Text Placeholder 2"/>
          <p:cNvSpPr>
            <a:spLocks noGrp="1"/>
          </p:cNvSpPr>
          <p:nvPr>
            <p:ph type="body" idx="1"/>
          </p:nvPr>
        </p:nvSpPr>
        <p:spPr>
          <a:xfrm>
            <a:off x="225071" y="838200"/>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sp>
        <p:nvSpPr>
          <p:cNvPr id="7" name="TextBox 6"/>
          <p:cNvSpPr txBox="1"/>
          <p:nvPr/>
        </p:nvSpPr>
        <p:spPr>
          <a:xfrm>
            <a:off x="6172200" y="3657600"/>
            <a:ext cx="184731" cy="369332"/>
          </a:xfrm>
          <a:prstGeom prst="rect">
            <a:avLst/>
          </a:prstGeom>
          <a:noFill/>
        </p:spPr>
        <p:txBody>
          <a:bodyPr wrap="none" rtlCol="0">
            <a:spAutoFit/>
          </a:bodyPr>
          <a:lstStyle/>
          <a:p>
            <a:endParaRPr lang="en-US" dirty="0"/>
          </a:p>
        </p:txBody>
      </p:sp>
      <p:sp>
        <p:nvSpPr>
          <p:cNvPr id="9" name="TextBox 8"/>
          <p:cNvSpPr txBox="1"/>
          <p:nvPr/>
        </p:nvSpPr>
        <p:spPr>
          <a:xfrm>
            <a:off x="3487266" y="6324600"/>
            <a:ext cx="184731" cy="307777"/>
          </a:xfrm>
          <a:prstGeom prst="rect">
            <a:avLst/>
          </a:prstGeom>
          <a:solidFill>
            <a:schemeClr val="bg1"/>
          </a:solidFill>
        </p:spPr>
        <p:txBody>
          <a:bodyPr wrap="none" rtlCol="0">
            <a:spAutoFit/>
          </a:bodyPr>
          <a:lstStyle/>
          <a:p>
            <a:endParaRPr lang="en-US" sz="1400" dirty="0"/>
          </a:p>
        </p:txBody>
      </p:sp>
      <p:pic>
        <p:nvPicPr>
          <p:cNvPr id="10" name="Picture 9" descr="Screen Clipping"/>
          <p:cNvPicPr>
            <a:picLocks noChangeAspect="1"/>
          </p:cNvPicPr>
          <p:nvPr/>
        </p:nvPicPr>
        <p:blipFill>
          <a:blip r:embed="rId3"/>
          <a:stretch>
            <a:fillRect/>
          </a:stretch>
        </p:blipFill>
        <p:spPr>
          <a:xfrm>
            <a:off x="4893521" y="1371600"/>
            <a:ext cx="3808897" cy="1410065"/>
          </a:xfrm>
          <a:prstGeom prst="rect">
            <a:avLst/>
          </a:prstGeom>
          <a:ln w="12700">
            <a:solidFill>
              <a:schemeClr val="tx1"/>
            </a:solidFill>
          </a:ln>
        </p:spPr>
      </p:pic>
      <p:cxnSp>
        <p:nvCxnSpPr>
          <p:cNvPr id="5" name="Straight Arrow Connector 4"/>
          <p:cNvCxnSpPr/>
          <p:nvPr/>
        </p:nvCxnSpPr>
        <p:spPr>
          <a:xfrm flipH="1">
            <a:off x="2256252" y="1672994"/>
            <a:ext cx="2831489" cy="1501149"/>
          </a:xfrm>
          <a:prstGeom prst="straightConnector1">
            <a:avLst/>
          </a:prstGeom>
          <a:ln w="9525">
            <a:solidFill>
              <a:schemeClr val="tx2"/>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descr="Screen Clipping"/>
          <p:cNvPicPr>
            <a:picLocks noChangeAspect="1"/>
          </p:cNvPicPr>
          <p:nvPr/>
        </p:nvPicPr>
        <p:blipFill>
          <a:blip r:embed="rId4"/>
          <a:stretch>
            <a:fillRect/>
          </a:stretch>
        </p:blipFill>
        <p:spPr>
          <a:xfrm>
            <a:off x="327226" y="3384006"/>
            <a:ext cx="8382000" cy="1849900"/>
          </a:xfrm>
          <a:prstGeom prst="rect">
            <a:avLst/>
          </a:prstGeom>
        </p:spPr>
      </p:pic>
      <p:cxnSp>
        <p:nvCxnSpPr>
          <p:cNvPr id="11" name="Straight Connector 10"/>
          <p:cNvCxnSpPr/>
          <p:nvPr/>
        </p:nvCxnSpPr>
        <p:spPr>
          <a:xfrm>
            <a:off x="5257800" y="1752600"/>
            <a:ext cx="1447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066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71" y="221456"/>
            <a:ext cx="6175729" cy="715962"/>
          </a:xfrm>
        </p:spPr>
        <p:txBody>
          <a:bodyPr/>
          <a:lstStyle/>
          <a:p>
            <a:r>
              <a:rPr lang="en-US" sz="4000" dirty="0">
                <a:effectLst/>
              </a:rPr>
              <a:t>Preservation Analysis Tool</a:t>
            </a:r>
            <a:endParaRPr lang="en-US" sz="4000" dirty="0"/>
          </a:p>
        </p:txBody>
      </p:sp>
      <p:sp>
        <p:nvSpPr>
          <p:cNvPr id="3" name="Text Placeholder 2"/>
          <p:cNvSpPr>
            <a:spLocks noGrp="1"/>
          </p:cNvSpPr>
          <p:nvPr>
            <p:ph type="body" idx="1"/>
          </p:nvPr>
        </p:nvSpPr>
        <p:spPr>
          <a:xfrm>
            <a:off x="225071" y="937418"/>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pic>
        <p:nvPicPr>
          <p:cNvPr id="5" name="Picture 4" descr="Screen Clipping"/>
          <p:cNvPicPr>
            <a:picLocks noChangeAspect="1"/>
          </p:cNvPicPr>
          <p:nvPr/>
        </p:nvPicPr>
        <p:blipFill>
          <a:blip r:embed="rId3"/>
          <a:stretch>
            <a:fillRect/>
          </a:stretch>
        </p:blipFill>
        <p:spPr>
          <a:xfrm>
            <a:off x="381000" y="1347602"/>
            <a:ext cx="8046156" cy="5510398"/>
          </a:xfrm>
          <a:prstGeom prst="rect">
            <a:avLst/>
          </a:prstGeom>
        </p:spPr>
      </p:pic>
    </p:spTree>
    <p:extLst>
      <p:ext uri="{BB962C8B-B14F-4D97-AF65-F5344CB8AC3E}">
        <p14:creationId xmlns:p14="http://schemas.microsoft.com/office/powerpoint/2010/main" val="2112070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88043"/>
            <a:ext cx="3436937"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4"/>
          <p:cNvSpPr txBox="1">
            <a:spLocks/>
          </p:cNvSpPr>
          <p:nvPr/>
        </p:nvSpPr>
        <p:spPr>
          <a:xfrm>
            <a:off x="381000" y="1676400"/>
            <a:ext cx="8610600" cy="4648200"/>
          </a:xfrm>
          <a:prstGeom prst="rect">
            <a:avLst/>
          </a:prstGeom>
        </p:spPr>
        <p:txBody>
          <a:bodyPr vert="horz" lIns="91440"/>
          <a:lstStyle>
            <a:lvl1pPr marL="0" indent="228600" algn="l" defTabSz="914400" rtl="0" eaLnBrk="1" latinLnBrk="0" hangingPunct="1">
              <a:lnSpc>
                <a:spcPct val="100000"/>
              </a:lnSpc>
              <a:spcBef>
                <a:spcPts val="600"/>
              </a:spcBef>
              <a:buClr>
                <a:srgbClr val="F3901D"/>
              </a:buClr>
              <a:buFont typeface="Arial" pitchFamily="34" charset="0"/>
              <a:buChar char="•"/>
              <a:defRPr sz="2400" b="0" i="0" kern="1200" baseline="0">
                <a:solidFill>
                  <a:schemeClr val="tx1"/>
                </a:solidFill>
                <a:latin typeface="Arial" pitchFamily="34" charset="0"/>
                <a:ea typeface="+mn-ea"/>
                <a:cs typeface="Arial" pitchFamily="34" charset="0"/>
              </a:defRPr>
            </a:lvl1pPr>
            <a:lvl2pPr marL="571500" indent="-285750" algn="l" defTabSz="914400" rtl="0" eaLnBrk="1" latinLnBrk="0" hangingPunct="1">
              <a:lnSpc>
                <a:spcPct val="100000"/>
              </a:lnSpc>
              <a:spcBef>
                <a:spcPts val="0"/>
              </a:spcBef>
              <a:buClr>
                <a:schemeClr val="accent6"/>
              </a:buClr>
              <a:buFont typeface="Franklin Gothic Book" pitchFamily="34" charset="0"/>
              <a:buChar char="–"/>
              <a:defRPr sz="2200" b="0" i="0" kern="1200">
                <a:solidFill>
                  <a:schemeClr val="tx1"/>
                </a:solidFill>
                <a:latin typeface="Arial" pitchFamily="34" charset="0"/>
                <a:ea typeface="+mn-ea"/>
                <a:cs typeface="Arial" pitchFamily="34" charset="0"/>
              </a:defRPr>
            </a:lvl2pPr>
            <a:lvl3pPr marL="857250" indent="-285750" algn="l" defTabSz="914400" rtl="0" eaLnBrk="1" latinLnBrk="0" hangingPunct="1">
              <a:spcBef>
                <a:spcPts val="300"/>
              </a:spcBef>
              <a:buClr>
                <a:srgbClr val="F3901D"/>
              </a:buClr>
              <a:buFont typeface="Wingdings" pitchFamily="2" charset="2"/>
              <a:buChar char="§"/>
              <a:defRPr sz="2000" b="0" i="0" kern="1200">
                <a:solidFill>
                  <a:schemeClr val="tx1"/>
                </a:solidFill>
                <a:latin typeface="Arial" pitchFamily="34" charset="0"/>
                <a:ea typeface="+mn-ea"/>
                <a:cs typeface="Arial" pitchFamily="34" charset="0"/>
              </a:defRPr>
            </a:lvl3pPr>
            <a:lvl4pPr marL="1188720" indent="-228600" algn="l" defTabSz="914400" rtl="0" eaLnBrk="1" latinLnBrk="0" hangingPunct="1">
              <a:spcBef>
                <a:spcPts val="300"/>
              </a:spcBef>
              <a:buClr>
                <a:srgbClr val="F3901D"/>
              </a:buClr>
              <a:buFont typeface="Lucida Grande"/>
              <a:buChar char="»"/>
              <a:defRPr lang="en-US" sz="1800" b="0" i="0" kern="1200">
                <a:solidFill>
                  <a:schemeClr val="tx1"/>
                </a:solidFill>
                <a:latin typeface="Arial" pitchFamily="34" charset="0"/>
                <a:ea typeface="+mn-ea"/>
                <a:cs typeface="Arial" pitchFamily="34" charset="0"/>
              </a:defRPr>
            </a:lvl4pPr>
            <a:lvl5pPr marL="1600200" indent="-228600" algn="l" defTabSz="914400" rtl="0" eaLnBrk="1" latinLnBrk="0" hangingPunct="1">
              <a:spcBef>
                <a:spcPts val="400"/>
              </a:spcBef>
              <a:buClr>
                <a:srgbClr val="F3901D"/>
              </a:buClr>
              <a:buFont typeface="Arial" pitchFamily="34" charset="0"/>
              <a:buChar char="•"/>
              <a:defRPr sz="1800" b="0" i="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1200"/>
              </a:spcBef>
            </a:pPr>
            <a:endParaRPr lang="en-US" sz="2100" dirty="0"/>
          </a:p>
        </p:txBody>
      </p:sp>
      <p:sp>
        <p:nvSpPr>
          <p:cNvPr id="2" name="Title 1"/>
          <p:cNvSpPr txBox="1">
            <a:spLocks noGrp="1"/>
          </p:cNvSpPr>
          <p:nvPr>
            <p:ph type="title"/>
          </p:nvPr>
        </p:nvSpPr>
        <p:spPr/>
        <p:txBody>
          <a:bodyPr/>
          <a:lstStyle/>
          <a:p>
            <a:r>
              <a:rPr lang="en-US" dirty="0">
                <a:latin typeface="FranklinGotMdITC"/>
              </a:rPr>
              <a:t>SHRP2 at a Glance</a:t>
            </a:r>
          </a:p>
        </p:txBody>
      </p:sp>
      <p:graphicFrame>
        <p:nvGraphicFramePr>
          <p:cNvPr id="4" name="Diagram 3"/>
          <p:cNvGraphicFramePr/>
          <p:nvPr>
            <p:extLst/>
          </p:nvPr>
        </p:nvGraphicFramePr>
        <p:xfrm>
          <a:off x="948215" y="1371600"/>
          <a:ext cx="76200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5-Point Star 4"/>
          <p:cNvSpPr/>
          <p:nvPr/>
        </p:nvSpPr>
        <p:spPr>
          <a:xfrm rot="21093808">
            <a:off x="5487108" y="1411987"/>
            <a:ext cx="1333355" cy="1074751"/>
          </a:xfrm>
          <a:prstGeom prst="star5">
            <a:avLst>
              <a:gd name="adj" fmla="val 23987"/>
              <a:gd name="hf" fmla="val 105146"/>
              <a:gd name="vf" fmla="val 110557"/>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accent2">
                    <a:lumMod val="75000"/>
                  </a:schemeClr>
                </a:solidFill>
              </a:rPr>
              <a:t>100</a:t>
            </a:r>
          </a:p>
        </p:txBody>
      </p:sp>
      <p:sp>
        <p:nvSpPr>
          <p:cNvPr id="6" name="Snip Single Corner Rectangle 5"/>
          <p:cNvSpPr/>
          <p:nvPr/>
        </p:nvSpPr>
        <p:spPr>
          <a:xfrm>
            <a:off x="6934200" y="3915076"/>
            <a:ext cx="2133600" cy="1266524"/>
          </a:xfrm>
          <a:prstGeom prst="snip1Rect">
            <a:avLst/>
          </a:prstGeom>
          <a:solidFill>
            <a:srgbClr val="F796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700" dirty="0">
                <a:solidFill>
                  <a:schemeClr val="accent2">
                    <a:lumMod val="75000"/>
                  </a:schemeClr>
                </a:solidFill>
              </a:rPr>
              <a:t>Processes</a:t>
            </a:r>
          </a:p>
          <a:p>
            <a:pPr marL="285750" indent="-285750">
              <a:buFont typeface="Arial" panose="020B0604020202020204" pitchFamily="34" charset="0"/>
              <a:buChar char="•"/>
            </a:pPr>
            <a:r>
              <a:rPr lang="en-US" sz="1700" dirty="0">
                <a:solidFill>
                  <a:schemeClr val="accent2">
                    <a:lumMod val="75000"/>
                  </a:schemeClr>
                </a:solidFill>
              </a:rPr>
              <a:t>Software, </a:t>
            </a:r>
          </a:p>
          <a:p>
            <a:pPr marL="285750" indent="-285750">
              <a:buFont typeface="Arial" panose="020B0604020202020204" pitchFamily="34" charset="0"/>
              <a:buChar char="•"/>
            </a:pPr>
            <a:r>
              <a:rPr lang="en-US" sz="1700" dirty="0">
                <a:solidFill>
                  <a:schemeClr val="accent2">
                    <a:lumMod val="75000"/>
                  </a:schemeClr>
                </a:solidFill>
              </a:rPr>
              <a:t>Test procedures</a:t>
            </a:r>
          </a:p>
          <a:p>
            <a:pPr marL="285750" indent="-285750">
              <a:buFont typeface="Arial" panose="020B0604020202020204" pitchFamily="34" charset="0"/>
              <a:buChar char="•"/>
            </a:pPr>
            <a:r>
              <a:rPr lang="en-US" sz="1700" dirty="0">
                <a:solidFill>
                  <a:schemeClr val="accent2">
                    <a:lumMod val="75000"/>
                  </a:schemeClr>
                </a:solidFill>
              </a:rPr>
              <a:t>Specifications</a:t>
            </a:r>
          </a:p>
        </p:txBody>
      </p:sp>
      <p:sp>
        <p:nvSpPr>
          <p:cNvPr id="12" name="Snip Single Corner Rectangle 11"/>
          <p:cNvSpPr/>
          <p:nvPr/>
        </p:nvSpPr>
        <p:spPr>
          <a:xfrm>
            <a:off x="948215" y="5116643"/>
            <a:ext cx="1676400" cy="914400"/>
          </a:xfrm>
          <a:prstGeom prst="snip1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700" dirty="0">
                <a:solidFill>
                  <a:schemeClr val="accent2">
                    <a:lumMod val="75000"/>
                  </a:schemeClr>
                </a:solidFill>
              </a:rPr>
              <a:t>Projects</a:t>
            </a:r>
          </a:p>
          <a:p>
            <a:pPr marL="285750" indent="-285750">
              <a:buFont typeface="Arial" panose="020B0604020202020204" pitchFamily="34" charset="0"/>
              <a:buChar char="•"/>
            </a:pPr>
            <a:r>
              <a:rPr lang="en-US" sz="1700" dirty="0">
                <a:solidFill>
                  <a:schemeClr val="accent2">
                    <a:lumMod val="75000"/>
                  </a:schemeClr>
                </a:solidFill>
              </a:rPr>
              <a:t>Adopt into practice</a:t>
            </a:r>
          </a:p>
        </p:txBody>
      </p:sp>
      <p:sp>
        <p:nvSpPr>
          <p:cNvPr id="7" name="Striped Right Arrow 6"/>
          <p:cNvSpPr/>
          <p:nvPr/>
        </p:nvSpPr>
        <p:spPr>
          <a:xfrm rot="1988174">
            <a:off x="305073" y="1713883"/>
            <a:ext cx="2286000" cy="1600200"/>
          </a:xfrm>
          <a:prstGeom prst="stripedRightArrow">
            <a:avLst>
              <a:gd name="adj1" fmla="val 68533"/>
              <a:gd name="adj2" fmla="val 353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accent2">
                    <a:lumMod val="75000"/>
                  </a:schemeClr>
                </a:solidFill>
              </a:rPr>
              <a:t>Connecting next-generation </a:t>
            </a:r>
            <a:br>
              <a:rPr lang="en-US" sz="1600" dirty="0">
                <a:solidFill>
                  <a:schemeClr val="accent2">
                    <a:lumMod val="75000"/>
                  </a:schemeClr>
                </a:solidFill>
              </a:rPr>
            </a:br>
            <a:r>
              <a:rPr lang="en-US" sz="1600" dirty="0">
                <a:solidFill>
                  <a:schemeClr val="accent2">
                    <a:lumMod val="75000"/>
                  </a:schemeClr>
                </a:solidFill>
              </a:rPr>
              <a:t>professionals with innovations</a:t>
            </a:r>
          </a:p>
        </p:txBody>
      </p:sp>
      <p:pic>
        <p:nvPicPr>
          <p:cNvPr id="14" name="Picture 13"/>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3601" y="100785"/>
            <a:ext cx="1646769" cy="101422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050" name="Picture 2"/>
          <p:cNvPicPr>
            <a:picLocks noChangeAspect="1" noChangeArrowheads="1"/>
          </p:cNvPicPr>
          <p:nvPr/>
        </p:nvPicPr>
        <p:blipFill>
          <a:blip r:embed="rId10"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267200" y="-152400"/>
            <a:ext cx="1478976" cy="147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Slide Number Placeholder 4"/>
          <p:cNvSpPr txBox="1">
            <a:spLocks/>
          </p:cNvSpPr>
          <p:nvPr/>
        </p:nvSpPr>
        <p:spPr bwMode="auto">
          <a:xfrm>
            <a:off x="8033274" y="6443832"/>
            <a:ext cx="990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228600" algn="l" rtl="0" eaLnBrk="0" fontAlgn="base" hangingPunct="0">
              <a:spcBef>
                <a:spcPct val="20000"/>
              </a:spcBef>
              <a:spcAft>
                <a:spcPct val="0"/>
              </a:spcAft>
              <a:buChar char="•"/>
              <a:defRPr sz="2400" b="0" i="0">
                <a:solidFill>
                  <a:schemeClr val="tx1"/>
                </a:solidFill>
                <a:latin typeface="Arial" pitchFamily="34" charset="0"/>
                <a:ea typeface="ＭＳ Ｐゴシック" pitchFamily="34" charset="-128"/>
                <a:cs typeface="Arial" pitchFamily="34" charset="0"/>
              </a:defRPr>
            </a:lvl1pPr>
            <a:lvl2pPr marL="571500" indent="-285750" algn="l" rtl="0" eaLnBrk="0" fontAlgn="base" hangingPunct="0">
              <a:lnSpc>
                <a:spcPct val="100000"/>
              </a:lnSpc>
              <a:spcBef>
                <a:spcPts val="0"/>
              </a:spcBef>
              <a:spcAft>
                <a:spcPct val="0"/>
              </a:spcAft>
              <a:buClr>
                <a:schemeClr val="accent6"/>
              </a:buClr>
              <a:buFont typeface="Franklin Gothic Book" pitchFamily="34" charset="0"/>
              <a:buChar char="–"/>
              <a:defRPr sz="2200" b="0" i="0">
                <a:solidFill>
                  <a:schemeClr val="tx1"/>
                </a:solidFill>
                <a:latin typeface="Arial" pitchFamily="34" charset="0"/>
                <a:ea typeface="ＭＳ Ｐゴシック" pitchFamily="34" charset="-128"/>
                <a:cs typeface="Arial" pitchFamily="34" charset="0"/>
              </a:defRPr>
            </a:lvl2pPr>
            <a:lvl3pPr marL="857250" indent="-285750" algn="l" rtl="0" eaLnBrk="0" fontAlgn="base" hangingPunct="0">
              <a:spcBef>
                <a:spcPts val="300"/>
              </a:spcBef>
              <a:spcAft>
                <a:spcPct val="0"/>
              </a:spcAft>
              <a:buFont typeface="Wingdings" pitchFamily="2" charset="2"/>
              <a:buChar char="§"/>
              <a:defRPr sz="2000" b="0" i="0">
                <a:solidFill>
                  <a:schemeClr val="tx1"/>
                </a:solidFill>
                <a:latin typeface="Arial" pitchFamily="34" charset="0"/>
                <a:ea typeface="ＭＳ Ｐゴシック" pitchFamily="34" charset="-128"/>
                <a:cs typeface="Arial" pitchFamily="34" charset="0"/>
              </a:defRPr>
            </a:lvl3pPr>
            <a:lvl4pPr marL="1600200" indent="-228600" algn="l" rtl="0" eaLnBrk="0" fontAlgn="base" hangingPunct="0">
              <a:spcBef>
                <a:spcPts val="300"/>
              </a:spcBef>
              <a:spcAft>
                <a:spcPct val="0"/>
              </a:spcAft>
              <a:buFont typeface="Lucida Grande"/>
              <a:buChar char="»"/>
              <a:defRPr sz="1800" b="0" i="0">
                <a:solidFill>
                  <a:schemeClr val="tx1"/>
                </a:solidFill>
                <a:latin typeface="Arial" pitchFamily="34" charset="0"/>
                <a:ea typeface="ＭＳ Ｐゴシック" pitchFamily="34" charset="-128"/>
                <a:cs typeface="Arial" pitchFamily="34" charset="0"/>
              </a:defRPr>
            </a:lvl4pPr>
            <a:lvl5pPr marL="2057400" indent="-228600" algn="l" rtl="0" eaLnBrk="0" fontAlgn="base" hangingPunct="0">
              <a:spcBef>
                <a:spcPts val="400"/>
              </a:spcBef>
              <a:spcAft>
                <a:spcPct val="0"/>
              </a:spcAft>
              <a:buChar char="»"/>
              <a:defRPr b="0" i="0">
                <a:solidFill>
                  <a:schemeClr val="tx1"/>
                </a:solidFill>
                <a:latin typeface="Arial" pitchFamily="34" charset="0"/>
                <a:ea typeface="ＭＳ Ｐゴシック" pitchFamily="34" charset="-128"/>
                <a:cs typeface="Arial"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a:lstStyle>
          <a:p>
            <a:pPr indent="0" algn="r">
              <a:buNone/>
              <a:defRPr/>
            </a:pPr>
            <a:fld id="{AFB36CDA-6B10-4A35-99E3-D54294E8CE73}" type="slidenum">
              <a:rPr lang="en-US" sz="1200" kern="0" smtClean="0"/>
              <a:pPr indent="0" algn="r">
                <a:buNone/>
                <a:defRPr/>
              </a:pPr>
              <a:t>3</a:t>
            </a:fld>
            <a:endParaRPr lang="en-US" sz="1200" kern="0" dirty="0"/>
          </a:p>
        </p:txBody>
      </p:sp>
      <p:sp>
        <p:nvSpPr>
          <p:cNvPr id="13" name="5-Point Star 12"/>
          <p:cNvSpPr/>
          <p:nvPr/>
        </p:nvSpPr>
        <p:spPr>
          <a:xfrm rot="21093808">
            <a:off x="3738246" y="5557855"/>
            <a:ext cx="1409015" cy="1203295"/>
          </a:xfrm>
          <a:prstGeom prst="star5">
            <a:avLst>
              <a:gd name="adj" fmla="val 23987"/>
              <a:gd name="hf" fmla="val 105146"/>
              <a:gd name="vf" fmla="val 110557"/>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accent2">
                    <a:lumMod val="75000"/>
                  </a:schemeClr>
                </a:solidFill>
              </a:rPr>
              <a:t>60+</a:t>
            </a:r>
          </a:p>
        </p:txBody>
      </p:sp>
      <p:sp>
        <p:nvSpPr>
          <p:cNvPr id="9" name="Oval 8"/>
          <p:cNvSpPr/>
          <p:nvPr/>
        </p:nvSpPr>
        <p:spPr>
          <a:xfrm>
            <a:off x="3657600" y="3429920"/>
            <a:ext cx="2088576" cy="7576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928279" y="3454823"/>
            <a:ext cx="1547218" cy="707886"/>
          </a:xfrm>
          <a:prstGeom prst="rect">
            <a:avLst/>
          </a:prstGeom>
          <a:noFill/>
        </p:spPr>
        <p:txBody>
          <a:bodyPr wrap="none" rtlCol="0">
            <a:spAutoFit/>
          </a:bodyPr>
          <a:lstStyle/>
          <a:p>
            <a:r>
              <a:rPr lang="en-US" sz="4000" b="1" dirty="0">
                <a:solidFill>
                  <a:srgbClr val="FF9900"/>
                </a:solidFill>
                <a:effectLst>
                  <a:outerShdw blurRad="38100" dist="38100" dir="2700000" algn="tl">
                    <a:srgbClr val="000000">
                      <a:alpha val="43137"/>
                    </a:srgbClr>
                  </a:outerShdw>
                </a:effectLst>
                <a:latin typeface="Arial Black" panose="020B0A04020102020204" pitchFamily="34" charset="0"/>
              </a:rPr>
              <a:t>430+</a:t>
            </a:r>
          </a:p>
        </p:txBody>
      </p:sp>
    </p:spTree>
    <p:extLst>
      <p:ext uri="{BB962C8B-B14F-4D97-AF65-F5344CB8AC3E}">
        <p14:creationId xmlns:p14="http://schemas.microsoft.com/office/powerpoint/2010/main" val="1392529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7"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34" y="235452"/>
            <a:ext cx="8385529" cy="715962"/>
          </a:xfrm>
        </p:spPr>
        <p:txBody>
          <a:bodyPr/>
          <a:lstStyle/>
          <a:p>
            <a:r>
              <a:rPr lang="en-US" sz="3200" dirty="0">
                <a:effectLst/>
              </a:rPr>
              <a:t>Applicable Pavement Performance Measures - Example</a:t>
            </a:r>
            <a:endParaRPr lang="en-US" sz="3200" dirty="0"/>
          </a:p>
        </p:txBody>
      </p:sp>
      <p:sp>
        <p:nvSpPr>
          <p:cNvPr id="3" name="Text Placeholder 2"/>
          <p:cNvSpPr>
            <a:spLocks noGrp="1"/>
          </p:cNvSpPr>
          <p:nvPr>
            <p:ph type="body" idx="1"/>
          </p:nvPr>
        </p:nvSpPr>
        <p:spPr>
          <a:xfrm>
            <a:off x="225071" y="937418"/>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pic>
        <p:nvPicPr>
          <p:cNvPr id="6" name="Picture 5" descr="Preservation Analysis Tool"/>
          <p:cNvPicPr>
            <a:picLocks noChangeAspect="1"/>
          </p:cNvPicPr>
          <p:nvPr/>
        </p:nvPicPr>
        <p:blipFill>
          <a:blip r:embed="rId3"/>
          <a:stretch>
            <a:fillRect/>
          </a:stretch>
        </p:blipFill>
        <p:spPr>
          <a:xfrm>
            <a:off x="381000" y="1295400"/>
            <a:ext cx="7906751" cy="5463822"/>
          </a:xfrm>
          <a:prstGeom prst="rect">
            <a:avLst/>
          </a:prstGeom>
        </p:spPr>
      </p:pic>
    </p:spTree>
    <p:extLst>
      <p:ext uri="{BB962C8B-B14F-4D97-AF65-F5344CB8AC3E}">
        <p14:creationId xmlns:p14="http://schemas.microsoft.com/office/powerpoint/2010/main" val="2369438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30" y="216791"/>
            <a:ext cx="6937729" cy="715962"/>
          </a:xfrm>
        </p:spPr>
        <p:txBody>
          <a:bodyPr/>
          <a:lstStyle/>
          <a:p>
            <a:r>
              <a:rPr lang="en-US" sz="3200" dirty="0">
                <a:effectLst/>
              </a:rPr>
              <a:t>Establish Toolkit - Example </a:t>
            </a:r>
            <a:endParaRPr lang="en-US" sz="3200" dirty="0"/>
          </a:p>
        </p:txBody>
      </p:sp>
      <p:sp>
        <p:nvSpPr>
          <p:cNvPr id="3" name="Text Placeholder 2"/>
          <p:cNvSpPr>
            <a:spLocks noGrp="1"/>
          </p:cNvSpPr>
          <p:nvPr>
            <p:ph type="body" idx="1"/>
          </p:nvPr>
        </p:nvSpPr>
        <p:spPr>
          <a:xfrm>
            <a:off x="225071" y="937418"/>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pic>
        <p:nvPicPr>
          <p:cNvPr id="5" name="Picture 4" descr="Preservation Analysis Tool"/>
          <p:cNvPicPr>
            <a:picLocks noChangeAspect="1"/>
          </p:cNvPicPr>
          <p:nvPr/>
        </p:nvPicPr>
        <p:blipFill>
          <a:blip r:embed="rId3"/>
          <a:stretch>
            <a:fillRect/>
          </a:stretch>
        </p:blipFill>
        <p:spPr>
          <a:xfrm>
            <a:off x="304800" y="1295400"/>
            <a:ext cx="7924800" cy="5476294"/>
          </a:xfrm>
          <a:prstGeom prst="rect">
            <a:avLst/>
          </a:prstGeom>
        </p:spPr>
      </p:pic>
    </p:spTree>
    <p:extLst>
      <p:ext uri="{BB962C8B-B14F-4D97-AF65-F5344CB8AC3E}">
        <p14:creationId xmlns:p14="http://schemas.microsoft.com/office/powerpoint/2010/main" val="2124708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71" y="221456"/>
            <a:ext cx="6023329" cy="715962"/>
          </a:xfrm>
        </p:spPr>
        <p:txBody>
          <a:bodyPr/>
          <a:lstStyle/>
          <a:p>
            <a:r>
              <a:rPr lang="en-US" sz="3200" dirty="0">
                <a:effectLst/>
              </a:rPr>
              <a:t>Project Analysis - Example</a:t>
            </a:r>
            <a:endParaRPr lang="en-US" sz="3200" dirty="0"/>
          </a:p>
        </p:txBody>
      </p:sp>
      <p:sp>
        <p:nvSpPr>
          <p:cNvPr id="3" name="Text Placeholder 2"/>
          <p:cNvSpPr>
            <a:spLocks noGrp="1"/>
          </p:cNvSpPr>
          <p:nvPr>
            <p:ph type="body" idx="1"/>
          </p:nvPr>
        </p:nvSpPr>
        <p:spPr>
          <a:xfrm>
            <a:off x="225071" y="937418"/>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pic>
        <p:nvPicPr>
          <p:cNvPr id="6" name="Picture 5" descr="Preservation Analysis Tool"/>
          <p:cNvPicPr>
            <a:picLocks noChangeAspect="1"/>
          </p:cNvPicPr>
          <p:nvPr/>
        </p:nvPicPr>
        <p:blipFill>
          <a:blip r:embed="rId3"/>
          <a:stretch>
            <a:fillRect/>
          </a:stretch>
        </p:blipFill>
        <p:spPr>
          <a:xfrm>
            <a:off x="304800" y="1371600"/>
            <a:ext cx="8077200" cy="5581609"/>
          </a:xfrm>
          <a:prstGeom prst="rect">
            <a:avLst/>
          </a:prstGeom>
        </p:spPr>
      </p:pic>
    </p:spTree>
    <p:extLst>
      <p:ext uri="{BB962C8B-B14F-4D97-AF65-F5344CB8AC3E}">
        <p14:creationId xmlns:p14="http://schemas.microsoft.com/office/powerpoint/2010/main" val="2615651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79" y="111948"/>
            <a:ext cx="6785329" cy="715962"/>
          </a:xfrm>
        </p:spPr>
        <p:txBody>
          <a:bodyPr/>
          <a:lstStyle/>
          <a:p>
            <a:r>
              <a:rPr lang="en-US" sz="3200" dirty="0">
                <a:effectLst/>
              </a:rPr>
              <a:t>Project Analysis -Example (Cont.)</a:t>
            </a:r>
            <a:endParaRPr lang="en-US" sz="3200" dirty="0"/>
          </a:p>
        </p:txBody>
      </p:sp>
      <p:sp>
        <p:nvSpPr>
          <p:cNvPr id="3" name="Text Placeholder 2"/>
          <p:cNvSpPr>
            <a:spLocks noGrp="1"/>
          </p:cNvSpPr>
          <p:nvPr>
            <p:ph type="body" idx="1"/>
          </p:nvPr>
        </p:nvSpPr>
        <p:spPr>
          <a:xfrm>
            <a:off x="225071" y="937418"/>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pic>
        <p:nvPicPr>
          <p:cNvPr id="4" name="Picture 3" descr="Preservation Analysis Tool"/>
          <p:cNvPicPr>
            <a:picLocks noChangeAspect="1"/>
          </p:cNvPicPr>
          <p:nvPr/>
        </p:nvPicPr>
        <p:blipFill>
          <a:blip r:embed="rId3"/>
          <a:stretch>
            <a:fillRect/>
          </a:stretch>
        </p:blipFill>
        <p:spPr>
          <a:xfrm>
            <a:off x="457200" y="1434363"/>
            <a:ext cx="7848600" cy="5423637"/>
          </a:xfrm>
          <a:prstGeom prst="rect">
            <a:avLst/>
          </a:prstGeom>
        </p:spPr>
      </p:pic>
    </p:spTree>
    <p:extLst>
      <p:ext uri="{BB962C8B-B14F-4D97-AF65-F5344CB8AC3E}">
        <p14:creationId xmlns:p14="http://schemas.microsoft.com/office/powerpoint/2010/main" val="3330067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79" y="94562"/>
            <a:ext cx="7318729" cy="715962"/>
          </a:xfrm>
        </p:spPr>
        <p:txBody>
          <a:bodyPr/>
          <a:lstStyle/>
          <a:p>
            <a:r>
              <a:rPr lang="en-US" sz="3200" dirty="0">
                <a:effectLst/>
              </a:rPr>
              <a:t>Project Analysis - Example (Cont.)</a:t>
            </a:r>
            <a:endParaRPr lang="en-US" sz="3200" dirty="0"/>
          </a:p>
        </p:txBody>
      </p:sp>
      <p:sp>
        <p:nvSpPr>
          <p:cNvPr id="3" name="Text Placeholder 2"/>
          <p:cNvSpPr>
            <a:spLocks noGrp="1"/>
          </p:cNvSpPr>
          <p:nvPr>
            <p:ph type="body" idx="1"/>
          </p:nvPr>
        </p:nvSpPr>
        <p:spPr>
          <a:xfrm>
            <a:off x="225071" y="937418"/>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pic>
        <p:nvPicPr>
          <p:cNvPr id="4" name="Picture 3" descr="Preservation Analysis Tool"/>
          <p:cNvPicPr>
            <a:picLocks noChangeAspect="1"/>
          </p:cNvPicPr>
          <p:nvPr/>
        </p:nvPicPr>
        <p:blipFill>
          <a:blip r:embed="rId3"/>
          <a:stretch>
            <a:fillRect/>
          </a:stretch>
        </p:blipFill>
        <p:spPr>
          <a:xfrm>
            <a:off x="457200" y="1371600"/>
            <a:ext cx="7696200" cy="5318324"/>
          </a:xfrm>
          <a:prstGeom prst="rect">
            <a:avLst/>
          </a:prstGeom>
        </p:spPr>
      </p:pic>
    </p:spTree>
    <p:extLst>
      <p:ext uri="{BB962C8B-B14F-4D97-AF65-F5344CB8AC3E}">
        <p14:creationId xmlns:p14="http://schemas.microsoft.com/office/powerpoint/2010/main" val="3297954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8666"/>
            <a:ext cx="7242529" cy="715962"/>
          </a:xfrm>
        </p:spPr>
        <p:txBody>
          <a:bodyPr/>
          <a:lstStyle/>
          <a:p>
            <a:r>
              <a:rPr lang="en-US" sz="3200" dirty="0">
                <a:effectLst/>
              </a:rPr>
              <a:t>Project Analysis - Example (Cont.)</a:t>
            </a:r>
            <a:endParaRPr lang="en-US" sz="3200" dirty="0"/>
          </a:p>
        </p:txBody>
      </p:sp>
      <p:sp>
        <p:nvSpPr>
          <p:cNvPr id="3" name="Text Placeholder 2"/>
          <p:cNvSpPr>
            <a:spLocks noGrp="1"/>
          </p:cNvSpPr>
          <p:nvPr>
            <p:ph type="body" idx="1"/>
          </p:nvPr>
        </p:nvSpPr>
        <p:spPr>
          <a:xfrm>
            <a:off x="225071" y="937418"/>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pic>
        <p:nvPicPr>
          <p:cNvPr id="4" name="Picture 3" descr="Preservation Analysis Tool"/>
          <p:cNvPicPr>
            <a:picLocks noChangeAspect="1"/>
          </p:cNvPicPr>
          <p:nvPr/>
        </p:nvPicPr>
        <p:blipFill>
          <a:blip r:embed="rId3"/>
          <a:stretch>
            <a:fillRect/>
          </a:stretch>
        </p:blipFill>
        <p:spPr>
          <a:xfrm>
            <a:off x="457200" y="1447800"/>
            <a:ext cx="7489790" cy="5175687"/>
          </a:xfrm>
          <a:prstGeom prst="rect">
            <a:avLst/>
          </a:prstGeom>
        </p:spPr>
      </p:pic>
    </p:spTree>
    <p:extLst>
      <p:ext uri="{BB962C8B-B14F-4D97-AF65-F5344CB8AC3E}">
        <p14:creationId xmlns:p14="http://schemas.microsoft.com/office/powerpoint/2010/main" val="3075777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71" y="118666"/>
            <a:ext cx="7013929" cy="715962"/>
          </a:xfrm>
        </p:spPr>
        <p:txBody>
          <a:bodyPr/>
          <a:lstStyle/>
          <a:p>
            <a:r>
              <a:rPr lang="en-US" sz="3200" dirty="0">
                <a:effectLst/>
              </a:rPr>
              <a:t>Project Analysis - Example (Cont.)</a:t>
            </a:r>
            <a:endParaRPr lang="en-US" sz="3200" dirty="0"/>
          </a:p>
        </p:txBody>
      </p:sp>
      <p:sp>
        <p:nvSpPr>
          <p:cNvPr id="3" name="Text Placeholder 2"/>
          <p:cNvSpPr>
            <a:spLocks noGrp="1"/>
          </p:cNvSpPr>
          <p:nvPr>
            <p:ph type="body" idx="1"/>
          </p:nvPr>
        </p:nvSpPr>
        <p:spPr>
          <a:xfrm>
            <a:off x="225071" y="937418"/>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pic>
        <p:nvPicPr>
          <p:cNvPr id="4" name="Picture 3" descr="Preservation Analysis Tool"/>
          <p:cNvPicPr>
            <a:picLocks noChangeAspect="1"/>
          </p:cNvPicPr>
          <p:nvPr/>
        </p:nvPicPr>
        <p:blipFill>
          <a:blip r:embed="rId3"/>
          <a:stretch>
            <a:fillRect/>
          </a:stretch>
        </p:blipFill>
        <p:spPr>
          <a:xfrm>
            <a:off x="762000" y="1447800"/>
            <a:ext cx="7162800" cy="4949729"/>
          </a:xfrm>
          <a:prstGeom prst="rect">
            <a:avLst/>
          </a:prstGeom>
        </p:spPr>
      </p:pic>
    </p:spTree>
    <p:extLst>
      <p:ext uri="{BB962C8B-B14F-4D97-AF65-F5344CB8AC3E}">
        <p14:creationId xmlns:p14="http://schemas.microsoft.com/office/powerpoint/2010/main" val="4181411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3331"/>
            <a:ext cx="7013929" cy="715962"/>
          </a:xfrm>
        </p:spPr>
        <p:txBody>
          <a:bodyPr/>
          <a:lstStyle/>
          <a:p>
            <a:r>
              <a:rPr lang="en-US" sz="3200" dirty="0">
                <a:effectLst/>
              </a:rPr>
              <a:t>Project Analysis - Example (Cont.)</a:t>
            </a:r>
            <a:endParaRPr lang="en-US" sz="3200" dirty="0"/>
          </a:p>
        </p:txBody>
      </p:sp>
      <p:sp>
        <p:nvSpPr>
          <p:cNvPr id="3" name="Text Placeholder 2"/>
          <p:cNvSpPr>
            <a:spLocks noGrp="1"/>
          </p:cNvSpPr>
          <p:nvPr>
            <p:ph type="body" idx="1"/>
          </p:nvPr>
        </p:nvSpPr>
        <p:spPr>
          <a:xfrm>
            <a:off x="225071" y="937418"/>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pic>
        <p:nvPicPr>
          <p:cNvPr id="4" name="Picture 3" descr="Preservation Analysis Tool"/>
          <p:cNvPicPr>
            <a:picLocks noChangeAspect="1"/>
          </p:cNvPicPr>
          <p:nvPr/>
        </p:nvPicPr>
        <p:blipFill>
          <a:blip r:embed="rId3"/>
          <a:stretch>
            <a:fillRect/>
          </a:stretch>
        </p:blipFill>
        <p:spPr>
          <a:xfrm>
            <a:off x="533400" y="1447800"/>
            <a:ext cx="7467600" cy="5160355"/>
          </a:xfrm>
          <a:prstGeom prst="rect">
            <a:avLst/>
          </a:prstGeom>
        </p:spPr>
      </p:pic>
    </p:spTree>
    <p:extLst>
      <p:ext uri="{BB962C8B-B14F-4D97-AF65-F5344CB8AC3E}">
        <p14:creationId xmlns:p14="http://schemas.microsoft.com/office/powerpoint/2010/main" val="1705439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71" y="156766"/>
            <a:ext cx="6861529" cy="715962"/>
          </a:xfrm>
        </p:spPr>
        <p:txBody>
          <a:bodyPr/>
          <a:lstStyle/>
          <a:p>
            <a:r>
              <a:rPr lang="en-US" sz="3200" dirty="0">
                <a:effectLst/>
              </a:rPr>
              <a:t>Project Analysis - Example (Cont.)</a:t>
            </a:r>
            <a:endParaRPr lang="en-US" sz="3200" dirty="0"/>
          </a:p>
        </p:txBody>
      </p:sp>
      <p:sp>
        <p:nvSpPr>
          <p:cNvPr id="3" name="Text Placeholder 2"/>
          <p:cNvSpPr>
            <a:spLocks noGrp="1"/>
          </p:cNvSpPr>
          <p:nvPr>
            <p:ph type="body" idx="1"/>
          </p:nvPr>
        </p:nvSpPr>
        <p:spPr>
          <a:xfrm>
            <a:off x="225071" y="937418"/>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pic>
        <p:nvPicPr>
          <p:cNvPr id="4" name="Picture 3" descr="Preservation Analysis Tool"/>
          <p:cNvPicPr>
            <a:picLocks noChangeAspect="1"/>
          </p:cNvPicPr>
          <p:nvPr/>
        </p:nvPicPr>
        <p:blipFill>
          <a:blip r:embed="rId3"/>
          <a:stretch>
            <a:fillRect/>
          </a:stretch>
        </p:blipFill>
        <p:spPr>
          <a:xfrm>
            <a:off x="609600" y="1524000"/>
            <a:ext cx="7315200" cy="5055039"/>
          </a:xfrm>
          <a:prstGeom prst="rect">
            <a:avLst/>
          </a:prstGeom>
        </p:spPr>
      </p:pic>
    </p:spTree>
    <p:extLst>
      <p:ext uri="{BB962C8B-B14F-4D97-AF65-F5344CB8AC3E}">
        <p14:creationId xmlns:p14="http://schemas.microsoft.com/office/powerpoint/2010/main" val="3772911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71" y="221456"/>
            <a:ext cx="6175729" cy="715962"/>
          </a:xfrm>
        </p:spPr>
        <p:txBody>
          <a:bodyPr/>
          <a:lstStyle/>
          <a:p>
            <a:r>
              <a:rPr lang="en-US" sz="4000" dirty="0">
                <a:effectLst/>
              </a:rPr>
              <a:t>Preservation Analysis Tool Example (Cont.)</a:t>
            </a:r>
            <a:endParaRPr lang="en-US" sz="4000" dirty="0"/>
          </a:p>
        </p:txBody>
      </p:sp>
      <p:sp>
        <p:nvSpPr>
          <p:cNvPr id="3" name="Text Placeholder 2"/>
          <p:cNvSpPr>
            <a:spLocks noGrp="1"/>
          </p:cNvSpPr>
          <p:nvPr>
            <p:ph type="body" idx="1"/>
          </p:nvPr>
        </p:nvSpPr>
        <p:spPr>
          <a:xfrm>
            <a:off x="225071" y="937418"/>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pic>
        <p:nvPicPr>
          <p:cNvPr id="20" name="Picture 19" descr="Preservation Analysis Tool"/>
          <p:cNvPicPr>
            <a:picLocks noChangeAspect="1"/>
          </p:cNvPicPr>
          <p:nvPr/>
        </p:nvPicPr>
        <p:blipFill>
          <a:blip r:embed="rId3"/>
          <a:stretch>
            <a:fillRect/>
          </a:stretch>
        </p:blipFill>
        <p:spPr>
          <a:xfrm>
            <a:off x="685800" y="1447800"/>
            <a:ext cx="7467600" cy="5160354"/>
          </a:xfrm>
          <a:prstGeom prst="rect">
            <a:avLst/>
          </a:prstGeom>
        </p:spPr>
      </p:pic>
    </p:spTree>
    <p:extLst>
      <p:ext uri="{BB962C8B-B14F-4D97-AF65-F5344CB8AC3E}">
        <p14:creationId xmlns:p14="http://schemas.microsoft.com/office/powerpoint/2010/main" val="3337626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28600" y="1447800"/>
            <a:ext cx="5781879" cy="5181600"/>
          </a:xfrm>
        </p:spPr>
        <p:txBody>
          <a:bodyPr>
            <a:normAutofit/>
          </a:bodyPr>
          <a:lstStyle/>
          <a:p>
            <a:pPr marL="231775" indent="-231775">
              <a:lnSpc>
                <a:spcPct val="110000"/>
              </a:lnSpc>
              <a:buNone/>
            </a:pPr>
            <a:r>
              <a:rPr lang="en-US" sz="3000" b="1" dirty="0">
                <a:solidFill>
                  <a:srgbClr val="22368B"/>
                </a:solidFill>
              </a:rPr>
              <a:t>Challenge  </a:t>
            </a:r>
          </a:p>
          <a:p>
            <a:pPr marL="231775" indent="-231775">
              <a:lnSpc>
                <a:spcPct val="110000"/>
              </a:lnSpc>
              <a:buFont typeface="Arial" panose="020B0604020202020204" pitchFamily="34" charset="0"/>
              <a:buChar char="•"/>
            </a:pPr>
            <a:r>
              <a:rPr lang="en-US" sz="1900" i="1" kern="1200" dirty="0"/>
              <a:t>Preserving Pavements on High-Traffic-Volume Roadways </a:t>
            </a:r>
            <a:r>
              <a:rPr lang="en-US" sz="1900" kern="1200" dirty="0"/>
              <a:t>can yield significant benefits but carries a high level of risk,</a:t>
            </a:r>
          </a:p>
          <a:p>
            <a:pPr marL="231775" indent="-231775">
              <a:lnSpc>
                <a:spcPct val="110000"/>
              </a:lnSpc>
              <a:buFont typeface="Arial" panose="020B0604020202020204" pitchFamily="34" charset="0"/>
              <a:buChar char="•"/>
            </a:pPr>
            <a:r>
              <a:rPr lang="en-US" sz="1900" dirty="0"/>
              <a:t>Many effective pavement preservation techniques exist, but until now they have been used, especially in urban settings, primarily for low-volume roads.</a:t>
            </a:r>
            <a:endParaRPr lang="en-US" sz="1900" b="1" kern="1200" dirty="0">
              <a:solidFill>
                <a:srgbClr val="22368B"/>
              </a:solidFill>
            </a:endParaRPr>
          </a:p>
          <a:p>
            <a:pPr marL="231775" indent="-231775" eaLnBrk="1" hangingPunct="1">
              <a:lnSpc>
                <a:spcPct val="110000"/>
              </a:lnSpc>
              <a:buNone/>
            </a:pPr>
            <a:r>
              <a:rPr lang="en-US" sz="3000" b="1" dirty="0">
                <a:solidFill>
                  <a:srgbClr val="22368B"/>
                </a:solidFill>
              </a:rPr>
              <a:t>Research Goal</a:t>
            </a:r>
          </a:p>
          <a:p>
            <a:pPr marL="231775" indent="-231775" eaLnBrk="1" hangingPunct="1">
              <a:lnSpc>
                <a:spcPct val="110000"/>
              </a:lnSpc>
            </a:pPr>
            <a:r>
              <a:rPr lang="en-US" sz="1900" dirty="0"/>
              <a:t>Develop guidelines </a:t>
            </a:r>
            <a:r>
              <a:rPr lang="en-US" sz="1800" kern="1200" dirty="0"/>
              <a:t>that will enable transportation agencies to use pavement preservation on High-Traffic-Volume Roadways.</a:t>
            </a:r>
            <a:r>
              <a:rPr lang="en-US" sz="1900" dirty="0"/>
              <a:t> </a:t>
            </a:r>
            <a:endParaRPr lang="en-US" sz="1900" kern="1200" dirty="0">
              <a:solidFill>
                <a:srgbClr val="22368B"/>
              </a:solidFill>
            </a:endParaRPr>
          </a:p>
          <a:p>
            <a:pPr marL="0" indent="0" eaLnBrk="1" hangingPunct="1">
              <a:buNone/>
            </a:pPr>
            <a:endParaRPr lang="en-US" sz="1800" b="1" dirty="0"/>
          </a:p>
        </p:txBody>
      </p:sp>
      <p:sp>
        <p:nvSpPr>
          <p:cNvPr id="2" name="Title 1"/>
          <p:cNvSpPr>
            <a:spLocks noGrp="1"/>
          </p:cNvSpPr>
          <p:nvPr>
            <p:ph type="title"/>
          </p:nvPr>
        </p:nvSpPr>
        <p:spPr/>
        <p:txBody>
          <a:bodyPr>
            <a:noAutofit/>
          </a:bodyPr>
          <a:lstStyle/>
          <a:p>
            <a:r>
              <a:rPr lang="en-US" sz="3200" dirty="0">
                <a:effectLst/>
              </a:rPr>
              <a:t>Preservation of High-Traffic-Volume (HTV) Roadways (R26) </a:t>
            </a:r>
            <a:endParaRPr lang="en-US" sz="3200" dirty="0"/>
          </a:p>
        </p:txBody>
      </p:sp>
      <p:pic>
        <p:nvPicPr>
          <p:cNvPr id="20" name="Picture 1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079" y="3204585"/>
            <a:ext cx="2686396" cy="34896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95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61" y="206365"/>
            <a:ext cx="6175729" cy="715962"/>
          </a:xfrm>
        </p:spPr>
        <p:txBody>
          <a:bodyPr/>
          <a:lstStyle/>
          <a:p>
            <a:r>
              <a:rPr lang="en-US" sz="4000" dirty="0">
                <a:effectLst/>
              </a:rPr>
              <a:t>Resources Example </a:t>
            </a:r>
            <a:endParaRPr lang="en-US" sz="4000" dirty="0"/>
          </a:p>
        </p:txBody>
      </p:sp>
      <p:sp>
        <p:nvSpPr>
          <p:cNvPr id="3" name="Text Placeholder 2"/>
          <p:cNvSpPr>
            <a:spLocks noGrp="1"/>
          </p:cNvSpPr>
          <p:nvPr>
            <p:ph type="body" idx="1"/>
          </p:nvPr>
        </p:nvSpPr>
        <p:spPr>
          <a:xfrm>
            <a:off x="258231" y="917662"/>
            <a:ext cx="8693857" cy="4525963"/>
          </a:xfrm>
        </p:spPr>
        <p:txBody>
          <a:bodyPr/>
          <a:lstStyle/>
          <a:p>
            <a:pPr lvl="1">
              <a:buFont typeface="Wingdings" panose="05000000000000000000" pitchFamily="2" charset="2"/>
              <a:buChar char="Ø"/>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a:p>
            <a:pPr>
              <a:buFont typeface="Arial" panose="020B0604020202020204" pitchFamily="34" charset="0"/>
              <a:buChar char="•"/>
            </a:pPr>
            <a:endParaRPr lang="en-US" sz="2800" kern="1200" dirty="0">
              <a:ea typeface="ＭＳ Ｐゴシック" pitchFamily="64" charset="-128"/>
            </a:endParaRPr>
          </a:p>
        </p:txBody>
      </p:sp>
      <p:pic>
        <p:nvPicPr>
          <p:cNvPr id="5" name="Picture 4" descr="Preservation Analysis Tool"/>
          <p:cNvPicPr>
            <a:picLocks noChangeAspect="1"/>
          </p:cNvPicPr>
          <p:nvPr/>
        </p:nvPicPr>
        <p:blipFill>
          <a:blip r:embed="rId3"/>
          <a:stretch>
            <a:fillRect/>
          </a:stretch>
        </p:blipFill>
        <p:spPr>
          <a:xfrm>
            <a:off x="381000" y="1371600"/>
            <a:ext cx="7890933" cy="5399373"/>
          </a:xfrm>
          <a:prstGeom prst="rect">
            <a:avLst/>
          </a:prstGeom>
        </p:spPr>
      </p:pic>
    </p:spTree>
    <p:extLst>
      <p:ext uri="{BB962C8B-B14F-4D97-AF65-F5344CB8AC3E}">
        <p14:creationId xmlns:p14="http://schemas.microsoft.com/office/powerpoint/2010/main" val="36773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228600"/>
            <a:ext cx="4272598" cy="715962"/>
          </a:xfrm>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4800" dirty="0">
                <a:effectLst/>
              </a:rPr>
              <a:t>Thank You</a:t>
            </a:r>
          </a:p>
        </p:txBody>
      </p:sp>
      <p:sp>
        <p:nvSpPr>
          <p:cNvPr id="4" name="Content Placeholder 2"/>
          <p:cNvSpPr txBox="1">
            <a:spLocks noGrp="1"/>
          </p:cNvSpPr>
          <p:nvPr>
            <p:ph type="body" idx="4294967295"/>
          </p:nvPr>
        </p:nvSpPr>
        <p:spPr>
          <a:xfrm>
            <a:off x="0" y="3810000"/>
            <a:ext cx="5638800" cy="1951831"/>
          </a:xfrm>
          <a:prstGeom prst="rect">
            <a:avLst/>
          </a:prstGeom>
          <a:solidFill>
            <a:srgbClr val="FFFFFF"/>
          </a:solidFill>
        </p:spPr>
        <p:txBody>
          <a:bodyPr/>
          <a:lstStyle/>
          <a:p>
            <a:pPr indent="0">
              <a:spcBef>
                <a:spcPts val="0"/>
              </a:spcBef>
              <a:buFontTx/>
              <a:buNone/>
              <a:defRPr/>
            </a:pPr>
            <a:r>
              <a:rPr lang="en-US" sz="2400" b="1" dirty="0"/>
              <a:t>Contact Information:</a:t>
            </a:r>
          </a:p>
          <a:p>
            <a:pPr indent="0">
              <a:spcBef>
                <a:spcPts val="0"/>
              </a:spcBef>
              <a:buFontTx/>
              <a:buNone/>
              <a:defRPr/>
            </a:pPr>
            <a:endParaRPr lang="en-US" sz="2400" b="1" dirty="0"/>
          </a:p>
          <a:p>
            <a:pPr indent="0">
              <a:spcBef>
                <a:spcPts val="0"/>
              </a:spcBef>
              <a:buFontTx/>
              <a:buNone/>
              <a:defRPr/>
            </a:pPr>
            <a:r>
              <a:rPr lang="en-US" sz="2400" b="1" dirty="0"/>
              <a:t>Stephen J. Cooper</a:t>
            </a:r>
          </a:p>
          <a:p>
            <a:pPr indent="0">
              <a:spcBef>
                <a:spcPts val="0"/>
              </a:spcBef>
              <a:buFontTx/>
              <a:buNone/>
              <a:defRPr/>
            </a:pPr>
            <a:r>
              <a:rPr lang="en-US" sz="2400" dirty="0"/>
              <a:t>Pavements &amp; Materials Engineer</a:t>
            </a:r>
          </a:p>
          <a:p>
            <a:pPr indent="0">
              <a:spcBef>
                <a:spcPts val="0"/>
              </a:spcBef>
              <a:buFontTx/>
              <a:buNone/>
              <a:defRPr/>
            </a:pPr>
            <a:r>
              <a:rPr lang="en-US" sz="2400" dirty="0"/>
              <a:t>FHWA Resource Center</a:t>
            </a:r>
          </a:p>
          <a:p>
            <a:pPr indent="0">
              <a:spcBef>
                <a:spcPts val="0"/>
              </a:spcBef>
              <a:buFontTx/>
              <a:buNone/>
              <a:defRPr/>
            </a:pPr>
            <a:r>
              <a:rPr lang="en-US" sz="2400" dirty="0"/>
              <a:t>Phone:  443-257-7145</a:t>
            </a:r>
          </a:p>
          <a:p>
            <a:pPr indent="0">
              <a:spcBef>
                <a:spcPts val="0"/>
              </a:spcBef>
              <a:buFontTx/>
              <a:buNone/>
              <a:defRPr/>
            </a:pPr>
            <a:r>
              <a:rPr lang="en-US" sz="2400" dirty="0">
                <a:solidFill>
                  <a:srgbClr val="21368B"/>
                </a:solidFill>
                <a:hlinkClick r:id="rId3"/>
              </a:rPr>
              <a:t>stephen.j.cooper@dot.gov</a:t>
            </a:r>
            <a:endParaRPr lang="en-US" sz="2400" dirty="0">
              <a:solidFill>
                <a:srgbClr val="21368B"/>
              </a:solidFill>
            </a:endParaRPr>
          </a:p>
          <a:p>
            <a:pPr indent="0">
              <a:spcBef>
                <a:spcPts val="0"/>
              </a:spcBef>
              <a:buFontTx/>
              <a:buNone/>
              <a:defRPr/>
            </a:pPr>
            <a:endParaRPr lang="en-US" sz="2000" dirty="0">
              <a:solidFill>
                <a:srgbClr val="21368B"/>
              </a:solidFill>
            </a:endParaRPr>
          </a:p>
          <a:p>
            <a:pPr indent="0">
              <a:spcBef>
                <a:spcPts val="0"/>
              </a:spcBef>
              <a:buFontTx/>
              <a:buNone/>
              <a:defRPr/>
            </a:pPr>
            <a:endParaRPr lang="en-US" sz="2000" dirty="0">
              <a:solidFill>
                <a:schemeClr val="accent1">
                  <a:lumMod val="50000"/>
                </a:schemeClr>
              </a:solidFill>
            </a:endParaRPr>
          </a:p>
          <a:p>
            <a:pPr indent="0">
              <a:spcBef>
                <a:spcPts val="0"/>
              </a:spcBef>
              <a:buFontTx/>
              <a:buNone/>
              <a:defRPr/>
            </a:pPr>
            <a:endParaRPr lang="en-US" sz="2000" dirty="0">
              <a:solidFill>
                <a:srgbClr val="21368B"/>
              </a:solidFill>
            </a:endParaRPr>
          </a:p>
          <a:p>
            <a:pPr>
              <a:spcBef>
                <a:spcPts val="0"/>
              </a:spcBef>
              <a:buFontTx/>
              <a:buNone/>
              <a:defRPr/>
            </a:pPr>
            <a:endParaRPr lang="en-US" sz="2000" b="1" dirty="0"/>
          </a:p>
          <a:p>
            <a:pPr>
              <a:spcBef>
                <a:spcPts val="0"/>
              </a:spcBef>
              <a:buFontTx/>
              <a:buNone/>
              <a:defRPr/>
            </a:pPr>
            <a:endParaRPr lang="en-US" sz="2000" b="1" dirty="0"/>
          </a:p>
          <a:p>
            <a:pPr>
              <a:spcBef>
                <a:spcPts val="0"/>
              </a:spcBef>
              <a:buFontTx/>
              <a:buNone/>
              <a:defRPr/>
            </a:pPr>
            <a:endParaRPr lang="en-US" sz="2000" b="1" dirty="0"/>
          </a:p>
          <a:p>
            <a:pPr>
              <a:spcBef>
                <a:spcPts val="0"/>
              </a:spcBef>
              <a:buFontTx/>
              <a:buNone/>
              <a:defRPr/>
            </a:pPr>
            <a:endParaRPr lang="en-US" sz="2000" dirty="0">
              <a:solidFill>
                <a:srgbClr val="21368B"/>
              </a:solidFill>
            </a:endParaRPr>
          </a:p>
          <a:p>
            <a:pPr>
              <a:spcBef>
                <a:spcPts val="0"/>
              </a:spcBef>
              <a:buFontTx/>
              <a:buNone/>
              <a:defRPr/>
            </a:pPr>
            <a:endParaRPr lang="en-US" sz="2000" dirty="0">
              <a:solidFill>
                <a:srgbClr val="21368B"/>
              </a:solidFill>
            </a:endParaRPr>
          </a:p>
          <a:p>
            <a:pPr>
              <a:spcBef>
                <a:spcPts val="0"/>
              </a:spcBef>
              <a:buFontTx/>
              <a:buNone/>
              <a:defRPr/>
            </a:pPr>
            <a:endParaRPr lang="en-US" sz="1050" dirty="0"/>
          </a:p>
          <a:p>
            <a:pPr>
              <a:spcBef>
                <a:spcPts val="0"/>
              </a:spcBef>
              <a:buFontTx/>
              <a:buNone/>
              <a:defRPr/>
            </a:pPr>
            <a:endParaRPr lang="en-US" sz="1050" dirty="0"/>
          </a:p>
        </p:txBody>
      </p:sp>
      <p:sp>
        <p:nvSpPr>
          <p:cNvPr id="2" name="TextBox 1"/>
          <p:cNvSpPr txBox="1"/>
          <p:nvPr/>
        </p:nvSpPr>
        <p:spPr>
          <a:xfrm>
            <a:off x="2438400" y="2057400"/>
            <a:ext cx="3685624" cy="923330"/>
          </a:xfrm>
          <a:prstGeom prst="rect">
            <a:avLst/>
          </a:prstGeom>
          <a:noFill/>
        </p:spPr>
        <p:txBody>
          <a:bodyPr wrap="none" rtlCol="0">
            <a:spAutoFit/>
          </a:bodyPr>
          <a:lstStyle/>
          <a:p>
            <a:r>
              <a:rPr lang="en-US" sz="5400" dirty="0"/>
              <a:t>Questions?</a:t>
            </a:r>
          </a:p>
        </p:txBody>
      </p:sp>
    </p:spTree>
    <p:extLst>
      <p:ext uri="{BB962C8B-B14F-4D97-AF65-F5344CB8AC3E}">
        <p14:creationId xmlns:p14="http://schemas.microsoft.com/office/powerpoint/2010/main" val="593634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Preservation of High-Traffic-Volume Roadways</a:t>
            </a:r>
          </a:p>
        </p:txBody>
      </p:sp>
      <p:sp>
        <p:nvSpPr>
          <p:cNvPr id="6" name="Content Placeholder 5"/>
          <p:cNvSpPr>
            <a:spLocks noGrp="1"/>
          </p:cNvSpPr>
          <p:nvPr>
            <p:ph idx="1"/>
          </p:nvPr>
        </p:nvSpPr>
        <p:spPr>
          <a:xfrm>
            <a:off x="-152400" y="1524000"/>
            <a:ext cx="8593526" cy="5181600"/>
          </a:xfrm>
        </p:spPr>
        <p:txBody>
          <a:bodyPr/>
          <a:lstStyle/>
          <a:p>
            <a:pPr marL="457200" lvl="1" indent="0">
              <a:spcAft>
                <a:spcPts val="800"/>
              </a:spcAft>
              <a:buSzPct val="100000"/>
              <a:buNone/>
              <a:tabLst>
                <a:tab pos="568325" algn="l"/>
              </a:tabLst>
            </a:pPr>
            <a:r>
              <a:rPr lang="en-US" sz="3000" b="1" dirty="0">
                <a:solidFill>
                  <a:srgbClr val="0033CC"/>
                </a:solidFill>
              </a:rPr>
              <a:t>Objectives of Product:</a:t>
            </a:r>
            <a:endParaRPr lang="en-US" sz="3000" dirty="0">
              <a:solidFill>
                <a:srgbClr val="0033CC"/>
              </a:solidFill>
            </a:endParaRPr>
          </a:p>
          <a:p>
            <a:pPr marL="1200150" lvl="2" indent="-342900">
              <a:spcAft>
                <a:spcPts val="800"/>
              </a:spcAft>
              <a:buSzPct val="100000"/>
              <a:buFont typeface="Arial" pitchFamily="34" charset="0"/>
              <a:buChar char="•"/>
              <a:tabLst>
                <a:tab pos="568325" algn="l"/>
              </a:tabLst>
            </a:pPr>
            <a:r>
              <a:rPr lang="en-US" sz="2800" dirty="0">
                <a:latin typeface="Arial" pitchFamily="34" charset="0"/>
                <a:cs typeface="Arial" pitchFamily="34" charset="0"/>
              </a:rPr>
              <a:t>Step-by-step process to identify the best </a:t>
            </a:r>
            <a:br>
              <a:rPr lang="en-US" sz="2800" dirty="0">
                <a:latin typeface="Arial" pitchFamily="34" charset="0"/>
                <a:cs typeface="Arial" pitchFamily="34" charset="0"/>
              </a:rPr>
            </a:br>
            <a:r>
              <a:rPr lang="en-US" sz="2800" dirty="0">
                <a:latin typeface="Arial" pitchFamily="34" charset="0"/>
                <a:cs typeface="Arial" pitchFamily="34" charset="0"/>
              </a:rPr>
              <a:t>repair techniques based on specific </a:t>
            </a:r>
            <a:br>
              <a:rPr lang="en-US" sz="2800" dirty="0">
                <a:latin typeface="Arial" pitchFamily="34" charset="0"/>
                <a:cs typeface="Arial" pitchFamily="34" charset="0"/>
              </a:rPr>
            </a:br>
            <a:r>
              <a:rPr lang="en-US" sz="2800" dirty="0">
                <a:latin typeface="Arial" pitchFamily="34" charset="0"/>
                <a:cs typeface="Arial" pitchFamily="34" charset="0"/>
              </a:rPr>
              <a:t>pavement needs and conditions</a:t>
            </a:r>
          </a:p>
          <a:p>
            <a:pPr marL="1200150" lvl="2" indent="-342900">
              <a:spcAft>
                <a:spcPts val="800"/>
              </a:spcAft>
              <a:buSzPct val="100000"/>
              <a:buFont typeface="Arial" pitchFamily="34" charset="0"/>
              <a:buChar char="•"/>
              <a:tabLst>
                <a:tab pos="568325" algn="l"/>
              </a:tabLst>
            </a:pPr>
            <a:r>
              <a:rPr lang="en-US" sz="2800" dirty="0">
                <a:latin typeface="Arial" pitchFamily="34" charset="0"/>
                <a:cs typeface="Arial" pitchFamily="34" charset="0"/>
              </a:rPr>
              <a:t>Method for weighing</a:t>
            </a:r>
            <a:br>
              <a:rPr lang="en-US" sz="2800" dirty="0">
                <a:latin typeface="Arial" pitchFamily="34" charset="0"/>
                <a:cs typeface="Arial" pitchFamily="34" charset="0"/>
              </a:rPr>
            </a:br>
            <a:r>
              <a:rPr lang="en-US" sz="2800" dirty="0">
                <a:latin typeface="Arial" pitchFamily="34" charset="0"/>
                <a:cs typeface="Arial" pitchFamily="34" charset="0"/>
              </a:rPr>
              <a:t>various technical inputs </a:t>
            </a:r>
            <a:br>
              <a:rPr lang="en-US" sz="2800" dirty="0">
                <a:latin typeface="Arial" pitchFamily="34" charset="0"/>
                <a:cs typeface="Arial" pitchFamily="34" charset="0"/>
              </a:rPr>
            </a:br>
            <a:r>
              <a:rPr lang="en-US" sz="2800" dirty="0">
                <a:latin typeface="Arial" pitchFamily="34" charset="0"/>
                <a:cs typeface="Arial" pitchFamily="34" charset="0"/>
              </a:rPr>
              <a:t>and selecting the most appropriate 		                    treatments</a:t>
            </a:r>
          </a:p>
          <a:p>
            <a:pPr marL="1200150" lvl="2" indent="-342900">
              <a:spcAft>
                <a:spcPts val="800"/>
              </a:spcAft>
              <a:buSzPct val="100000"/>
              <a:buFont typeface="Arial" pitchFamily="34" charset="0"/>
              <a:buChar char="•"/>
              <a:tabLst>
                <a:tab pos="568325" algn="l"/>
              </a:tabLst>
            </a:pPr>
            <a:r>
              <a:rPr lang="en-US" sz="2800" dirty="0">
                <a:latin typeface="Arial" pitchFamily="34" charset="0"/>
                <a:cs typeface="Arial" pitchFamily="34" charset="0"/>
              </a:rPr>
              <a:t>Decision matrices</a:t>
            </a:r>
          </a:p>
          <a:p>
            <a:pPr>
              <a:buNone/>
            </a:pPr>
            <a:endParaRPr lang="en-US"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545" y="3962400"/>
            <a:ext cx="2158450" cy="28038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7360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32460" y="-475468"/>
            <a:ext cx="8305800" cy="1143000"/>
          </a:xfrm>
        </p:spPr>
        <p:txBody>
          <a:bodyPr/>
          <a:lstStyle/>
          <a:p>
            <a:r>
              <a:rPr lang="en-US" dirty="0">
                <a:solidFill>
                  <a:schemeClr val="tx1"/>
                </a:solidFill>
              </a:rPr>
              <a:t>How Do You Define High-Volume?</a:t>
            </a:r>
          </a:p>
        </p:txBody>
      </p:sp>
      <p:graphicFrame>
        <p:nvGraphicFramePr>
          <p:cNvPr id="58478" name="Group 110"/>
          <p:cNvGraphicFramePr>
            <a:graphicFrameLocks noGrp="1"/>
          </p:cNvGraphicFramePr>
          <p:nvPr>
            <p:ph idx="4294967295"/>
            <p:extLst/>
          </p:nvPr>
        </p:nvGraphicFramePr>
        <p:xfrm>
          <a:off x="626268" y="526911"/>
          <a:ext cx="7891463" cy="694944"/>
        </p:xfrm>
        <a:graphic>
          <a:graphicData uri="http://schemas.openxmlformats.org/drawingml/2006/table">
            <a:tbl>
              <a:tblPr/>
              <a:tblGrid>
                <a:gridCol w="914400">
                  <a:extLst>
                    <a:ext uri="{9D8B030D-6E8A-4147-A177-3AD203B41FA5}">
                      <a16:colId xmlns:a16="http://schemas.microsoft.com/office/drawing/2014/main" val="20000"/>
                    </a:ext>
                  </a:extLst>
                </a:gridCol>
                <a:gridCol w="1454052">
                  <a:extLst>
                    <a:ext uri="{9D8B030D-6E8A-4147-A177-3AD203B41FA5}">
                      <a16:colId xmlns:a16="http://schemas.microsoft.com/office/drawing/2014/main" val="20001"/>
                    </a:ext>
                  </a:extLst>
                </a:gridCol>
                <a:gridCol w="908148">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767704">
                  <a:extLst>
                    <a:ext uri="{9D8B030D-6E8A-4147-A177-3AD203B41FA5}">
                      <a16:colId xmlns:a16="http://schemas.microsoft.com/office/drawing/2014/main" val="20004"/>
                    </a:ext>
                  </a:extLst>
                </a:gridCol>
                <a:gridCol w="1637359">
                  <a:extLst>
                    <a:ext uri="{9D8B030D-6E8A-4147-A177-3AD203B41FA5}">
                      <a16:colId xmlns:a16="http://schemas.microsoft.com/office/drawing/2014/main" val="20005"/>
                    </a:ext>
                  </a:extLst>
                </a:gridCol>
              </a:tblGrid>
              <a:tr h="381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Green</a:t>
                      </a:r>
                      <a:endParaRPr kumimoji="0" lang="en-US" sz="1800" b="0" i="0" u="none" strike="noStrike" cap="none" normalizeH="0" baseline="0" dirty="0">
                        <a:ln>
                          <a:noFill/>
                        </a:ln>
                        <a:solidFill>
                          <a:schemeClr val="tx1"/>
                        </a:solidFill>
                        <a:effectLst/>
                        <a:latin typeface="Arial" charset="0"/>
                      </a:endParaRPr>
                    </a:p>
                  </a:txBody>
                  <a:tcPr anchor="ctr" horzOverflow="overflow">
                    <a:lnL cap="flat">
                      <a:noFill/>
                    </a:lnL>
                    <a:lnR>
                      <a:noFill/>
                    </a:lnR>
                    <a:lnT cap="flat">
                      <a:noFill/>
                    </a:lnT>
                    <a:lnB cap="flat">
                      <a:noFill/>
                    </a:lnB>
                    <a:lnTlToBr>
                      <a:noFill/>
                    </a:lnTlToBr>
                    <a:lnBlToTr>
                      <a:noFill/>
                    </a:lnBlToTr>
                    <a:solidFill>
                      <a:srgbClr val="00CC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Low (&lt;10,000)</a:t>
                      </a:r>
                      <a:endParaRPr kumimoji="0" lang="en-US" sz="1800" b="0" i="0" u="none" strike="noStrike" cap="none" normalizeH="0" baseline="0" dirty="0">
                        <a:ln>
                          <a:noFill/>
                        </a:ln>
                        <a:solidFill>
                          <a:schemeClr val="tx1"/>
                        </a:solidFill>
                        <a:effectLst/>
                        <a:latin typeface="Arial" charset="0"/>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Yellow</a:t>
                      </a:r>
                      <a:endParaRPr kumimoji="0" lang="en-US" sz="2800" b="0" i="0" u="none" strike="noStrike" cap="none" normalizeH="0" baseline="0" dirty="0">
                        <a:ln>
                          <a:noFill/>
                        </a:ln>
                        <a:solidFill>
                          <a:schemeClr val="tx1"/>
                        </a:solidFill>
                        <a:effectLst/>
                        <a:latin typeface="Arial" charset="0"/>
                      </a:endParaRPr>
                    </a:p>
                  </a:txBody>
                  <a:tcPr anchor="ctr" horzOverflow="overflow">
                    <a:lnL>
                      <a:noFill/>
                    </a:lnL>
                    <a:lnR>
                      <a:noFill/>
                    </a:lnR>
                    <a:lnT cap="flat">
                      <a:noFill/>
                    </a:lnT>
                    <a:lnB cap="flat">
                      <a:noFill/>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Medium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(10,000-19,999)</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Red</a:t>
                      </a:r>
                    </a:p>
                  </a:txBody>
                  <a:tcPr anchor="ctr" horzOverflow="overflow">
                    <a:lnL>
                      <a:noFill/>
                    </a:lnL>
                    <a:lnR>
                      <a:noFill/>
                    </a:lnR>
                    <a:lnT cap="flat">
                      <a:noFill/>
                    </a:lnT>
                    <a:lnB cap="flat">
                      <a:noFill/>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 (≥20,000)</a:t>
                      </a:r>
                      <a:r>
                        <a:rPr kumimoji="0" lang="en-US" sz="1800" b="0" i="0" u="none" strike="noStrike" cap="none" normalizeH="0" baseline="0" dirty="0">
                          <a:ln>
                            <a:noFill/>
                          </a:ln>
                          <a:solidFill>
                            <a:schemeClr val="tx1"/>
                          </a:solidFill>
                          <a:effectLst/>
                          <a:latin typeface="Arial" charset="0"/>
                        </a:rPr>
                        <a:t> </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Slide Number Placeholder 1"/>
          <p:cNvSpPr>
            <a:spLocks noGrp="1"/>
          </p:cNvSpPr>
          <p:nvPr>
            <p:ph type="sldNum" sz="quarter" idx="4294967295"/>
          </p:nvPr>
        </p:nvSpPr>
        <p:spPr>
          <a:xfrm>
            <a:off x="6781800" y="6229350"/>
            <a:ext cx="2133600" cy="476250"/>
          </a:xfrm>
        </p:spPr>
        <p:txBody>
          <a:bodyPr/>
          <a:lstStyle/>
          <a:p>
            <a:pPr>
              <a:defRPr/>
            </a:pPr>
            <a:fld id="{1DBC40BE-ECC8-48D0-83C7-23AA6F1C050B}" type="slidenum">
              <a:rPr lang="en-US" smtClean="0"/>
              <a:pPr>
                <a:defRPr/>
              </a:pPr>
              <a:t>6</a:t>
            </a:fld>
            <a:endParaRPr lang="en-US" dirty="0"/>
          </a:p>
        </p:txBody>
      </p:sp>
      <p:sp>
        <p:nvSpPr>
          <p:cNvPr id="17411" name="Text Box 6"/>
          <p:cNvSpPr txBox="1">
            <a:spLocks noChangeArrowheads="1"/>
          </p:cNvSpPr>
          <p:nvPr/>
        </p:nvSpPr>
        <p:spPr bwMode="auto">
          <a:xfrm>
            <a:off x="885824" y="5087261"/>
            <a:ext cx="7372350" cy="366712"/>
          </a:xfrm>
          <a:prstGeom prst="rect">
            <a:avLst/>
          </a:prstGeom>
          <a:noFill/>
          <a:ln w="9525">
            <a:noFill/>
            <a:miter lim="800000"/>
            <a:headEnd/>
            <a:tailEnd/>
          </a:ln>
        </p:spPr>
        <p:txBody>
          <a:bodyPr wrap="none">
            <a:spAutoFit/>
          </a:bodyPr>
          <a:lstStyle/>
          <a:p>
            <a:r>
              <a:rPr lang="en-US" b="1" dirty="0"/>
              <a:t>Rural High-Volume Limits                        Urban High-Volume Limits</a:t>
            </a:r>
          </a:p>
        </p:txBody>
      </p:sp>
      <p:pic>
        <p:nvPicPr>
          <p:cNvPr id="17419" name="Picture 14" descr="H:\Around the Office\handbook\poster\USnCAN-rural.jpg"/>
          <p:cNvPicPr>
            <a:picLocks noChangeAspect="1" noChangeArrowheads="1"/>
          </p:cNvPicPr>
          <p:nvPr/>
        </p:nvPicPr>
        <p:blipFill>
          <a:blip r:embed="rId3"/>
          <a:srcRect/>
          <a:stretch>
            <a:fillRect/>
          </a:stretch>
        </p:blipFill>
        <p:spPr bwMode="auto">
          <a:xfrm>
            <a:off x="670891" y="1717059"/>
            <a:ext cx="3505200" cy="3275013"/>
          </a:xfrm>
          <a:prstGeom prst="rect">
            <a:avLst/>
          </a:prstGeom>
          <a:noFill/>
          <a:ln w="9525">
            <a:noFill/>
            <a:miter lim="800000"/>
            <a:headEnd/>
            <a:tailEnd/>
          </a:ln>
        </p:spPr>
      </p:pic>
      <p:pic>
        <p:nvPicPr>
          <p:cNvPr id="17420" name="Picture 15" descr="H:\Around the Office\handbook\poster\USnCAN-urban.jpg"/>
          <p:cNvPicPr>
            <a:picLocks noChangeAspect="1" noChangeArrowheads="1"/>
          </p:cNvPicPr>
          <p:nvPr/>
        </p:nvPicPr>
        <p:blipFill>
          <a:blip r:embed="rId4"/>
          <a:srcRect/>
          <a:stretch>
            <a:fillRect/>
          </a:stretch>
        </p:blipFill>
        <p:spPr bwMode="auto">
          <a:xfrm>
            <a:off x="4757736" y="1702370"/>
            <a:ext cx="3500438" cy="3270250"/>
          </a:xfrm>
          <a:prstGeom prst="rect">
            <a:avLst/>
          </a:prstGeom>
          <a:noFill/>
          <a:ln w="9525">
            <a:noFill/>
            <a:miter lim="800000"/>
            <a:headEnd/>
            <a:tailEnd/>
          </a:ln>
        </p:spPr>
      </p:pic>
      <p:sp>
        <p:nvSpPr>
          <p:cNvPr id="7" name="TextBox 6"/>
          <p:cNvSpPr txBox="1"/>
          <p:nvPr/>
        </p:nvSpPr>
        <p:spPr>
          <a:xfrm>
            <a:off x="1851442" y="5796693"/>
            <a:ext cx="2362199" cy="369332"/>
          </a:xfrm>
          <a:prstGeom prst="rect">
            <a:avLst/>
          </a:prstGeom>
          <a:noFill/>
        </p:spPr>
        <p:txBody>
          <a:bodyPr wrap="square" rtlCol="0">
            <a:spAutoFit/>
          </a:bodyPr>
          <a:lstStyle/>
          <a:p>
            <a:pPr algn="l"/>
            <a:r>
              <a:rPr lang="en-US" dirty="0"/>
              <a:t>Did not answer </a:t>
            </a:r>
          </a:p>
        </p:txBody>
      </p:sp>
      <p:sp>
        <p:nvSpPr>
          <p:cNvPr id="8" name="TextBox 7"/>
          <p:cNvSpPr txBox="1"/>
          <p:nvPr/>
        </p:nvSpPr>
        <p:spPr>
          <a:xfrm>
            <a:off x="5410200" y="5810425"/>
            <a:ext cx="2362199" cy="369332"/>
          </a:xfrm>
          <a:prstGeom prst="rect">
            <a:avLst/>
          </a:prstGeom>
          <a:noFill/>
        </p:spPr>
        <p:txBody>
          <a:bodyPr wrap="square" rtlCol="0">
            <a:spAutoFit/>
          </a:bodyPr>
          <a:lstStyle/>
          <a:p>
            <a:pPr algn="l"/>
            <a:r>
              <a:rPr lang="en-US" dirty="0"/>
              <a:t>Did not return survey</a:t>
            </a:r>
          </a:p>
        </p:txBody>
      </p:sp>
      <p:sp>
        <p:nvSpPr>
          <p:cNvPr id="9" name="Rectangle 8"/>
          <p:cNvSpPr/>
          <p:nvPr/>
        </p:nvSpPr>
        <p:spPr bwMode="auto">
          <a:xfrm>
            <a:off x="1572041" y="5810425"/>
            <a:ext cx="304800" cy="254000"/>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Rectangle 9"/>
          <p:cNvSpPr/>
          <p:nvPr/>
        </p:nvSpPr>
        <p:spPr bwMode="auto">
          <a:xfrm>
            <a:off x="5105399" y="5835825"/>
            <a:ext cx="3048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3" name="Picture 2">
            <a:extLst>
              <a:ext uri="{FF2B5EF4-FFF2-40B4-BE49-F238E27FC236}">
                <a16:creationId xmlns:a16="http://schemas.microsoft.com/office/drawing/2014/main" id="{B6AF15AF-2736-4FD4-8AC6-3CDA795E4734}"/>
              </a:ext>
            </a:extLst>
          </p:cNvPr>
          <p:cNvPicPr>
            <a:picLocks noChangeAspect="1"/>
          </p:cNvPicPr>
          <p:nvPr/>
        </p:nvPicPr>
        <p:blipFill>
          <a:blip r:embed="rId5"/>
          <a:stretch>
            <a:fillRect/>
          </a:stretch>
        </p:blipFill>
        <p:spPr>
          <a:xfrm>
            <a:off x="1261342" y="5599381"/>
            <a:ext cx="6511057" cy="980887"/>
          </a:xfrm>
          <a:prstGeom prst="rect">
            <a:avLst/>
          </a:prstGeom>
        </p:spPr>
      </p:pic>
    </p:spTree>
    <p:extLst>
      <p:ext uri="{BB962C8B-B14F-4D97-AF65-F5344CB8AC3E}">
        <p14:creationId xmlns:p14="http://schemas.microsoft.com/office/powerpoint/2010/main" val="2443573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idx="4294967295"/>
          </p:nvPr>
        </p:nvSpPr>
        <p:spPr/>
        <p:txBody>
          <a:bodyPr>
            <a:normAutofit fontScale="90000"/>
          </a:bodyPr>
          <a:lstStyle/>
          <a:p>
            <a:pPr eaLnBrk="1" hangingPunct="1"/>
            <a:r>
              <a:rPr lang="en-US" b="1" dirty="0"/>
              <a:t>R26 Selection </a:t>
            </a:r>
            <a:br>
              <a:rPr lang="en-US" b="1" dirty="0"/>
            </a:br>
            <a:r>
              <a:rPr lang="en-US" b="1" dirty="0"/>
              <a:t>Tool – Project </a:t>
            </a:r>
          </a:p>
        </p:txBody>
      </p:sp>
      <p:grpSp>
        <p:nvGrpSpPr>
          <p:cNvPr id="112643" name="Group 12"/>
          <p:cNvGrpSpPr>
            <a:grpSpLocks/>
          </p:cNvGrpSpPr>
          <p:nvPr/>
        </p:nvGrpSpPr>
        <p:grpSpPr bwMode="auto">
          <a:xfrm>
            <a:off x="1066800" y="1568450"/>
            <a:ext cx="7467600" cy="4527550"/>
            <a:chOff x="1066800" y="1568781"/>
            <a:chExt cx="7467600" cy="4527219"/>
          </a:xfrm>
        </p:grpSpPr>
        <p:sp>
          <p:nvSpPr>
            <p:cNvPr id="633859" name="Text Box 3"/>
            <p:cNvSpPr txBox="1">
              <a:spLocks noChangeArrowheads="1"/>
            </p:cNvSpPr>
            <p:nvPr/>
          </p:nvSpPr>
          <p:spPr bwMode="auto">
            <a:xfrm>
              <a:off x="1066800" y="1568781"/>
              <a:ext cx="4092575" cy="3800197"/>
            </a:xfrm>
            <a:prstGeom prst="rect">
              <a:avLst/>
            </a:prstGeom>
            <a:solidFill>
              <a:srgbClr val="FFFFFF"/>
            </a:solidFill>
            <a:ln w="9525">
              <a:solidFill>
                <a:srgbClr val="000000"/>
              </a:solidFill>
              <a:miter lim="800000"/>
              <a:headEnd/>
              <a:tailEnd/>
            </a:ln>
          </p:spPr>
          <p:txBody>
            <a:bodyPr lIns="45720" tIns="18288" rIns="45720" bIns="18288"/>
            <a:lstStyle/>
            <a:p>
              <a:pPr algn="ctr">
                <a:spcAft>
                  <a:spcPts val="0"/>
                </a:spcAft>
                <a:defRPr/>
              </a:pPr>
              <a:r>
                <a:rPr lang="en-US" sz="1600" dirty="0">
                  <a:latin typeface="Arial Rounded MT Bold" pitchFamily="34" charset="0"/>
                </a:rPr>
                <a:t>Evaluate Current and Historical </a:t>
              </a:r>
            </a:p>
            <a:p>
              <a:pPr algn="ctr">
                <a:spcAft>
                  <a:spcPts val="0"/>
                </a:spcAft>
                <a:defRPr/>
              </a:pPr>
              <a:r>
                <a:rPr lang="en-US" sz="1600" dirty="0">
                  <a:latin typeface="Arial Rounded MT Bold" pitchFamily="34" charset="0"/>
                </a:rPr>
                <a:t>Pavement Performance Data </a:t>
              </a:r>
            </a:p>
            <a:p>
              <a:pPr algn="ctr">
                <a:spcAft>
                  <a:spcPts val="0"/>
                </a:spcAft>
                <a:defRPr/>
              </a:pPr>
              <a:r>
                <a:rPr lang="en-US" sz="1600" b="0" dirty="0">
                  <a:latin typeface="Calibri" pitchFamily="34" charset="0"/>
                </a:rPr>
                <a:t>(from field surveys and testing </a:t>
              </a:r>
              <a:endParaRPr lang="en-US" sz="1600" b="0" dirty="0">
                <a:latin typeface="Times New Roman" pitchFamily="18" charset="0"/>
              </a:endParaRPr>
            </a:p>
            <a:p>
              <a:pPr algn="ctr">
                <a:spcAft>
                  <a:spcPts val="0"/>
                </a:spcAft>
                <a:defRPr/>
              </a:pPr>
              <a:r>
                <a:rPr lang="en-US" sz="1600" b="0" dirty="0">
                  <a:latin typeface="Calibri" pitchFamily="34" charset="0"/>
                </a:rPr>
                <a:t>and/or agency PMS database)</a:t>
              </a:r>
            </a:p>
            <a:p>
              <a:pPr>
                <a:spcAft>
                  <a:spcPts val="1000"/>
                </a:spcAft>
                <a:defRPr/>
              </a:pPr>
              <a:endParaRPr lang="en-US" sz="1600" b="0" dirty="0">
                <a:latin typeface="Times New Roman" pitchFamily="18" charset="0"/>
              </a:endParaRPr>
            </a:p>
            <a:p>
              <a:pPr marL="109538" indent="-109538">
                <a:buFont typeface="Wingdings" pitchFamily="2" charset="2"/>
                <a:buChar char="§"/>
                <a:defRPr/>
              </a:pPr>
              <a:r>
                <a:rPr lang="en-US" sz="1600" b="0" dirty="0">
                  <a:latin typeface="Calibri" pitchFamily="34" charset="0"/>
                </a:rPr>
                <a:t>Overall Condition Indicator (PCI, PSR, etc.)</a:t>
              </a:r>
            </a:p>
            <a:p>
              <a:pPr marL="109538" indent="-109538">
                <a:buFont typeface="Wingdings" pitchFamily="2" charset="2"/>
                <a:buChar char="§"/>
                <a:defRPr/>
              </a:pPr>
              <a:r>
                <a:rPr lang="en-US" sz="1600" b="0" dirty="0">
                  <a:latin typeface="Calibri" pitchFamily="34" charset="0"/>
                </a:rPr>
                <a:t>Individual Distress Types, Severities, and Extents</a:t>
              </a:r>
            </a:p>
            <a:p>
              <a:pPr marL="109538" indent="-109538">
                <a:buFont typeface="Wingdings" pitchFamily="2" charset="2"/>
                <a:buChar char="§"/>
                <a:defRPr/>
              </a:pPr>
              <a:r>
                <a:rPr lang="en-US" sz="1600" b="0" dirty="0">
                  <a:latin typeface="Calibri" pitchFamily="34" charset="0"/>
                </a:rPr>
                <a:t>Smoothness (IRI, PI, etc.)</a:t>
              </a:r>
            </a:p>
            <a:p>
              <a:pPr marL="109538" indent="-109538">
                <a:buFont typeface="Wingdings" pitchFamily="2" charset="2"/>
                <a:buChar char="§"/>
                <a:defRPr/>
              </a:pPr>
              <a:r>
                <a:rPr lang="en-US" sz="1600" b="0" dirty="0">
                  <a:latin typeface="Calibri" pitchFamily="34" charset="0"/>
                </a:rPr>
                <a:t>Surface and Subsurface Drainage Characteristics</a:t>
              </a:r>
            </a:p>
            <a:p>
              <a:pPr marL="109538" indent="-109538">
                <a:buFont typeface="Wingdings" pitchFamily="2" charset="2"/>
                <a:buChar char="§"/>
                <a:defRPr/>
              </a:pPr>
              <a:r>
                <a:rPr lang="en-US" sz="1600" b="0" dirty="0">
                  <a:latin typeface="Calibri" pitchFamily="34" charset="0"/>
                </a:rPr>
                <a:t>Safety Characteristics</a:t>
              </a:r>
            </a:p>
            <a:p>
              <a:pPr lvl="1">
                <a:buFont typeface="Wingdings" pitchFamily="2" charset="2"/>
                <a:buChar char="Ø"/>
                <a:defRPr/>
              </a:pPr>
              <a:r>
                <a:rPr lang="en-US" sz="1600" b="0" dirty="0">
                  <a:latin typeface="Calibri" pitchFamily="34" charset="0"/>
                </a:rPr>
                <a:t>friction/texture (FN, MPD/MTD, IFI, etc.)</a:t>
              </a:r>
            </a:p>
            <a:p>
              <a:pPr lvl="1">
                <a:buFont typeface="Wingdings" pitchFamily="2" charset="2"/>
                <a:buChar char="Ø"/>
                <a:defRPr/>
              </a:pPr>
              <a:r>
                <a:rPr lang="en-US" sz="1600" b="0" dirty="0">
                  <a:latin typeface="Calibri" pitchFamily="34" charset="0"/>
                </a:rPr>
                <a:t>crashes</a:t>
              </a:r>
            </a:p>
            <a:p>
              <a:pPr>
                <a:buFont typeface="Wingdings" pitchFamily="2" charset="2"/>
                <a:buChar char="§"/>
                <a:defRPr/>
              </a:pPr>
              <a:r>
                <a:rPr lang="en-US" sz="1600" b="0" dirty="0">
                  <a:latin typeface="Calibri" pitchFamily="34" charset="0"/>
                </a:rPr>
                <a:t>Pavement–Tire Noise</a:t>
              </a:r>
              <a:endParaRPr lang="en-US" sz="1600" b="0" dirty="0">
                <a:latin typeface="Arial" pitchFamily="34" charset="0"/>
              </a:endParaRPr>
            </a:p>
          </p:txBody>
        </p:sp>
        <p:sp>
          <p:nvSpPr>
            <p:cNvPr id="112645" name="Text Box 4"/>
            <p:cNvSpPr txBox="1">
              <a:spLocks noChangeArrowheads="1"/>
            </p:cNvSpPr>
            <p:nvPr/>
          </p:nvSpPr>
          <p:spPr bwMode="auto">
            <a:xfrm>
              <a:off x="1343025" y="5843606"/>
              <a:ext cx="6962775" cy="252394"/>
            </a:xfrm>
            <a:prstGeom prst="rect">
              <a:avLst/>
            </a:prstGeom>
            <a:solidFill>
              <a:srgbClr val="FFFFFF"/>
            </a:solidFill>
            <a:ln w="9525">
              <a:solidFill>
                <a:srgbClr val="000000"/>
              </a:solidFill>
              <a:miter lim="800000"/>
              <a:headEnd/>
              <a:tailEnd/>
            </a:ln>
          </p:spPr>
          <p:txBody>
            <a:bodyPr lIns="45720" tIns="18288" rIns="45720" bIns="18288" anchor="ctr"/>
            <a:lstStyle/>
            <a:p>
              <a:pPr algn="ctr">
                <a:spcAft>
                  <a:spcPts val="1000"/>
                </a:spcAft>
              </a:pPr>
              <a:r>
                <a:rPr lang="en-US" dirty="0">
                  <a:latin typeface="Arial Rounded MT Bold" pitchFamily="34" charset="0"/>
                </a:rPr>
                <a:t>Develop Preliminary Set of Feasible Preservation Treatments</a:t>
              </a:r>
              <a:endParaRPr lang="en-US" b="0" dirty="0"/>
            </a:p>
          </p:txBody>
        </p:sp>
        <p:sp>
          <p:nvSpPr>
            <p:cNvPr id="633861" name="Text Box 5"/>
            <p:cNvSpPr txBox="1">
              <a:spLocks noChangeArrowheads="1"/>
            </p:cNvSpPr>
            <p:nvPr/>
          </p:nvSpPr>
          <p:spPr bwMode="auto">
            <a:xfrm>
              <a:off x="5441950" y="2492638"/>
              <a:ext cx="3092450" cy="2860466"/>
            </a:xfrm>
            <a:prstGeom prst="rect">
              <a:avLst/>
            </a:prstGeom>
            <a:solidFill>
              <a:srgbClr val="FFFFFF"/>
            </a:solidFill>
            <a:ln w="9525">
              <a:solidFill>
                <a:srgbClr val="000000"/>
              </a:solidFill>
              <a:miter lim="800000"/>
              <a:headEnd/>
              <a:tailEnd/>
            </a:ln>
          </p:spPr>
          <p:txBody>
            <a:bodyPr lIns="45720" tIns="18288" rIns="45720" bIns="18288"/>
            <a:lstStyle/>
            <a:p>
              <a:pPr algn="ctr">
                <a:spcAft>
                  <a:spcPts val="0"/>
                </a:spcAft>
                <a:defRPr/>
              </a:pPr>
              <a:r>
                <a:rPr lang="en-US" sz="1600" dirty="0">
                  <a:latin typeface="Arial Rounded MT Bold" pitchFamily="34" charset="0"/>
                </a:rPr>
                <a:t>Review Historical Design, Construction, </a:t>
              </a:r>
            </a:p>
            <a:p>
              <a:pPr algn="ctr">
                <a:spcAft>
                  <a:spcPts val="0"/>
                </a:spcAft>
                <a:defRPr/>
              </a:pPr>
              <a:r>
                <a:rPr lang="en-US" sz="1600" dirty="0">
                  <a:latin typeface="Arial Rounded MT Bold" pitchFamily="34" charset="0"/>
                </a:rPr>
                <a:t>and Maintenance and Rehabilitation (M&amp;R) Data</a:t>
              </a:r>
            </a:p>
            <a:p>
              <a:pPr>
                <a:spcAft>
                  <a:spcPts val="1000"/>
                </a:spcAft>
                <a:defRPr/>
              </a:pPr>
              <a:endParaRPr lang="en-US" sz="1600" b="0" dirty="0">
                <a:latin typeface="Times New Roman" pitchFamily="18" charset="0"/>
              </a:endParaRPr>
            </a:p>
            <a:p>
              <a:pPr marL="109538" lvl="1" indent="-109538">
                <a:buFont typeface="Wingdings" pitchFamily="2" charset="2"/>
                <a:buChar char="§"/>
                <a:defRPr/>
              </a:pPr>
              <a:r>
                <a:rPr lang="en-US" sz="1600" b="0" dirty="0">
                  <a:latin typeface="Calibri" pitchFamily="34" charset="0"/>
                </a:rPr>
                <a:t>Pavement Type and Cross-Sectional Design</a:t>
              </a:r>
            </a:p>
            <a:p>
              <a:pPr marL="109538" indent="-109538">
                <a:buFont typeface="Wingdings" pitchFamily="2" charset="2"/>
                <a:buChar char="§"/>
                <a:defRPr/>
              </a:pPr>
              <a:r>
                <a:rPr lang="en-US" sz="1600" b="0" dirty="0">
                  <a:latin typeface="Calibri" pitchFamily="34" charset="0"/>
                </a:rPr>
                <a:t>Materials and As-Built Construction</a:t>
              </a:r>
            </a:p>
            <a:p>
              <a:pPr marL="109538" indent="-109538">
                <a:buFont typeface="Wingdings" pitchFamily="2" charset="2"/>
                <a:buChar char="§"/>
                <a:defRPr/>
              </a:pPr>
              <a:r>
                <a:rPr lang="en-US" sz="1600" b="0" dirty="0">
                  <a:latin typeface="Calibri" pitchFamily="34" charset="0"/>
                </a:rPr>
                <a:t>M&amp;R Treatments (materials, thicknesses, etc.)</a:t>
              </a:r>
              <a:endParaRPr lang="en-US" sz="1600" b="0" dirty="0">
                <a:latin typeface="Arial" pitchFamily="34" charset="0"/>
              </a:endParaRPr>
            </a:p>
          </p:txBody>
        </p:sp>
        <p:grpSp>
          <p:nvGrpSpPr>
            <p:cNvPr id="112647" name="Group 10"/>
            <p:cNvGrpSpPr>
              <a:grpSpLocks/>
            </p:cNvGrpSpPr>
            <p:nvPr/>
          </p:nvGrpSpPr>
          <p:grpSpPr bwMode="auto">
            <a:xfrm>
              <a:off x="3629424" y="5365704"/>
              <a:ext cx="3054530" cy="501696"/>
              <a:chOff x="3858" y="7051"/>
              <a:chExt cx="4810" cy="544"/>
            </a:xfrm>
          </p:grpSpPr>
          <p:sp>
            <p:nvSpPr>
              <p:cNvPr id="112648" name="Line 11"/>
              <p:cNvSpPr>
                <a:spLocks noChangeShapeType="1"/>
              </p:cNvSpPr>
              <p:nvPr/>
            </p:nvSpPr>
            <p:spPr bwMode="auto">
              <a:xfrm>
                <a:off x="6266" y="7259"/>
                <a:ext cx="0" cy="336"/>
              </a:xfrm>
              <a:prstGeom prst="line">
                <a:avLst/>
              </a:prstGeom>
              <a:noFill/>
              <a:ln w="9525">
                <a:solidFill>
                  <a:srgbClr val="000000"/>
                </a:solidFill>
                <a:round/>
                <a:headEnd/>
                <a:tailEnd type="triangle" w="med" len="med"/>
              </a:ln>
            </p:spPr>
            <p:txBody>
              <a:bodyPr/>
              <a:lstStyle/>
              <a:p>
                <a:endParaRPr lang="en-US"/>
              </a:p>
            </p:txBody>
          </p:sp>
          <p:grpSp>
            <p:nvGrpSpPr>
              <p:cNvPr id="112649" name="Group 12"/>
              <p:cNvGrpSpPr>
                <a:grpSpLocks/>
              </p:cNvGrpSpPr>
              <p:nvPr/>
            </p:nvGrpSpPr>
            <p:grpSpPr bwMode="auto">
              <a:xfrm>
                <a:off x="3858" y="7051"/>
                <a:ext cx="4810" cy="224"/>
                <a:chOff x="3783" y="3698"/>
                <a:chExt cx="4810" cy="224"/>
              </a:xfrm>
            </p:grpSpPr>
            <p:sp>
              <p:nvSpPr>
                <p:cNvPr id="112650" name="Line 13"/>
                <p:cNvSpPr>
                  <a:spLocks noChangeShapeType="1"/>
                </p:cNvSpPr>
                <p:nvPr/>
              </p:nvSpPr>
              <p:spPr bwMode="auto">
                <a:xfrm>
                  <a:off x="8593" y="3698"/>
                  <a:ext cx="0" cy="224"/>
                </a:xfrm>
                <a:prstGeom prst="line">
                  <a:avLst/>
                </a:prstGeom>
                <a:noFill/>
                <a:ln w="9525">
                  <a:solidFill>
                    <a:srgbClr val="000000"/>
                  </a:solidFill>
                  <a:round/>
                  <a:headEnd/>
                  <a:tailEnd/>
                </a:ln>
              </p:spPr>
              <p:txBody>
                <a:bodyPr/>
                <a:lstStyle/>
                <a:p>
                  <a:endParaRPr lang="en-US"/>
                </a:p>
              </p:txBody>
            </p:sp>
            <p:sp>
              <p:nvSpPr>
                <p:cNvPr id="112651" name="Line 14"/>
                <p:cNvSpPr>
                  <a:spLocks noChangeShapeType="1"/>
                </p:cNvSpPr>
                <p:nvPr/>
              </p:nvSpPr>
              <p:spPr bwMode="auto">
                <a:xfrm>
                  <a:off x="3790" y="3921"/>
                  <a:ext cx="4800" cy="0"/>
                </a:xfrm>
                <a:prstGeom prst="line">
                  <a:avLst/>
                </a:prstGeom>
                <a:noFill/>
                <a:ln w="9525">
                  <a:solidFill>
                    <a:srgbClr val="000000"/>
                  </a:solidFill>
                  <a:round/>
                  <a:headEnd/>
                  <a:tailEnd/>
                </a:ln>
              </p:spPr>
              <p:txBody>
                <a:bodyPr/>
                <a:lstStyle/>
                <a:p>
                  <a:endParaRPr lang="en-US"/>
                </a:p>
              </p:txBody>
            </p:sp>
            <p:sp>
              <p:nvSpPr>
                <p:cNvPr id="112652" name="Line 15"/>
                <p:cNvSpPr>
                  <a:spLocks noChangeShapeType="1"/>
                </p:cNvSpPr>
                <p:nvPr/>
              </p:nvSpPr>
              <p:spPr bwMode="auto">
                <a:xfrm>
                  <a:off x="3783" y="3698"/>
                  <a:ext cx="0" cy="224"/>
                </a:xfrm>
                <a:prstGeom prst="line">
                  <a:avLst/>
                </a:prstGeom>
                <a:noFill/>
                <a:ln w="9525">
                  <a:solidFill>
                    <a:srgbClr val="000000"/>
                  </a:solidFill>
                  <a:round/>
                  <a:headEnd/>
                  <a:tailEnd/>
                </a:ln>
              </p:spPr>
              <p:txBody>
                <a:bodyPr/>
                <a:lstStyle/>
                <a:p>
                  <a:endParaRPr lang="en-US"/>
                </a:p>
              </p:txBody>
            </p:sp>
          </p:grpSp>
        </p:grpSp>
      </p:grpSp>
      <p:cxnSp>
        <p:nvCxnSpPr>
          <p:cNvPr id="14" name="Straight Connector 13"/>
          <p:cNvCxnSpPr/>
          <p:nvPr/>
        </p:nvCxnSpPr>
        <p:spPr bwMode="auto">
          <a:xfrm>
            <a:off x="2757488" y="5700713"/>
            <a:ext cx="4643437" cy="0"/>
          </a:xfrm>
          <a:prstGeom prst="line">
            <a:avLst/>
          </a:prstGeom>
          <a:solidFill>
            <a:schemeClr val="accent1"/>
          </a:solidFill>
          <a:ln w="31750" cap="flat" cmpd="sng" algn="ctr">
            <a:solidFill>
              <a:srgbClr val="FF0000"/>
            </a:solidFill>
            <a:prstDash val="dash"/>
            <a:round/>
            <a:headEnd type="none" w="med" len="med"/>
            <a:tailEnd type="none" w="med" len="med"/>
          </a:ln>
          <a:effectLst/>
        </p:spPr>
      </p:cxnSp>
      <p:sp>
        <p:nvSpPr>
          <p:cNvPr id="15" name="Text Box 4"/>
          <p:cNvSpPr txBox="1">
            <a:spLocks noChangeArrowheads="1"/>
          </p:cNvSpPr>
          <p:nvPr/>
        </p:nvSpPr>
        <p:spPr bwMode="auto">
          <a:xfrm>
            <a:off x="7600965" y="5510195"/>
            <a:ext cx="1285874" cy="247667"/>
          </a:xfrm>
          <a:prstGeom prst="rect">
            <a:avLst/>
          </a:prstGeom>
          <a:solidFill>
            <a:srgbClr val="FFFFFF"/>
          </a:solidFill>
          <a:ln w="9525">
            <a:solidFill>
              <a:srgbClr val="000000"/>
            </a:solidFill>
            <a:miter lim="800000"/>
            <a:headEnd/>
            <a:tailEnd/>
          </a:ln>
        </p:spPr>
        <p:txBody>
          <a:bodyPr lIns="45720" tIns="18288" rIns="45720" bIns="18288" anchor="ctr"/>
          <a:lstStyle/>
          <a:p>
            <a:pPr algn="ctr">
              <a:spcAft>
                <a:spcPts val="1000"/>
              </a:spcAft>
            </a:pPr>
            <a:r>
              <a:rPr lang="en-US" dirty="0">
                <a:latin typeface="Arial Rounded MT Bold" pitchFamily="34" charset="0"/>
              </a:rPr>
              <a:t>Decision</a:t>
            </a:r>
            <a:endParaRPr lang="en-US" b="0" dirty="0"/>
          </a:p>
        </p:txBody>
      </p:sp>
      <p:sp>
        <p:nvSpPr>
          <p:cNvPr id="2" name="Slide Number Placeholder 1"/>
          <p:cNvSpPr>
            <a:spLocks noGrp="1"/>
          </p:cNvSpPr>
          <p:nvPr>
            <p:ph type="sldNum" sz="quarter" idx="12"/>
          </p:nvPr>
        </p:nvSpPr>
        <p:spPr/>
        <p:txBody>
          <a:bodyPr/>
          <a:lstStyle/>
          <a:p>
            <a:pPr>
              <a:defRPr/>
            </a:pPr>
            <a:fld id="{5043996C-A67D-4F4E-B5C6-DDCC9683112D}"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138845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89" name="Group 16"/>
          <p:cNvGrpSpPr>
            <a:grpSpLocks/>
          </p:cNvGrpSpPr>
          <p:nvPr/>
        </p:nvGrpSpPr>
        <p:grpSpPr bwMode="auto">
          <a:xfrm>
            <a:off x="152400" y="1597978"/>
            <a:ext cx="8732520" cy="2752725"/>
            <a:chOff x="2491" y="8004"/>
            <a:chExt cx="7741" cy="3070"/>
          </a:xfrm>
        </p:grpSpPr>
        <p:sp>
          <p:nvSpPr>
            <p:cNvPr id="114697" name="Line 17"/>
            <p:cNvSpPr>
              <a:spLocks noChangeShapeType="1"/>
            </p:cNvSpPr>
            <p:nvPr/>
          </p:nvSpPr>
          <p:spPr bwMode="auto">
            <a:xfrm>
              <a:off x="6371" y="8004"/>
              <a:ext cx="0" cy="352"/>
            </a:xfrm>
            <a:prstGeom prst="line">
              <a:avLst/>
            </a:prstGeom>
            <a:noFill/>
            <a:ln w="9525">
              <a:solidFill>
                <a:srgbClr val="000000"/>
              </a:solidFill>
              <a:round/>
              <a:headEnd/>
              <a:tailEnd type="triangle" w="med" len="med"/>
            </a:ln>
          </p:spPr>
          <p:txBody>
            <a:bodyPr/>
            <a:lstStyle/>
            <a:p>
              <a:endParaRPr lang="en-US"/>
            </a:p>
          </p:txBody>
        </p:sp>
        <p:sp>
          <p:nvSpPr>
            <p:cNvPr id="114698" name="Line 18"/>
            <p:cNvSpPr>
              <a:spLocks noChangeShapeType="1"/>
            </p:cNvSpPr>
            <p:nvPr/>
          </p:nvSpPr>
          <p:spPr bwMode="auto">
            <a:xfrm>
              <a:off x="6371" y="10722"/>
              <a:ext cx="0" cy="352"/>
            </a:xfrm>
            <a:prstGeom prst="line">
              <a:avLst/>
            </a:prstGeom>
            <a:noFill/>
            <a:ln w="9525">
              <a:solidFill>
                <a:srgbClr val="000000"/>
              </a:solidFill>
              <a:round/>
              <a:headEnd/>
              <a:tailEnd type="triangle" w="med" len="med"/>
            </a:ln>
          </p:spPr>
          <p:txBody>
            <a:bodyPr/>
            <a:lstStyle/>
            <a:p>
              <a:endParaRPr lang="en-US"/>
            </a:p>
          </p:txBody>
        </p:sp>
        <p:grpSp>
          <p:nvGrpSpPr>
            <p:cNvPr id="114699" name="Group 19"/>
            <p:cNvGrpSpPr>
              <a:grpSpLocks/>
            </p:cNvGrpSpPr>
            <p:nvPr/>
          </p:nvGrpSpPr>
          <p:grpSpPr bwMode="auto">
            <a:xfrm>
              <a:off x="2491" y="8356"/>
              <a:ext cx="7741" cy="2386"/>
              <a:chOff x="2491" y="4936"/>
              <a:chExt cx="7539" cy="2386"/>
            </a:xfrm>
          </p:grpSpPr>
          <p:sp>
            <p:nvSpPr>
              <p:cNvPr id="114700" name="Text Box 20"/>
              <p:cNvSpPr txBox="1">
                <a:spLocks noChangeArrowheads="1"/>
              </p:cNvSpPr>
              <p:nvPr/>
            </p:nvSpPr>
            <p:spPr bwMode="auto">
              <a:xfrm>
                <a:off x="2491" y="4936"/>
                <a:ext cx="7539" cy="2386"/>
              </a:xfrm>
              <a:prstGeom prst="rect">
                <a:avLst/>
              </a:prstGeom>
              <a:solidFill>
                <a:srgbClr val="FFFFFF"/>
              </a:solidFill>
              <a:ln w="9525">
                <a:solidFill>
                  <a:srgbClr val="000000"/>
                </a:solidFill>
                <a:miter lim="800000"/>
                <a:headEnd/>
                <a:tailEnd/>
              </a:ln>
            </p:spPr>
            <p:txBody>
              <a:bodyPr lIns="45720" tIns="18288" rIns="45720" bIns="18288"/>
              <a:lstStyle/>
              <a:p>
                <a:pPr algn="ctr">
                  <a:spcAft>
                    <a:spcPts val="1000"/>
                  </a:spcAft>
                </a:pPr>
                <a:r>
                  <a:rPr lang="en-US" sz="1600">
                    <a:latin typeface="Arial Rounded MT Bold" pitchFamily="34" charset="0"/>
                  </a:rPr>
                  <a:t>Assess Specific Needs and Constraints of Project</a:t>
                </a:r>
                <a:endParaRPr lang="en-US" sz="1600" b="0"/>
              </a:p>
            </p:txBody>
          </p:sp>
          <p:grpSp>
            <p:nvGrpSpPr>
              <p:cNvPr id="114701" name="Group 21"/>
              <p:cNvGrpSpPr>
                <a:grpSpLocks/>
              </p:cNvGrpSpPr>
              <p:nvPr/>
            </p:nvGrpSpPr>
            <p:grpSpPr bwMode="auto">
              <a:xfrm>
                <a:off x="2609" y="5222"/>
                <a:ext cx="6974" cy="2065"/>
                <a:chOff x="2609" y="5222"/>
                <a:chExt cx="6974" cy="2065"/>
              </a:xfrm>
            </p:grpSpPr>
            <p:sp>
              <p:nvSpPr>
                <p:cNvPr id="633878" name="Text Box 22"/>
                <p:cNvSpPr txBox="1">
                  <a:spLocks noChangeArrowheads="1"/>
                </p:cNvSpPr>
                <p:nvPr/>
              </p:nvSpPr>
              <p:spPr bwMode="auto">
                <a:xfrm>
                  <a:off x="2609" y="5220"/>
                  <a:ext cx="3969" cy="2063"/>
                </a:xfrm>
                <a:prstGeom prst="rect">
                  <a:avLst/>
                </a:prstGeom>
                <a:solidFill>
                  <a:srgbClr val="FFFFFF"/>
                </a:solidFill>
                <a:ln w="9525">
                  <a:noFill/>
                  <a:miter lim="800000"/>
                  <a:headEnd/>
                  <a:tailEnd/>
                </a:ln>
              </p:spPr>
              <p:txBody>
                <a:bodyPr lIns="45720" tIns="18288" rIns="45720" bIns="18288"/>
                <a:lstStyle/>
                <a:p>
                  <a:pPr>
                    <a:spcAft>
                      <a:spcPts val="1000"/>
                    </a:spcAft>
                    <a:defRPr/>
                  </a:pPr>
                  <a:r>
                    <a:rPr lang="en-US" sz="1600" b="0" u="sng" dirty="0">
                      <a:latin typeface="Calibri" pitchFamily="34" charset="0"/>
                    </a:rPr>
                    <a:t>Performance Needs</a:t>
                  </a:r>
                  <a:endParaRPr lang="en-US" sz="1600" b="0" u="sng" dirty="0">
                    <a:latin typeface="Times New Roman" pitchFamily="18" charset="0"/>
                  </a:endParaRPr>
                </a:p>
                <a:p>
                  <a:pPr>
                    <a:buFont typeface="Wingdings" pitchFamily="2" charset="2"/>
                    <a:buChar char="§"/>
                    <a:defRPr/>
                  </a:pPr>
                  <a:r>
                    <a:rPr lang="en-US" sz="1600" b="0" dirty="0">
                      <a:latin typeface="Calibri" pitchFamily="34" charset="0"/>
                    </a:rPr>
                    <a:t> Treatment Life</a:t>
                  </a:r>
                </a:p>
                <a:p>
                  <a:pPr marL="349250" indent="-180975">
                    <a:buFont typeface="Wingdings" pitchFamily="2" charset="2"/>
                    <a:buChar char="Ø"/>
                    <a:tabLst>
                      <a:tab pos="349250" algn="l"/>
                    </a:tabLst>
                    <a:defRPr/>
                  </a:pPr>
                  <a:r>
                    <a:rPr lang="en-US" sz="1600" b="0" dirty="0">
                      <a:latin typeface="Calibri" pitchFamily="34" charset="0"/>
                    </a:rPr>
                    <a:t>traffic effects (functional class and/or traffic level)</a:t>
                  </a:r>
                </a:p>
                <a:p>
                  <a:pPr marL="349250" indent="-180975">
                    <a:buFont typeface="Wingdings" pitchFamily="2" charset="2"/>
                    <a:buChar char="Ø"/>
                    <a:tabLst>
                      <a:tab pos="349250" algn="l"/>
                    </a:tabLst>
                    <a:defRPr/>
                  </a:pPr>
                  <a:r>
                    <a:rPr lang="en-US" sz="1600" b="0" dirty="0">
                      <a:latin typeface="Calibri" pitchFamily="34" charset="0"/>
                    </a:rPr>
                    <a:t>climate/environment effects</a:t>
                  </a:r>
                </a:p>
                <a:p>
                  <a:pPr marL="0" lvl="1">
                    <a:buFont typeface="Symbol" pitchFamily="18" charset="2"/>
                    <a:buChar char="·"/>
                    <a:defRPr/>
                  </a:pPr>
                  <a:r>
                    <a:rPr lang="en-US" sz="1600" b="0" dirty="0">
                      <a:latin typeface="Calibri" pitchFamily="34" charset="0"/>
                    </a:rPr>
                    <a:t> Risk</a:t>
                  </a:r>
                </a:p>
                <a:p>
                  <a:pPr marL="349250" lvl="2" indent="-180975">
                    <a:buFont typeface="Wingdings" pitchFamily="2" charset="2"/>
                    <a:buChar char="Ø"/>
                    <a:defRPr/>
                  </a:pPr>
                  <a:r>
                    <a:rPr lang="en-US" sz="1600" b="0" dirty="0">
                      <a:latin typeface="Calibri" pitchFamily="34" charset="0"/>
                    </a:rPr>
                    <a:t>Availability of qualified contractors</a:t>
                  </a:r>
                </a:p>
                <a:p>
                  <a:pPr marL="349250" indent="-180975">
                    <a:buFont typeface="Wingdings" pitchFamily="2" charset="2"/>
                    <a:buChar char="Ø"/>
                    <a:defRPr/>
                  </a:pPr>
                  <a:r>
                    <a:rPr lang="en-US" sz="1600" b="0" dirty="0">
                      <a:latin typeface="Calibri" pitchFamily="34" charset="0"/>
                    </a:rPr>
                    <a:t>Availability of quality materials</a:t>
                  </a:r>
                  <a:endParaRPr lang="en-US" sz="1600" b="0" dirty="0">
                    <a:latin typeface="Arial" pitchFamily="34" charset="0"/>
                  </a:endParaRPr>
                </a:p>
              </p:txBody>
            </p:sp>
            <p:sp>
              <p:nvSpPr>
                <p:cNvPr id="114703" name="Text Box 23"/>
                <p:cNvSpPr txBox="1">
                  <a:spLocks noChangeArrowheads="1"/>
                </p:cNvSpPr>
                <p:nvPr/>
              </p:nvSpPr>
              <p:spPr bwMode="auto">
                <a:xfrm>
                  <a:off x="6719" y="5246"/>
                  <a:ext cx="2864" cy="1935"/>
                </a:xfrm>
                <a:prstGeom prst="rect">
                  <a:avLst/>
                </a:prstGeom>
                <a:solidFill>
                  <a:srgbClr val="FFFFFF"/>
                </a:solidFill>
                <a:ln w="9525">
                  <a:noFill/>
                  <a:miter lim="800000"/>
                  <a:headEnd/>
                  <a:tailEnd/>
                </a:ln>
              </p:spPr>
              <p:txBody>
                <a:bodyPr lIns="45720" tIns="18288" rIns="45720" bIns="18288"/>
                <a:lstStyle/>
                <a:p>
                  <a:pPr>
                    <a:spcAft>
                      <a:spcPts val="1000"/>
                    </a:spcAft>
                  </a:pPr>
                  <a:r>
                    <a:rPr lang="en-US" sz="1600" b="0" u="sng">
                      <a:latin typeface="Calibri" pitchFamily="34" charset="0"/>
                    </a:rPr>
                    <a:t>Construction Constraints</a:t>
                  </a:r>
                  <a:endParaRPr lang="en-US" sz="1600" b="0" u="sng">
                    <a:latin typeface="Times New Roman" pitchFamily="18" charset="0"/>
                  </a:endParaRPr>
                </a:p>
                <a:p>
                  <a:pPr marL="0" lvl="1">
                    <a:buFont typeface="Wingdings" pitchFamily="2" charset="2"/>
                    <a:buChar char="§"/>
                  </a:pPr>
                  <a:r>
                    <a:rPr lang="en-US" sz="1600" b="0">
                      <a:latin typeface="Calibri" pitchFamily="34" charset="0"/>
                    </a:rPr>
                    <a:t> Funding</a:t>
                  </a:r>
                </a:p>
                <a:p>
                  <a:pPr marL="0" lvl="1">
                    <a:buFont typeface="Wingdings" pitchFamily="2" charset="2"/>
                    <a:buChar char="§"/>
                  </a:pPr>
                  <a:r>
                    <a:rPr lang="en-US" sz="1600" b="0">
                      <a:latin typeface="Calibri" pitchFamily="34" charset="0"/>
                    </a:rPr>
                    <a:t> Time (of year) of construction</a:t>
                  </a:r>
                </a:p>
                <a:p>
                  <a:pPr marL="0" lvl="1">
                    <a:buFont typeface="Wingdings" pitchFamily="2" charset="2"/>
                    <a:buChar char="§"/>
                  </a:pPr>
                  <a:r>
                    <a:rPr lang="en-US" sz="1600" b="0">
                      <a:latin typeface="Calibri" pitchFamily="34" charset="0"/>
                    </a:rPr>
                    <a:t> Geometrics</a:t>
                  </a:r>
                </a:p>
                <a:p>
                  <a:pPr>
                    <a:buFont typeface="Wingdings" pitchFamily="2" charset="2"/>
                    <a:buChar char="§"/>
                  </a:pPr>
                  <a:r>
                    <a:rPr lang="en-US" sz="1600" b="0">
                      <a:latin typeface="Calibri" pitchFamily="34" charset="0"/>
                    </a:rPr>
                    <a:t> Work duration (facility downtime)</a:t>
                  </a:r>
                </a:p>
                <a:p>
                  <a:pPr>
                    <a:buFont typeface="Wingdings" pitchFamily="2" charset="2"/>
                    <a:buChar char="§"/>
                  </a:pPr>
                  <a:r>
                    <a:rPr lang="en-US" sz="1600" b="0">
                      <a:latin typeface="Calibri" pitchFamily="34" charset="0"/>
                    </a:rPr>
                    <a:t> Traffic accommodation</a:t>
                  </a:r>
                  <a:endParaRPr lang="en-US" sz="1600" b="0"/>
                </a:p>
              </p:txBody>
            </p:sp>
          </p:grpSp>
        </p:grpSp>
      </p:grpSp>
      <p:sp>
        <p:nvSpPr>
          <p:cNvPr id="114692" name="Text Box 4"/>
          <p:cNvSpPr txBox="1">
            <a:spLocks noChangeArrowheads="1"/>
          </p:cNvSpPr>
          <p:nvPr/>
        </p:nvSpPr>
        <p:spPr bwMode="auto">
          <a:xfrm>
            <a:off x="1296353" y="1402080"/>
            <a:ext cx="6575425" cy="304800"/>
          </a:xfrm>
          <a:prstGeom prst="rect">
            <a:avLst/>
          </a:prstGeom>
          <a:solidFill>
            <a:srgbClr val="FFFFFF"/>
          </a:solidFill>
          <a:ln w="9525">
            <a:solidFill>
              <a:srgbClr val="000000"/>
            </a:solidFill>
            <a:miter lim="800000"/>
            <a:headEnd/>
            <a:tailEnd/>
          </a:ln>
        </p:spPr>
        <p:txBody>
          <a:bodyPr lIns="45720" tIns="18288" rIns="45720" bIns="18288"/>
          <a:lstStyle/>
          <a:p>
            <a:pPr algn="ctr">
              <a:spcAft>
                <a:spcPts val="1000"/>
              </a:spcAft>
            </a:pPr>
            <a:r>
              <a:rPr lang="en-US" sz="1600" dirty="0">
                <a:latin typeface="Arial Rounded MT Bold" pitchFamily="34" charset="0"/>
              </a:rPr>
              <a:t>Develop Preliminary Set of Feasible Preservation Treatments</a:t>
            </a:r>
            <a:endParaRPr lang="en-US" sz="1600" b="0" dirty="0"/>
          </a:p>
        </p:txBody>
      </p:sp>
      <p:sp>
        <p:nvSpPr>
          <p:cNvPr id="633862" name="Text Box 6"/>
          <p:cNvSpPr txBox="1">
            <a:spLocks noChangeArrowheads="1"/>
          </p:cNvSpPr>
          <p:nvPr/>
        </p:nvSpPr>
        <p:spPr bwMode="auto">
          <a:xfrm>
            <a:off x="2053908" y="4892040"/>
            <a:ext cx="5029200" cy="1371600"/>
          </a:xfrm>
          <a:prstGeom prst="rect">
            <a:avLst/>
          </a:prstGeom>
          <a:solidFill>
            <a:srgbClr val="FFFFFF"/>
          </a:solidFill>
          <a:ln w="9525">
            <a:solidFill>
              <a:srgbClr val="000000"/>
            </a:solidFill>
            <a:miter lim="800000"/>
            <a:headEnd/>
            <a:tailEnd/>
          </a:ln>
        </p:spPr>
        <p:txBody>
          <a:bodyPr lIns="45720" tIns="18288" rIns="45720" bIns="18288"/>
          <a:lstStyle/>
          <a:p>
            <a:pPr algn="ctr">
              <a:spcAft>
                <a:spcPts val="1000"/>
              </a:spcAft>
              <a:defRPr/>
            </a:pPr>
            <a:r>
              <a:rPr lang="en-US" sz="1600" dirty="0">
                <a:latin typeface="Arial Rounded MT Bold" pitchFamily="34" charset="0"/>
              </a:rPr>
              <a:t>Select the Preferred Preservation Treatment</a:t>
            </a:r>
          </a:p>
          <a:p>
            <a:pPr>
              <a:buFont typeface="Symbol" pitchFamily="18" charset="2"/>
              <a:buChar char="·"/>
              <a:defRPr/>
            </a:pPr>
            <a:r>
              <a:rPr lang="en-US" sz="1600" b="0" dirty="0">
                <a:latin typeface="Calibri" pitchFamily="34" charset="0"/>
              </a:rPr>
              <a:t> Conduct Cost-Effectiveness Analysis</a:t>
            </a:r>
          </a:p>
          <a:p>
            <a:pPr marL="288925" indent="-120650">
              <a:buFont typeface="Wingdings" pitchFamily="2" charset="2"/>
              <a:buChar char="Ø"/>
              <a:defRPr/>
            </a:pPr>
            <a:r>
              <a:rPr lang="en-US" sz="1600" b="0" dirty="0">
                <a:latin typeface="Calibri" pitchFamily="34" charset="0"/>
              </a:rPr>
              <a:t>Benefit-Cost Analysis</a:t>
            </a:r>
          </a:p>
          <a:p>
            <a:pPr marL="288925" indent="-120650">
              <a:buFont typeface="Wingdings" pitchFamily="2" charset="2"/>
              <a:buChar char="Ø"/>
              <a:defRPr/>
            </a:pPr>
            <a:r>
              <a:rPr lang="en-US" sz="1600" b="0" dirty="0">
                <a:latin typeface="Calibri" pitchFamily="34" charset="0"/>
              </a:rPr>
              <a:t>Life-Cycle Cost Analysis (LCCA)</a:t>
            </a:r>
          </a:p>
          <a:p>
            <a:pPr>
              <a:buFont typeface="Symbol" pitchFamily="18" charset="2"/>
              <a:buChar char="·"/>
              <a:defRPr/>
            </a:pPr>
            <a:r>
              <a:rPr lang="en-US" sz="1600" b="0" dirty="0">
                <a:latin typeface="Calibri" pitchFamily="34" charset="0"/>
              </a:rPr>
              <a:t> Evaluate Economic and Non-Economic Factors</a:t>
            </a:r>
            <a:endParaRPr lang="en-US" sz="1600" b="0" dirty="0">
              <a:latin typeface="Arial" pitchFamily="34" charset="0"/>
            </a:endParaRPr>
          </a:p>
        </p:txBody>
      </p:sp>
      <p:grpSp>
        <p:nvGrpSpPr>
          <p:cNvPr id="114694" name="Group 7"/>
          <p:cNvGrpSpPr>
            <a:grpSpLocks/>
          </p:cNvGrpSpPr>
          <p:nvPr/>
        </p:nvGrpSpPr>
        <p:grpSpPr bwMode="auto">
          <a:xfrm>
            <a:off x="1687195" y="4344353"/>
            <a:ext cx="5715000" cy="533400"/>
            <a:chOff x="2927" y="11472"/>
            <a:chExt cx="6338" cy="756"/>
          </a:xfrm>
        </p:grpSpPr>
        <p:sp>
          <p:nvSpPr>
            <p:cNvPr id="114695" name="Text Box 8"/>
            <p:cNvSpPr txBox="1">
              <a:spLocks noChangeArrowheads="1"/>
            </p:cNvSpPr>
            <p:nvPr/>
          </p:nvSpPr>
          <p:spPr bwMode="auto">
            <a:xfrm>
              <a:off x="2927" y="11472"/>
              <a:ext cx="6338" cy="411"/>
            </a:xfrm>
            <a:prstGeom prst="rect">
              <a:avLst/>
            </a:prstGeom>
            <a:solidFill>
              <a:srgbClr val="FFFFFF"/>
            </a:solidFill>
            <a:ln w="9525">
              <a:solidFill>
                <a:srgbClr val="000000"/>
              </a:solidFill>
              <a:miter lim="800000"/>
              <a:headEnd/>
              <a:tailEnd/>
            </a:ln>
          </p:spPr>
          <p:txBody>
            <a:bodyPr lIns="45720" tIns="18288" rIns="45720" bIns="18288" anchor="ctr"/>
            <a:lstStyle/>
            <a:p>
              <a:pPr algn="ctr">
                <a:spcAft>
                  <a:spcPts val="1000"/>
                </a:spcAft>
              </a:pPr>
              <a:r>
                <a:rPr lang="en-US" sz="1600">
                  <a:latin typeface="Arial Rounded MT Bold" pitchFamily="34" charset="0"/>
                </a:rPr>
                <a:t>Develop Final Set of Feasible Preservation Treatments</a:t>
              </a:r>
              <a:endParaRPr lang="en-US" sz="1600" b="0"/>
            </a:p>
          </p:txBody>
        </p:sp>
        <p:sp>
          <p:nvSpPr>
            <p:cNvPr id="114696" name="Line 9"/>
            <p:cNvSpPr>
              <a:spLocks noChangeShapeType="1"/>
            </p:cNvSpPr>
            <p:nvPr/>
          </p:nvSpPr>
          <p:spPr bwMode="auto">
            <a:xfrm>
              <a:off x="6107" y="11876"/>
              <a:ext cx="0" cy="352"/>
            </a:xfrm>
            <a:prstGeom prst="line">
              <a:avLst/>
            </a:prstGeom>
            <a:noFill/>
            <a:ln w="9525">
              <a:solidFill>
                <a:srgbClr val="000000"/>
              </a:solidFill>
              <a:round/>
              <a:headEnd/>
              <a:tailEnd type="triangle" w="med" len="med"/>
            </a:ln>
          </p:spPr>
          <p:txBody>
            <a:bodyPr/>
            <a:lstStyle/>
            <a:p>
              <a:endParaRPr lang="en-US"/>
            </a:p>
          </p:txBody>
        </p:sp>
      </p:grpSp>
      <p:sp>
        <p:nvSpPr>
          <p:cNvPr id="16" name="Title 1"/>
          <p:cNvSpPr txBox="1">
            <a:spLocks/>
          </p:cNvSpPr>
          <p:nvPr/>
        </p:nvSpPr>
        <p:spPr bwMode="auto">
          <a:xfrm>
            <a:off x="457200" y="0"/>
            <a:ext cx="8229600" cy="12585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600" b="1">
                <a:solidFill>
                  <a:schemeClr val="bg1"/>
                </a:solidFill>
                <a:effectLst>
                  <a:outerShdw blurRad="38100" dist="38100" dir="2700000" algn="tl">
                    <a:srgbClr val="000000">
                      <a:alpha val="43137"/>
                    </a:srgbClr>
                  </a:outerShdw>
                </a:effectLst>
                <a:latin typeface="+mj-lt"/>
                <a:ea typeface="ＭＳ Ｐゴシック" pitchFamily="64" charset="-128"/>
                <a:cs typeface="FranklinGotMdITC"/>
              </a:defRPr>
            </a:lvl1pPr>
            <a:lvl2pPr algn="ctr" rtl="0" eaLnBrk="1" fontAlgn="base" hangingPunct="1">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2pPr>
            <a:lvl3pPr algn="ctr" rtl="0" eaLnBrk="1" fontAlgn="base" hangingPunct="1">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3pPr>
            <a:lvl4pPr algn="ctr" rtl="0" eaLnBrk="1" fontAlgn="base" hangingPunct="1">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4pPr>
            <a:lvl5pPr algn="ctr" rtl="0" eaLnBrk="1" fontAlgn="base" hangingPunct="1">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5pPr>
            <a:lvl6pPr marL="457200" algn="ctr" rtl="0" eaLnBrk="1" fontAlgn="base" hangingPunct="1">
              <a:spcBef>
                <a:spcPct val="0"/>
              </a:spcBef>
              <a:spcAft>
                <a:spcPct val="0"/>
              </a:spcAft>
              <a:defRPr sz="4400">
                <a:solidFill>
                  <a:schemeClr val="tx2"/>
                </a:solidFill>
                <a:latin typeface="Arial" pitchFamily="64" charset="0"/>
              </a:defRPr>
            </a:lvl6pPr>
            <a:lvl7pPr marL="914400" algn="ctr" rtl="0" eaLnBrk="1" fontAlgn="base" hangingPunct="1">
              <a:spcBef>
                <a:spcPct val="0"/>
              </a:spcBef>
              <a:spcAft>
                <a:spcPct val="0"/>
              </a:spcAft>
              <a:defRPr sz="4400">
                <a:solidFill>
                  <a:schemeClr val="tx2"/>
                </a:solidFill>
                <a:latin typeface="Arial" pitchFamily="64" charset="0"/>
              </a:defRPr>
            </a:lvl7pPr>
            <a:lvl8pPr marL="1371600" algn="ctr" rtl="0" eaLnBrk="1" fontAlgn="base" hangingPunct="1">
              <a:spcBef>
                <a:spcPct val="0"/>
              </a:spcBef>
              <a:spcAft>
                <a:spcPct val="0"/>
              </a:spcAft>
              <a:defRPr sz="4400">
                <a:solidFill>
                  <a:schemeClr val="tx2"/>
                </a:solidFill>
                <a:latin typeface="Arial" pitchFamily="64" charset="0"/>
              </a:defRPr>
            </a:lvl8pPr>
            <a:lvl9pPr marL="1828800" algn="ctr" rtl="0" eaLnBrk="1" fontAlgn="base" hangingPunct="1">
              <a:spcBef>
                <a:spcPct val="0"/>
              </a:spcBef>
              <a:spcAft>
                <a:spcPct val="0"/>
              </a:spcAft>
              <a:defRPr sz="4400">
                <a:solidFill>
                  <a:schemeClr val="tx2"/>
                </a:solidFill>
                <a:latin typeface="Arial" pitchFamily="64" charset="0"/>
              </a:defRPr>
            </a:lvl9pPr>
          </a:lstStyle>
          <a:p>
            <a:r>
              <a:rPr lang="en-US" kern="0" dirty="0"/>
              <a:t>R26 Selection </a:t>
            </a:r>
            <a:br>
              <a:rPr lang="en-US" kern="0" dirty="0"/>
            </a:br>
            <a:r>
              <a:rPr lang="en-US" kern="0" dirty="0"/>
              <a:t>Tool – Treatment(s)</a:t>
            </a:r>
          </a:p>
        </p:txBody>
      </p:sp>
      <p:sp>
        <p:nvSpPr>
          <p:cNvPr id="2" name="Slide Number Placeholder 1"/>
          <p:cNvSpPr>
            <a:spLocks noGrp="1"/>
          </p:cNvSpPr>
          <p:nvPr>
            <p:ph type="sldNum" sz="quarter" idx="12"/>
          </p:nvPr>
        </p:nvSpPr>
        <p:spPr/>
        <p:txBody>
          <a:bodyPr/>
          <a:lstStyle/>
          <a:p>
            <a:pPr>
              <a:defRPr/>
            </a:pPr>
            <a:fld id="{5043996C-A67D-4F4E-B5C6-DDCC9683112D}"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983143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idx="4294967295"/>
          </p:nvPr>
        </p:nvSpPr>
        <p:spPr/>
        <p:txBody>
          <a:bodyPr/>
          <a:lstStyle/>
          <a:p>
            <a:pPr eaLnBrk="1" hangingPunct="1"/>
            <a:r>
              <a:rPr lang="en-US" b="1" dirty="0"/>
              <a:t>Feasible Treatments – </a:t>
            </a:r>
            <a:br>
              <a:rPr lang="en-US" b="1" dirty="0"/>
            </a:br>
            <a:r>
              <a:rPr lang="en-US" b="1" dirty="0"/>
              <a:t>Bituminous-Surfaced</a:t>
            </a:r>
          </a:p>
        </p:txBody>
      </p:sp>
      <p:sp>
        <p:nvSpPr>
          <p:cNvPr id="118786" name="Content Placeholder 2"/>
          <p:cNvSpPr>
            <a:spLocks noGrp="1"/>
          </p:cNvSpPr>
          <p:nvPr>
            <p:ph idx="4294967295"/>
          </p:nvPr>
        </p:nvSpPr>
        <p:spPr/>
        <p:txBody>
          <a:bodyPr/>
          <a:lstStyle/>
          <a:p>
            <a:pPr eaLnBrk="1" hangingPunct="1"/>
            <a:endParaRPr lang="en-US"/>
          </a:p>
        </p:txBody>
      </p:sp>
      <p:pic>
        <p:nvPicPr>
          <p:cNvPr id="118787" name="Picture 2"/>
          <p:cNvPicPr>
            <a:picLocks noChangeAspect="1" noChangeArrowheads="1"/>
          </p:cNvPicPr>
          <p:nvPr/>
        </p:nvPicPr>
        <p:blipFill>
          <a:blip r:embed="rId3" cstate="print"/>
          <a:srcRect/>
          <a:stretch>
            <a:fillRect/>
          </a:stretch>
        </p:blipFill>
        <p:spPr bwMode="auto">
          <a:xfrm>
            <a:off x="103188" y="1487488"/>
            <a:ext cx="8915400" cy="529431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043996C-A67D-4F4E-B5C6-DDCC9683112D}"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444422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A3C84A248DC346B422E1080D0D3C47" ma:contentTypeVersion="0" ma:contentTypeDescription="Create a new document." ma:contentTypeScope="" ma:versionID="3b79ac2467b080ed0272c2f478dead2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4DCD2B-73EA-47E6-AC80-31270ACEAB89}">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CEC1449A-B655-42C8-9B39-5455899B09CC}">
  <ds:schemaRefs>
    <ds:schemaRef ds:uri="http://schemas.microsoft.com/sharepoint/v3/contenttype/forms"/>
  </ds:schemaRefs>
</ds:datastoreItem>
</file>

<file path=customXml/itemProps3.xml><?xml version="1.0" encoding="utf-8"?>
<ds:datastoreItem xmlns:ds="http://schemas.openxmlformats.org/officeDocument/2006/customXml" ds:itemID="{353B33DD-E0AC-4DC4-B54F-143A769C95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84638</TotalTime>
  <Words>4284</Words>
  <Application>Microsoft Office PowerPoint</Application>
  <PresentationFormat>On-screen Show (4:3)</PresentationFormat>
  <Paragraphs>665</Paragraphs>
  <Slides>41</Slides>
  <Notes>41</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41</vt:i4>
      </vt:variant>
    </vt:vector>
  </HeadingPairs>
  <TitlesOfParts>
    <vt:vector size="60" baseType="lpstr">
      <vt:lpstr>ＭＳ Ｐゴシック</vt:lpstr>
      <vt:lpstr>Arial</vt:lpstr>
      <vt:lpstr>Arial Black</vt:lpstr>
      <vt:lpstr>Arial Narrow</vt:lpstr>
      <vt:lpstr>Arial Rounded MT Bold</vt:lpstr>
      <vt:lpstr>Calibri</vt:lpstr>
      <vt:lpstr>Franklin Gothic Book</vt:lpstr>
      <vt:lpstr>Franklin Gothic Medium</vt:lpstr>
      <vt:lpstr>FranklinGotMdITC</vt:lpstr>
      <vt:lpstr>Lucida Grande</vt:lpstr>
      <vt:lpstr>Symbol</vt:lpstr>
      <vt:lpstr>Times New Roman</vt:lpstr>
      <vt:lpstr>Wingdings</vt:lpstr>
      <vt:lpstr>Custom Design</vt:lpstr>
      <vt:lpstr>3_Custom Design</vt:lpstr>
      <vt:lpstr>1_Custom Design</vt:lpstr>
      <vt:lpstr>2_Default Design</vt:lpstr>
      <vt:lpstr>2_Custom Design</vt:lpstr>
      <vt:lpstr>4_Custom Design</vt:lpstr>
      <vt:lpstr>PowerPoint Presentation</vt:lpstr>
      <vt:lpstr>Objectives</vt:lpstr>
      <vt:lpstr>SHRP2 at a Glance</vt:lpstr>
      <vt:lpstr>Preservation of High-Traffic-Volume (HTV) Roadways (R26) </vt:lpstr>
      <vt:lpstr>Preservation of High-Traffic-Volume Roadways</vt:lpstr>
      <vt:lpstr>How Do You Define High-Volume?</vt:lpstr>
      <vt:lpstr>R26 Selection  Tool – Project </vt:lpstr>
      <vt:lpstr>PowerPoint Presentation</vt:lpstr>
      <vt:lpstr>Feasible Treatments –  Bituminous-Surfaced</vt:lpstr>
      <vt:lpstr>Feasible Treatments –  PCC-Surfaced</vt:lpstr>
      <vt:lpstr>PowerPoint Presentation</vt:lpstr>
      <vt:lpstr>PowerPoint Presentation</vt:lpstr>
      <vt:lpstr>SHRP2 R26 Strategies for Implementation</vt:lpstr>
      <vt:lpstr>Implementation Update –  Pavement Products</vt:lpstr>
      <vt:lpstr>Guidelines Round 1  Implementation Efforts</vt:lpstr>
      <vt:lpstr>Program Support  </vt:lpstr>
      <vt:lpstr>R26 Continued Support</vt:lpstr>
      <vt:lpstr>R26 Preservation for High- Volume-Traffic roadways</vt:lpstr>
      <vt:lpstr>Overview Brochure</vt:lpstr>
      <vt:lpstr>SHRP 2 R26 Guidelines for the Preservation of High-Traffic Volume Roadways  Workshop (Available to Agencies upon request) </vt:lpstr>
      <vt:lpstr>Our Goal for You</vt:lpstr>
      <vt:lpstr>How Will You Reach the Goal?</vt:lpstr>
      <vt:lpstr>How Will We Reach the Goal?</vt:lpstr>
      <vt:lpstr>Workshop Overview</vt:lpstr>
      <vt:lpstr>AASHTO SHRP2 Website</vt:lpstr>
      <vt:lpstr>Just-In-Time Training</vt:lpstr>
      <vt:lpstr>R26 Anaylsis Tool Demo</vt:lpstr>
      <vt:lpstr>Preservation Analysis Tool Link</vt:lpstr>
      <vt:lpstr>Preservation Analysis Tool</vt:lpstr>
      <vt:lpstr>Applicable Pavement Performance Measures - Example</vt:lpstr>
      <vt:lpstr>Establish Toolkit - Example </vt:lpstr>
      <vt:lpstr>Project Analysis - Example</vt:lpstr>
      <vt:lpstr>Project Analysis -Example (Cont.)</vt:lpstr>
      <vt:lpstr>Project Analysis - Example (Cont.)</vt:lpstr>
      <vt:lpstr>Project Analysis - Example (Cont.)</vt:lpstr>
      <vt:lpstr>Project Analysis - Example (Cont.)</vt:lpstr>
      <vt:lpstr>Project Analysis - Example (Cont.)</vt:lpstr>
      <vt:lpstr>Project Analysis - Example (Cont.)</vt:lpstr>
      <vt:lpstr>Preservation Analysis Tool Example (Cont.)</vt:lpstr>
      <vt:lpstr>Resources Example </vt:lpstr>
      <vt:lpstr>Thank You</vt:lpstr>
    </vt:vector>
  </TitlesOfParts>
  <Company>ASC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SHRP2</dc:title>
  <dc:creator>Irwin, Benjamin CTR (VOLPE)</dc:creator>
  <cp:lastModifiedBy>Cooper, Stephen.J (FHWA)</cp:lastModifiedBy>
  <cp:revision>1617</cp:revision>
  <cp:lastPrinted>2019-08-13T01:51:04Z</cp:lastPrinted>
  <dcterms:created xsi:type="dcterms:W3CDTF">2011-10-26T19:28:22Z</dcterms:created>
  <dcterms:modified xsi:type="dcterms:W3CDTF">2019-08-14T22:16:38Z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0x010100EDA3C84A248DC346B422E1080D0D3C47</vt:lpwstr>
  </property>
</Properties>
</file>